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4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5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899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8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011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303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34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5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358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70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A79DA0-8575-4833-98DA-284595DDC816}" type="datetimeFigureOut">
              <a:rPr lang="th-TH" smtClean="0"/>
              <a:t>11/04/67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C27E57-6E38-40AB-A239-367548676DC7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5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C8CCC5-B554-45F7-A7D7-C9635B1C6A8D}"/>
              </a:ext>
            </a:extLst>
          </p:cNvPr>
          <p:cNvSpPr txBox="1"/>
          <p:nvPr/>
        </p:nvSpPr>
        <p:spPr>
          <a:xfrm>
            <a:off x="2590800" y="2905668"/>
            <a:ext cx="7518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องค์กรมีผลสำเร็จของการดำเนินงานตามเป้าหมายของแผน</a:t>
            </a:r>
            <a:r>
              <a:rPr lang="th-TH" sz="4000" b="1" spc="-30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การดำเนินงานที่กำหนด</a:t>
            </a:r>
            <a:r>
              <a:rPr lang="th-TH" sz="4000" b="1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ไว้</a:t>
            </a:r>
            <a:endParaRPr lang="th-TH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6" name="Picture 5" descr="post-image">
            <a:extLst>
              <a:ext uri="{FF2B5EF4-FFF2-40B4-BE49-F238E27FC236}">
                <a16:creationId xmlns:a16="http://schemas.microsoft.com/office/drawing/2014/main" id="{3AFD4351-FB1B-4C09-9EA1-D63E1618E3E3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7" b="27872" l="2540" r="22862">
                        <a14:foregroundMark x1="7734" y1="12607" x2="7734" y2="12607"/>
                        <a14:foregroundMark x1="10211" y1="12436" x2="10211" y2="12436"/>
                        <a14:foregroundMark x1="11118" y1="12436" x2="11118" y2="12436"/>
                        <a14:foregroundMark x1="12205" y1="12179" x2="12205" y2="12179"/>
                        <a14:foregroundMark x1="13958" y1="12949" x2="13958" y2="12949"/>
                        <a14:foregroundMark x1="15589" y1="12436" x2="15589" y2="12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71" r="74598" b="71995"/>
          <a:stretch/>
        </p:blipFill>
        <p:spPr bwMode="auto">
          <a:xfrm>
            <a:off x="2839085" y="787718"/>
            <a:ext cx="1425575" cy="1526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post-image">
            <a:extLst>
              <a:ext uri="{FF2B5EF4-FFF2-40B4-BE49-F238E27FC236}">
                <a16:creationId xmlns:a16="http://schemas.microsoft.com/office/drawing/2014/main" id="{A798920B-2A54-4A10-8AFF-2BBAE6598404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563" b="55315" l="2540" r="22862">
                        <a14:foregroundMark x1="9789" y1="41709" x2="9789" y2="41709"/>
                        <a14:foregroundMark x1="9789" y1="42521" x2="9789" y2="42521"/>
                        <a14:foregroundMark x1="11178" y1="41538" x2="11178" y2="41538"/>
                        <a14:foregroundMark x1="12326" y1="41538" x2="12326" y2="41538"/>
                        <a14:foregroundMark x1="12205" y1="40812" x2="12205" y2="40812"/>
                        <a14:foregroundMark x1="14139" y1="41368" x2="14139" y2="4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719" r="74598" b="42841"/>
          <a:stretch/>
        </p:blipFill>
        <p:spPr bwMode="auto">
          <a:xfrm>
            <a:off x="5668645" y="874078"/>
            <a:ext cx="1487170" cy="1526540"/>
          </a:xfrm>
          <a:prstGeom prst="rect">
            <a:avLst/>
          </a:prstGeom>
          <a:noFill/>
        </p:spPr>
      </p:pic>
      <p:pic>
        <p:nvPicPr>
          <p:cNvPr id="8" name="Picture 7" descr="post-image">
            <a:extLst>
              <a:ext uri="{FF2B5EF4-FFF2-40B4-BE49-F238E27FC236}">
                <a16:creationId xmlns:a16="http://schemas.microsoft.com/office/drawing/2014/main" id="{11B3725A-8410-4208-B447-AAC8971A1FBE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86" b="42196" l="71159" r="96795">
                        <a14:foregroundMark x1="82840" y1="26496" x2="82840" y2="26496"/>
                        <a14:foregroundMark x1="82961" y1="25598" x2="82961" y2="25598"/>
                        <a14:foregroundMark x1="83867" y1="26453" x2="83867" y2="26453"/>
                        <a14:foregroundMark x1="84592" y1="25598" x2="84592" y2="25598"/>
                        <a14:foregroundMark x1="85740" y1="26752" x2="85740" y2="26752"/>
                        <a14:foregroundMark x1="82477" y1="26026" x2="82477" y2="2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54" t="22497" b="55615"/>
          <a:stretch/>
        </p:blipFill>
        <p:spPr bwMode="auto">
          <a:xfrm>
            <a:off x="3960495" y="752793"/>
            <a:ext cx="1859280" cy="1796415"/>
          </a:xfrm>
          <a:prstGeom prst="rect">
            <a:avLst/>
          </a:prstGeom>
          <a:noFill/>
        </p:spPr>
      </p:pic>
      <p:pic>
        <p:nvPicPr>
          <p:cNvPr id="9" name="Picture 8" descr="post-image">
            <a:extLst>
              <a:ext uri="{FF2B5EF4-FFF2-40B4-BE49-F238E27FC236}">
                <a16:creationId xmlns:a16="http://schemas.microsoft.com/office/drawing/2014/main" id="{A798920B-2A54-4A10-8AFF-2BBAE6598404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87" b="69231" l="74804" r="95227">
                        <a14:foregroundMark x1="81269" y1="55641" x2="81269" y2="55641"/>
                        <a14:foregroundMark x1="82538" y1="55385" x2="82538" y2="55385"/>
                        <a14:foregroundMark x1="81208" y1="55128" x2="81208" y2="55128"/>
                        <a14:foregroundMark x1="84230" y1="55684" x2="84230" y2="55684"/>
                        <a14:foregroundMark x1="85619" y1="55726" x2="85619" y2="55726"/>
                        <a14:foregroundMark x1="86888" y1="55940" x2="86888" y2="55940"/>
                        <a14:foregroundMark x1="87976" y1="55427" x2="87976" y2="55427"/>
                        <a14:foregroundMark x1="74804" y1="62863" x2="74804" y2="62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89" t="52646" r="2209" b="28914"/>
          <a:stretch/>
        </p:blipFill>
        <p:spPr bwMode="auto">
          <a:xfrm>
            <a:off x="7221855" y="856298"/>
            <a:ext cx="1425575" cy="1463040"/>
          </a:xfrm>
          <a:prstGeom prst="rect">
            <a:avLst/>
          </a:prstGeom>
          <a:noFill/>
        </p:spPr>
      </p:pic>
      <p:pic>
        <p:nvPicPr>
          <p:cNvPr id="10" name="Picture 9" descr="post-image">
            <a:extLst>
              <a:ext uri="{FF2B5EF4-FFF2-40B4-BE49-F238E27FC236}">
                <a16:creationId xmlns:a16="http://schemas.microsoft.com/office/drawing/2014/main" id="{A798920B-2A54-4A10-8AFF-2BBAE6598404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74" b="83120" l="2417" r="20665">
                        <a14:foregroundMark x1="20725" y1="76923" x2="20725" y2="76923"/>
                        <a14:foregroundMark x1="12205" y1="83205" x2="12205" y2="83205"/>
                        <a14:foregroundMark x1="9366" y1="69658" x2="9366" y2="69658"/>
                        <a14:foregroundMark x1="10695" y1="69402" x2="10695" y2="69402"/>
                        <a14:foregroundMark x1="11601" y1="68974" x2="11601" y2="68974"/>
                        <a14:foregroundMark x1="13414" y1="69915" x2="13414" y2="69915"/>
                        <a14:foregroundMark x1="15952" y1="69957" x2="15952" y2="69957"/>
                        <a14:foregroundMark x1="16435" y1="70385" x2="16435" y2="70385"/>
                        <a14:backgroundMark x1="3384" y1="80214" x2="3384" y2="80214"/>
                        <a14:backgroundMark x1="32145" y1="69957" x2="32145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" t="68245" r="77141" b="15277"/>
          <a:stretch/>
        </p:blipFill>
        <p:spPr bwMode="auto">
          <a:xfrm>
            <a:off x="8653780" y="1062673"/>
            <a:ext cx="1207135" cy="123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66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1">
            <a:extLst>
              <a:ext uri="{FF2B5EF4-FFF2-40B4-BE49-F238E27FC236}">
                <a16:creationId xmlns:a16="http://schemas.microsoft.com/office/drawing/2014/main" id="{4A0CCFA4-234D-41FF-903B-D2236BE7EC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89" y="2694625"/>
            <a:ext cx="4859866" cy="3204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1BF97-AF16-4F2E-B28F-589389123E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82">
            <a:off x="7106361" y="2890812"/>
            <a:ext cx="3742690" cy="259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3D0080-8020-464B-A42A-6D78A5335306}"/>
              </a:ext>
            </a:extLst>
          </p:cNvPr>
          <p:cNvSpPr txBox="1"/>
          <p:nvPr/>
        </p:nvSpPr>
        <p:spPr>
          <a:xfrm>
            <a:off x="1100665" y="958648"/>
            <a:ext cx="7958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กิจกรรมส่งเสริมเทิดทูนสถาบันชาติ ศาสนา และพระมหากษัตริย์ 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BC781-6869-4E5E-983D-D9983C034388}"/>
              </a:ext>
            </a:extLst>
          </p:cNvPr>
          <p:cNvSpPr txBox="1"/>
          <p:nvPr/>
        </p:nvSpPr>
        <p:spPr>
          <a:xfrm>
            <a:off x="1100664" y="1907321"/>
            <a:ext cx="885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เพื่อแสดงความจงรักภักดีต่อ สถาบันชาติ ศาสนา และพระมหากษัตริย และสํานึกในพระมหากรุณาธิคุณ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3" name="Picture 12" descr="post-image">
            <a:extLst>
              <a:ext uri="{FF2B5EF4-FFF2-40B4-BE49-F238E27FC236}">
                <a16:creationId xmlns:a16="http://schemas.microsoft.com/office/drawing/2014/main" id="{26C3267E-FA00-4E1A-879D-4EECACB3FBA0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4" b="83120" l="2417" r="20665">
                        <a14:foregroundMark x1="20725" y1="76923" x2="20725" y2="76923"/>
                        <a14:foregroundMark x1="12205" y1="83205" x2="12205" y2="83205"/>
                        <a14:foregroundMark x1="9366" y1="69658" x2="9366" y2="69658"/>
                        <a14:foregroundMark x1="10695" y1="69402" x2="10695" y2="69402"/>
                        <a14:foregroundMark x1="11601" y1="68974" x2="11601" y2="68974"/>
                        <a14:foregroundMark x1="13414" y1="69915" x2="13414" y2="69915"/>
                        <a14:foregroundMark x1="15952" y1="69957" x2="15952" y2="69957"/>
                        <a14:foregroundMark x1="16435" y1="70385" x2="16435" y2="70385"/>
                        <a14:backgroundMark x1="3384" y1="80214" x2="3384" y2="80214"/>
                        <a14:backgroundMark x1="32145" y1="69957" x2="32145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" t="68245" r="77141" b="15277"/>
          <a:stretch/>
        </p:blipFill>
        <p:spPr bwMode="auto">
          <a:xfrm>
            <a:off x="9821335" y="695814"/>
            <a:ext cx="1699048" cy="1673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82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188DA5-51FE-407F-A257-7B122FEC7722}"/>
              </a:ext>
            </a:extLst>
          </p:cNvPr>
          <p:cNvSpPr txBox="1"/>
          <p:nvPr/>
        </p:nvSpPr>
        <p:spPr>
          <a:xfrm>
            <a:off x="1168399" y="587456"/>
            <a:ext cx="7840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กิจกรรมสืบสานประเพณีและดํารงไว้ซึ่งวิถีวัฒนธรรมไทย เช่น วันขึ้นปีใหม</a:t>
            </a:r>
            <a:r>
              <a:rPr lang="th-TH" sz="3200" b="1" dirty="0"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่</a:t>
            </a:r>
            <a:r>
              <a:rPr lang="th-TH" sz="3200" b="1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 วันสงกรานต์ และวันสำคัญทางศาสนา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373FE-9A27-4ADD-A6F6-9B1845B0BEA8}"/>
              </a:ext>
            </a:extLst>
          </p:cNvPr>
          <p:cNvSpPr txBox="1"/>
          <p:nvPr/>
        </p:nvSpPr>
        <p:spPr>
          <a:xfrm>
            <a:off x="1168399" y="1865829"/>
            <a:ext cx="8348133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เพื่อสืบสานวัฒนธรรมประเพณี ไทยอันดีงามของไทย ดํารงไว้ซึ่ง วิถีวัฒนธรรมไทย และสร้าง ความสัมพันธ์อันดีรวมกันของ บุคลากรในหน่วยงาน</a:t>
            </a:r>
            <a:endParaRPr lang="en-US" sz="2400" dirty="0">
              <a:effectLst/>
              <a:latin typeface="TH Chakra Petch" panose="02000506000000020004" pitchFamily="2" charset="-34"/>
              <a:ea typeface="Calibri" panose="020F0502020204030204" pitchFamily="34" charset="0"/>
              <a:cs typeface="TH Chakra Petch" panose="02000506000000020004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332671-25E8-482B-B2D0-23EC2382C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2" y="3175000"/>
            <a:ext cx="4453468" cy="284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DB84D-EA94-49B5-829E-461046000D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61" y="3175000"/>
            <a:ext cx="2116667" cy="264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74D84B-3C22-4DDE-8B12-C147068EF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096" y="2558003"/>
            <a:ext cx="1981201" cy="264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1746C0-1C98-406F-BC6E-73CF728276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694">
            <a:off x="8131148" y="3763087"/>
            <a:ext cx="1698652" cy="224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post-image">
            <a:extLst>
              <a:ext uri="{FF2B5EF4-FFF2-40B4-BE49-F238E27FC236}">
                <a16:creationId xmlns:a16="http://schemas.microsoft.com/office/drawing/2014/main" id="{C333709B-2D45-401C-8F53-E19E458DA198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74" b="83120" l="2417" r="20665">
                        <a14:foregroundMark x1="20725" y1="76923" x2="20725" y2="76923"/>
                        <a14:foregroundMark x1="12205" y1="83205" x2="12205" y2="83205"/>
                        <a14:foregroundMark x1="9366" y1="69658" x2="9366" y2="69658"/>
                        <a14:foregroundMark x1="10695" y1="69402" x2="10695" y2="69402"/>
                        <a14:foregroundMark x1="11601" y1="68974" x2="11601" y2="68974"/>
                        <a14:foregroundMark x1="13414" y1="69915" x2="13414" y2="69915"/>
                        <a14:foregroundMark x1="15952" y1="69957" x2="15952" y2="69957"/>
                        <a14:foregroundMark x1="16435" y1="70385" x2="16435" y2="70385"/>
                        <a14:backgroundMark x1="3384" y1="80214" x2="3384" y2="80214"/>
                        <a14:backgroundMark x1="32145" y1="69957" x2="32145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" t="68245" r="77141" b="15277"/>
          <a:stretch/>
        </p:blipFill>
        <p:spPr bwMode="auto">
          <a:xfrm>
            <a:off x="9958938" y="398680"/>
            <a:ext cx="1771967" cy="1699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8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A254FE-CC61-408C-9AC3-D82D852E1028}"/>
              </a:ext>
            </a:extLst>
          </p:cNvPr>
          <p:cNvSpPr txBox="1"/>
          <p:nvPr/>
        </p:nvSpPr>
        <p:spPr>
          <a:xfrm>
            <a:off x="1047053" y="890452"/>
            <a:ext cx="609600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rPr>
              <a:t>กิจกรรมพัฒนาคุณภาพการปฏิบัติงาน</a:t>
            </a:r>
            <a:endParaRPr lang="en-US" sz="2400" b="1" dirty="0">
              <a:effectLst/>
              <a:latin typeface="TH Chakra Petch" panose="02000506000000020004" pitchFamily="2" charset="-34"/>
              <a:ea typeface="Times New Roman" panose="02020603050405020304" pitchFamily="18" charset="0"/>
              <a:cs typeface="TH Chakra Petch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E71B8-4AAB-4BF8-BEAC-C1E0AAE1E3D9}"/>
              </a:ext>
            </a:extLst>
          </p:cNvPr>
          <p:cNvSpPr txBox="1"/>
          <p:nvPr/>
        </p:nvSpPr>
        <p:spPr>
          <a:xfrm>
            <a:off x="1503283" y="1717937"/>
            <a:ext cx="8317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เพื่อช่วยเสริมสร้างความมั่นใจในการปฏิบัติงาน ลดความขัดแย้งที่อาจจะเกิดขึ้นจากการปฏิบัติงานและช่วยให้ผู้ปฏิบัติงานมีความเข้าใจยิ่งขึ้นในการออกแบบและปรับปรุงงานให้เหมาะกับพื้นที่และสถานการณ์</a:t>
            </a:r>
            <a:endParaRPr lang="th-TH" sz="1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8F292-FDD4-47B2-813F-2566C0AA76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894">
            <a:off x="1653888" y="3060592"/>
            <a:ext cx="4338719" cy="272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AEA61-164C-4468-A3BC-A2F2F90150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45" y="3018017"/>
            <a:ext cx="4097867" cy="2812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post-image">
            <a:extLst>
              <a:ext uri="{FF2B5EF4-FFF2-40B4-BE49-F238E27FC236}">
                <a16:creationId xmlns:a16="http://schemas.microsoft.com/office/drawing/2014/main" id="{2FCC5490-30A2-4AAB-82B4-27A18A24C0E1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7" b="27872" l="2540" r="22862">
                        <a14:foregroundMark x1="7734" y1="12607" x2="7734" y2="12607"/>
                        <a14:foregroundMark x1="10211" y1="12436" x2="10211" y2="12436"/>
                        <a14:foregroundMark x1="11118" y1="12436" x2="11118" y2="12436"/>
                        <a14:foregroundMark x1="12205" y1="12179" x2="12205" y2="12179"/>
                        <a14:foregroundMark x1="13958" y1="12949" x2="13958" y2="12949"/>
                        <a14:foregroundMark x1="15589" y1="12436" x2="15589" y2="12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71" r="74598" b="71995"/>
          <a:stretch/>
        </p:blipFill>
        <p:spPr bwMode="auto">
          <a:xfrm>
            <a:off x="9956799" y="-103366"/>
            <a:ext cx="2235201" cy="2421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072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A7C601-B01F-49DB-8438-9DC4DBC3D371}"/>
              </a:ext>
            </a:extLst>
          </p:cNvPr>
          <p:cNvSpPr txBox="1"/>
          <p:nvPr/>
        </p:nvSpPr>
        <p:spPr>
          <a:xfrm>
            <a:off x="843853" y="907386"/>
            <a:ext cx="609600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กิจกรรมพัฒนาคุณภาพชีวิตบุคลากร</a:t>
            </a:r>
            <a:endParaRPr lang="th-TH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8E0DE-9ADE-4DD9-9442-CB3795B8C3C0}"/>
              </a:ext>
            </a:extLst>
          </p:cNvPr>
          <p:cNvSpPr txBox="1"/>
          <p:nvPr/>
        </p:nvSpPr>
        <p:spPr>
          <a:xfrm>
            <a:off x="1132628" y="2000202"/>
            <a:ext cx="7247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เพื่อส่งเสริมให้บุคลากรมีสุขภาพที่ดี ส่งเสริมความรู้ทางสุขอนามัยและคุณภาพชีวิตของบุคลากร เช่น ตรวจสุขภาพประจำปี อบรมความรู้ในเรื่องที่เกี่ยวข้อง 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A9505F-8F81-4A8A-800E-FC1F4A7D7B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9" y="2935567"/>
            <a:ext cx="4184439" cy="311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63AE94-3CEA-40E0-9E4A-7552EB7301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61" y="2885777"/>
            <a:ext cx="2523067" cy="311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8D1C60-8253-483B-A663-C83A12463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9594">
            <a:off x="7193848" y="2818569"/>
            <a:ext cx="4445949" cy="3109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post-image">
            <a:extLst>
              <a:ext uri="{FF2B5EF4-FFF2-40B4-BE49-F238E27FC236}">
                <a16:creationId xmlns:a16="http://schemas.microsoft.com/office/drawing/2014/main" id="{86B4B8A7-BDA3-4F62-9411-331633ECD892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97" b="27872" l="2540" r="22862">
                        <a14:foregroundMark x1="7734" y1="12607" x2="7734" y2="12607"/>
                        <a14:foregroundMark x1="10211" y1="12436" x2="10211" y2="12436"/>
                        <a14:foregroundMark x1="11118" y1="12436" x2="11118" y2="12436"/>
                        <a14:foregroundMark x1="12205" y1="12179" x2="12205" y2="12179"/>
                        <a14:foregroundMark x1="13958" y1="12949" x2="13958" y2="12949"/>
                        <a14:foregroundMark x1="15589" y1="12436" x2="15589" y2="12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71" r="74598" b="71995"/>
          <a:stretch/>
        </p:blipFill>
        <p:spPr bwMode="auto">
          <a:xfrm>
            <a:off x="9973733" y="203200"/>
            <a:ext cx="1857059" cy="1797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92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3B9BA8-6BB7-429E-9D0A-4633101B154E}"/>
              </a:ext>
            </a:extLst>
          </p:cNvPr>
          <p:cNvSpPr txBox="1"/>
          <p:nvPr/>
        </p:nvSpPr>
        <p:spPr>
          <a:xfrm>
            <a:off x="1782066" y="1856267"/>
            <a:ext cx="8212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เพื่อส่งเสริมให้บุคลากรในหน่วยงานมีความเป็นระเบียบและแต่งกายอย่างถูกต้องเหมาะสมกับกาละเทศะ</a:t>
            </a:r>
            <a:r>
              <a:rPr lang="th-TH" sz="2400" dirty="0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rPr>
              <a:t>กิจกรรมการแต่งกายให้เหมาะสมกับกาลเทศะและสถานที่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2A117-373F-4A21-A86D-F5FD7E7A48EC}"/>
              </a:ext>
            </a:extLst>
          </p:cNvPr>
          <p:cNvSpPr txBox="1"/>
          <p:nvPr/>
        </p:nvSpPr>
        <p:spPr>
          <a:xfrm>
            <a:off x="4470401" y="975642"/>
            <a:ext cx="701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rPr>
              <a:t>กิจกรรมการแต่งกายให้เหมาะสมกับกาลเทศะและสถานที่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E124D-811E-4B18-908B-3FFD028255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34" y="2559165"/>
            <a:ext cx="3236466" cy="228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9FDBF-B57C-4B19-B2D0-C7E673622FC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52574" r="11077" b="3826"/>
          <a:stretch/>
        </p:blipFill>
        <p:spPr bwMode="auto">
          <a:xfrm>
            <a:off x="1001269" y="3049916"/>
            <a:ext cx="2912533" cy="2335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8435F2-6581-4ACD-AA46-48A96A5C31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772">
            <a:off x="4054688" y="3114519"/>
            <a:ext cx="4404360" cy="2575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post-image">
            <a:extLst>
              <a:ext uri="{FF2B5EF4-FFF2-40B4-BE49-F238E27FC236}">
                <a16:creationId xmlns:a16="http://schemas.microsoft.com/office/drawing/2014/main" id="{4B914E52-1909-49F2-8297-423BDB5BA9A3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86" b="42196" l="71159" r="96795">
                        <a14:foregroundMark x1="82840" y1="26496" x2="82840" y2="26496"/>
                        <a14:foregroundMark x1="82961" y1="25598" x2="82961" y2="25598"/>
                        <a14:foregroundMark x1="83867" y1="26453" x2="83867" y2="26453"/>
                        <a14:foregroundMark x1="84592" y1="25598" x2="84592" y2="25598"/>
                        <a14:foregroundMark x1="85740" y1="26752" x2="85740" y2="26752"/>
                        <a14:foregroundMark x1="82477" y1="26026" x2="82477" y2="2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54" t="22497" b="55615"/>
          <a:stretch/>
        </p:blipFill>
        <p:spPr bwMode="auto">
          <a:xfrm>
            <a:off x="-11260" y="41224"/>
            <a:ext cx="2449660" cy="2210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41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FA0879-F24E-4B2E-9D13-64302790B921}"/>
              </a:ext>
            </a:extLst>
          </p:cNvPr>
          <p:cNvSpPr txBox="1"/>
          <p:nvPr/>
        </p:nvSpPr>
        <p:spPr>
          <a:xfrm>
            <a:off x="3010747" y="1006150"/>
            <a:ext cx="8517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กิจกรรมการดูแลรักษาความสะอาดสภาพแวดล้อมให้น่าอยู่น่าทำงาน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B625D-7816-4203-B0A8-C7B2BDD3182E}"/>
              </a:ext>
            </a:extLst>
          </p:cNvPr>
          <p:cNvSpPr txBox="1"/>
          <p:nvPr/>
        </p:nvSpPr>
        <p:spPr>
          <a:xfrm>
            <a:off x="1100666" y="1954368"/>
            <a:ext cx="8923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พื่อสรางนิสัยในการมีระเบียบวินัยในการจัดเก็บเอกสารและการรักษาความสะอาดสถานที่ทำงานให้น่าอยู่น่าทำงาน และปรับปรุงพื้นที่ภูมิทัศนที่เอื้อตอการทํางาน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3B78DD-8FAA-491F-8E25-A25F8D2473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59" y="3213557"/>
            <a:ext cx="4219682" cy="237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1203DB-2BF5-4B8B-9F5C-63A563B1F7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2927476"/>
            <a:ext cx="2523067" cy="2989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9081BB-BC88-49C9-86E7-E4E0D6434F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67" y="2927476"/>
            <a:ext cx="2523067" cy="2989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post-image">
            <a:extLst>
              <a:ext uri="{FF2B5EF4-FFF2-40B4-BE49-F238E27FC236}">
                <a16:creationId xmlns:a16="http://schemas.microsoft.com/office/drawing/2014/main" id="{2C1B3637-AB4A-48BB-9C85-830EE2EA9FBE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86" b="42196" l="71159" r="96795">
                        <a14:foregroundMark x1="82840" y1="26496" x2="82840" y2="26496"/>
                        <a14:foregroundMark x1="82961" y1="25598" x2="82961" y2="25598"/>
                        <a14:foregroundMark x1="83867" y1="26453" x2="83867" y2="26453"/>
                        <a14:foregroundMark x1="84592" y1="25598" x2="84592" y2="25598"/>
                        <a14:foregroundMark x1="85740" y1="26752" x2="85740" y2="26752"/>
                        <a14:foregroundMark x1="82477" y1="26026" x2="82477" y2="2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54" t="22497" b="55615"/>
          <a:stretch/>
        </p:blipFill>
        <p:spPr bwMode="auto">
          <a:xfrm>
            <a:off x="291254" y="304296"/>
            <a:ext cx="2096346" cy="1931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6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442D52-A355-49A7-8ECE-CEF357BDC5AC}"/>
              </a:ext>
            </a:extLst>
          </p:cNvPr>
          <p:cNvSpPr txBox="1"/>
          <p:nvPr/>
        </p:nvSpPr>
        <p:spPr>
          <a:xfrm>
            <a:off x="1016000" y="910621"/>
            <a:ext cx="802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กิจกรรมต</a:t>
            </a:r>
            <a:r>
              <a:rPr lang="th-TH" sz="3200" b="1" dirty="0">
                <a:solidFill>
                  <a:srgbClr val="000000"/>
                </a:solidFill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่</a:t>
            </a:r>
            <a:r>
              <a:rPr lang="th-TH" sz="3200" b="1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อต</a:t>
            </a:r>
            <a:r>
              <a:rPr lang="th-TH" sz="3200" b="1" dirty="0">
                <a:solidFill>
                  <a:srgbClr val="000000"/>
                </a:solidFill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้</a:t>
            </a:r>
            <a:r>
              <a:rPr lang="th-TH" sz="3200" b="1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านการทุจริตและประพฤติมิชอบของกรมปศุสัตว์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827AE-B3AA-4276-B790-FB7604A437AD}"/>
              </a:ext>
            </a:extLst>
          </p:cNvPr>
          <p:cNvSpPr txBox="1"/>
          <p:nvPr/>
        </p:nvSpPr>
        <p:spPr>
          <a:xfrm>
            <a:off x="863599" y="1984002"/>
            <a:ext cx="8822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เพื่อส่งเสริมการสร้างความรับรู้ ในการต่อต้านการทุจริตและประพฤติมิชอบในการปฏิบัติงาน การแสดงเจตนารมณ์ในการไม่ทนต</a:t>
            </a:r>
            <a:r>
              <a:rPr lang="th-TH" sz="2400" dirty="0">
                <a:solidFill>
                  <a:srgbClr val="000000"/>
                </a:solidFill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่</a:t>
            </a:r>
            <a:r>
              <a:rPr lang="th-TH" sz="2400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อการทุจริต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9835C-2266-47EC-819B-80DBE60ED0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847759"/>
            <a:ext cx="5216843" cy="324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F951C-7B06-4DD9-85A1-263ACC156B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129">
            <a:off x="6500946" y="3023412"/>
            <a:ext cx="4573905" cy="310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ost-image">
            <a:extLst>
              <a:ext uri="{FF2B5EF4-FFF2-40B4-BE49-F238E27FC236}">
                <a16:creationId xmlns:a16="http://schemas.microsoft.com/office/drawing/2014/main" id="{070AB129-D90E-4528-9F1C-4C824ADED453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63" b="55315" l="2540" r="22862">
                        <a14:foregroundMark x1="9789" y1="41709" x2="9789" y2="41709"/>
                        <a14:foregroundMark x1="9789" y1="42521" x2="9789" y2="42521"/>
                        <a14:foregroundMark x1="11178" y1="41538" x2="11178" y2="41538"/>
                        <a14:foregroundMark x1="12326" y1="41538" x2="12326" y2="41538"/>
                        <a14:foregroundMark x1="12205" y1="40812" x2="12205" y2="40812"/>
                        <a14:foregroundMark x1="14139" y1="41368" x2="14139" y2="4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719" r="74598" b="42841"/>
          <a:stretch/>
        </p:blipFill>
        <p:spPr bwMode="auto">
          <a:xfrm>
            <a:off x="9685866" y="315278"/>
            <a:ext cx="1838749" cy="1919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8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27E6CE-39E0-45D6-B8AD-1BD2D1EB6120}"/>
              </a:ext>
            </a:extLst>
          </p:cNvPr>
          <p:cNvSpPr txBox="1"/>
          <p:nvPr/>
        </p:nvSpPr>
        <p:spPr>
          <a:xfrm>
            <a:off x="1083734" y="1063260"/>
            <a:ext cx="894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rPr>
              <a:t>กิจกรรมการรับเรื่องร้องเรียน/ขอความช่วยเหลือ/เบาะแสด้านสุขภาพสัตว์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48883F-D937-4126-A8F9-CA191913860E}"/>
              </a:ext>
            </a:extLst>
          </p:cNvPr>
          <p:cNvSpPr txBox="1"/>
          <p:nvPr/>
        </p:nvSpPr>
        <p:spPr>
          <a:xfrm>
            <a:off x="948266" y="1912693"/>
            <a:ext cx="8602133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เพื่อเป็นการสื่อสารในการรับข้อร้องเรียน การแจ้งเบาะแสและการให้ความช่วยเหลือด้านสุขภาพสัตว์</a:t>
            </a:r>
            <a:endParaRPr lang="en-US" sz="2400" dirty="0">
              <a:effectLst/>
              <a:latin typeface="TH Chakra Petch" panose="02000506000000020004" pitchFamily="2" charset="-34"/>
              <a:ea typeface="Calibri" panose="020F0502020204030204" pitchFamily="34" charset="0"/>
              <a:cs typeface="TH Chakra Petch" panose="02000506000000020004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50216-181E-4ECB-9BFD-3DCD7614EE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328">
            <a:off x="3071236" y="2642988"/>
            <a:ext cx="2616402" cy="364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0AC03-0342-4F25-AE3C-EE3855250F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60" y="2550888"/>
            <a:ext cx="2205673" cy="3631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ost-image">
            <a:extLst>
              <a:ext uri="{FF2B5EF4-FFF2-40B4-BE49-F238E27FC236}">
                <a16:creationId xmlns:a16="http://schemas.microsoft.com/office/drawing/2014/main" id="{F9BB1E45-434A-475F-973D-949B18803DF7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63" b="55315" l="2540" r="22862">
                        <a14:foregroundMark x1="9789" y1="41709" x2="9789" y2="41709"/>
                        <a14:foregroundMark x1="9789" y1="42521" x2="9789" y2="42521"/>
                        <a14:foregroundMark x1="11178" y1="41538" x2="11178" y2="41538"/>
                        <a14:foregroundMark x1="12326" y1="41538" x2="12326" y2="41538"/>
                        <a14:foregroundMark x1="12205" y1="40812" x2="12205" y2="40812"/>
                        <a14:foregroundMark x1="14139" y1="41368" x2="14139" y2="4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719" r="74598" b="42841"/>
          <a:stretch/>
        </p:blipFill>
        <p:spPr bwMode="auto">
          <a:xfrm>
            <a:off x="9889066" y="270933"/>
            <a:ext cx="1827318" cy="1949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7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41459F-7097-4AFB-B77A-E9A7EF2836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92" y="2719445"/>
            <a:ext cx="4861771" cy="3492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4F0F7-F8B2-4412-860F-E0927A046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745">
            <a:off x="593848" y="3517021"/>
            <a:ext cx="3309770" cy="217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2A4FD9-D689-4CD3-AA58-9BACA86B71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32">
            <a:off x="8692956" y="2975548"/>
            <a:ext cx="2771911" cy="310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99936-CF53-48DD-A6F2-C3F665403C1C}"/>
              </a:ext>
            </a:extLst>
          </p:cNvPr>
          <p:cNvSpPr txBox="1"/>
          <p:nvPr/>
        </p:nvSpPr>
        <p:spPr>
          <a:xfrm>
            <a:off x="1551387" y="1900748"/>
            <a:ext cx="10103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เพื่อสร้างสังคมแห่งการแบ่งปันในการช่วยเหลือผู้อื่น การเสียสละ ส่งเสริมปลูกฝังให้บุคลากรในหน่วยงานมีจิตสำนึกสาธารณะตามหลักธรรมพระพุทธศาสนา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3155C-5A0B-4927-B06B-86AFC06F6A17}"/>
              </a:ext>
            </a:extLst>
          </p:cNvPr>
          <p:cNvSpPr txBox="1"/>
          <p:nvPr/>
        </p:nvSpPr>
        <p:spPr>
          <a:xfrm>
            <a:off x="2248733" y="1021918"/>
            <a:ext cx="9279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rPr>
              <a:t>กิจกรรมจิตอาสา ช่วยเหลือผู้อื่น บริจาคสิ่งของเครื่องใช้เครื่องอุปโภคบริโภค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5" name="Picture 14" descr="post-image">
            <a:extLst>
              <a:ext uri="{FF2B5EF4-FFF2-40B4-BE49-F238E27FC236}">
                <a16:creationId xmlns:a16="http://schemas.microsoft.com/office/drawing/2014/main" id="{AD910F6B-2EA8-4E6F-A80E-7850D020F27A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487" b="69231" l="74804" r="95227">
                        <a14:foregroundMark x1="81269" y1="55641" x2="81269" y2="55641"/>
                        <a14:foregroundMark x1="82538" y1="55385" x2="82538" y2="55385"/>
                        <a14:foregroundMark x1="81208" y1="55128" x2="81208" y2="55128"/>
                        <a14:foregroundMark x1="84230" y1="55684" x2="84230" y2="55684"/>
                        <a14:foregroundMark x1="85619" y1="55726" x2="85619" y2="55726"/>
                        <a14:foregroundMark x1="86888" y1="55940" x2="86888" y2="55940"/>
                        <a14:foregroundMark x1="87976" y1="55427" x2="87976" y2="55427"/>
                        <a14:foregroundMark x1="74804" y1="62863" x2="74804" y2="62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89" t="52646" r="2209" b="28914"/>
          <a:stretch/>
        </p:blipFill>
        <p:spPr bwMode="auto">
          <a:xfrm>
            <a:off x="298322" y="284530"/>
            <a:ext cx="1665945" cy="1798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35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F4FD67-3C8C-47A5-9DFF-49EF8C4E9DB0}"/>
              </a:ext>
            </a:extLst>
          </p:cNvPr>
          <p:cNvSpPr txBox="1"/>
          <p:nvPr/>
        </p:nvSpPr>
        <p:spPr>
          <a:xfrm>
            <a:off x="6601934" y="110754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กิจกรรมบริจาคโลหิตเพื่อช่วยเหลือผู้อื่น</a:t>
            </a:r>
            <a:endParaRPr lang="th-TH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81B14-7859-438E-9226-812BBCC559CC}"/>
              </a:ext>
            </a:extLst>
          </p:cNvPr>
          <p:cNvSpPr txBox="1"/>
          <p:nvPr/>
        </p:nvSpPr>
        <p:spPr>
          <a:xfrm>
            <a:off x="1862667" y="2076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เพื่อสร้างสังคมแห่งการแบ่งป</a:t>
            </a:r>
            <a:r>
              <a:rPr lang="th-TH" sz="2400" dirty="0">
                <a:solidFill>
                  <a:srgbClr val="000000"/>
                </a:solidFill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ั</a:t>
            </a:r>
            <a:r>
              <a:rPr lang="th-TH" sz="2400" dirty="0">
                <a:solidFill>
                  <a:srgbClr val="00000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นในการช่วยเหลือผู้อื่น การเสียสละ 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รูปภาพ 2">
            <a:extLst>
              <a:ext uri="{FF2B5EF4-FFF2-40B4-BE49-F238E27FC236}">
                <a16:creationId xmlns:a16="http://schemas.microsoft.com/office/drawing/2014/main" id="{BC87E05A-B5A3-4D40-ACDC-207734515C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6" y="2859788"/>
            <a:ext cx="4414414" cy="2890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56773-C9C6-4836-9CA3-3E360889BE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522">
            <a:off x="7789332" y="2147559"/>
            <a:ext cx="3141134" cy="3790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ost-image">
            <a:extLst>
              <a:ext uri="{FF2B5EF4-FFF2-40B4-BE49-F238E27FC236}">
                <a16:creationId xmlns:a16="http://schemas.microsoft.com/office/drawing/2014/main" id="{6DC2F9A2-05FA-4FAE-AB30-2A57B305BD75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87" b="69231" l="74804" r="95227">
                        <a14:foregroundMark x1="81269" y1="55641" x2="81269" y2="55641"/>
                        <a14:foregroundMark x1="82538" y1="55385" x2="82538" y2="55385"/>
                        <a14:foregroundMark x1="81208" y1="55128" x2="81208" y2="55128"/>
                        <a14:foregroundMark x1="84230" y1="55684" x2="84230" y2="55684"/>
                        <a14:foregroundMark x1="85619" y1="55726" x2="85619" y2="55726"/>
                        <a14:foregroundMark x1="86888" y1="55940" x2="86888" y2="55940"/>
                        <a14:foregroundMark x1="87976" y1="55427" x2="87976" y2="55427"/>
                        <a14:foregroundMark x1="74804" y1="62863" x2="74804" y2="62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89" t="52646" r="2209" b="28914"/>
          <a:stretch/>
        </p:blipFill>
        <p:spPr bwMode="auto">
          <a:xfrm>
            <a:off x="256011" y="229274"/>
            <a:ext cx="1860656" cy="1847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1101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379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TH Chakra Petch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koii</dc:creator>
  <cp:lastModifiedBy>koii</cp:lastModifiedBy>
  <cp:revision>6</cp:revision>
  <dcterms:created xsi:type="dcterms:W3CDTF">2024-04-11T07:20:39Z</dcterms:created>
  <dcterms:modified xsi:type="dcterms:W3CDTF">2024-04-11T08:02:19Z</dcterms:modified>
</cp:coreProperties>
</file>