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589" r:id="rId5"/>
    <p:sldId id="572" r:id="rId6"/>
    <p:sldId id="514" r:id="rId7"/>
    <p:sldId id="517" r:id="rId8"/>
    <p:sldId id="505" r:id="rId9"/>
    <p:sldId id="379" r:id="rId10"/>
    <p:sldId id="574" r:id="rId11"/>
    <p:sldId id="583" r:id="rId12"/>
    <p:sldId id="569" r:id="rId13"/>
    <p:sldId id="568" r:id="rId14"/>
    <p:sldId id="570" r:id="rId15"/>
    <p:sldId id="575" r:id="rId16"/>
    <p:sldId id="292" r:id="rId17"/>
    <p:sldId id="562" r:id="rId18"/>
    <p:sldId id="571" r:id="rId19"/>
    <p:sldId id="293" r:id="rId20"/>
    <p:sldId id="573" r:id="rId21"/>
    <p:sldId id="593" r:id="rId22"/>
    <p:sldId id="594" r:id="rId23"/>
    <p:sldId id="561" r:id="rId24"/>
    <p:sldId id="591" r:id="rId25"/>
    <p:sldId id="584" r:id="rId26"/>
    <p:sldId id="563" r:id="rId27"/>
    <p:sldId id="508" r:id="rId28"/>
    <p:sldId id="554" r:id="rId29"/>
    <p:sldId id="587" r:id="rId30"/>
    <p:sldId id="511" r:id="rId31"/>
    <p:sldId id="541" r:id="rId32"/>
    <p:sldId id="567" r:id="rId33"/>
    <p:sldId id="586" r:id="rId34"/>
    <p:sldId id="579" r:id="rId35"/>
    <p:sldId id="585" r:id="rId36"/>
    <p:sldId id="578" r:id="rId37"/>
    <p:sldId id="524" r:id="rId38"/>
    <p:sldId id="525" r:id="rId39"/>
    <p:sldId id="582" r:id="rId40"/>
    <p:sldId id="559" r:id="rId41"/>
    <p:sldId id="580" r:id="rId42"/>
    <p:sldId id="504" r:id="rId43"/>
    <p:sldId id="564" r:id="rId44"/>
    <p:sldId id="28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0356B1"/>
    <a:srgbClr val="FFC000"/>
    <a:srgbClr val="6FA528"/>
    <a:srgbClr val="AFC551"/>
    <a:srgbClr val="004494"/>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2" autoAdjust="0"/>
    <p:restoredTop sz="85294" autoAdjust="0"/>
  </p:normalViewPr>
  <p:slideViewPr>
    <p:cSldViewPr snapToGrid="0">
      <p:cViewPr varScale="1">
        <p:scale>
          <a:sx n="58" d="100"/>
          <a:sy n="58" d="100"/>
        </p:scale>
        <p:origin x="1116" y="4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06/03/2024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14</a:t>
            </a:fld>
            <a:endParaRPr lang="it-IT"/>
          </a:p>
        </p:txBody>
      </p:sp>
    </p:spTree>
    <p:extLst>
      <p:ext uri="{BB962C8B-B14F-4D97-AF65-F5344CB8AC3E}">
        <p14:creationId xmlns:p14="http://schemas.microsoft.com/office/powerpoint/2010/main" val="177366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40</a:t>
            </a:fld>
            <a:endParaRPr lang="it-IT"/>
          </a:p>
        </p:txBody>
      </p:sp>
    </p:spTree>
    <p:extLst>
      <p:ext uri="{BB962C8B-B14F-4D97-AF65-F5344CB8AC3E}">
        <p14:creationId xmlns:p14="http://schemas.microsoft.com/office/powerpoint/2010/main" val="164860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16</a:t>
            </a:fld>
            <a:endParaRPr lang="it-IT"/>
          </a:p>
        </p:txBody>
      </p:sp>
    </p:spTree>
    <p:extLst>
      <p:ext uri="{BB962C8B-B14F-4D97-AF65-F5344CB8AC3E}">
        <p14:creationId xmlns:p14="http://schemas.microsoft.com/office/powerpoint/2010/main" val="224961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17</a:t>
            </a:fld>
            <a:endParaRPr lang="it-IT"/>
          </a:p>
        </p:txBody>
      </p:sp>
    </p:spTree>
    <p:extLst>
      <p:ext uri="{BB962C8B-B14F-4D97-AF65-F5344CB8AC3E}">
        <p14:creationId xmlns:p14="http://schemas.microsoft.com/office/powerpoint/2010/main" val="31040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18</a:t>
            </a:fld>
            <a:endParaRPr lang="it-IT"/>
          </a:p>
        </p:txBody>
      </p:sp>
    </p:spTree>
    <p:extLst>
      <p:ext uri="{BB962C8B-B14F-4D97-AF65-F5344CB8AC3E}">
        <p14:creationId xmlns:p14="http://schemas.microsoft.com/office/powerpoint/2010/main" val="9834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19</a:t>
            </a:fld>
            <a:endParaRPr lang="it-IT"/>
          </a:p>
        </p:txBody>
      </p:sp>
    </p:spTree>
    <p:extLst>
      <p:ext uri="{BB962C8B-B14F-4D97-AF65-F5344CB8AC3E}">
        <p14:creationId xmlns:p14="http://schemas.microsoft.com/office/powerpoint/2010/main" val="46019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20</a:t>
            </a:fld>
            <a:endParaRPr lang="it-IT"/>
          </a:p>
        </p:txBody>
      </p:sp>
    </p:spTree>
    <p:extLst>
      <p:ext uri="{BB962C8B-B14F-4D97-AF65-F5344CB8AC3E}">
        <p14:creationId xmlns:p14="http://schemas.microsoft.com/office/powerpoint/2010/main" val="404799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21</a:t>
            </a:fld>
            <a:endParaRPr lang="it-IT"/>
          </a:p>
        </p:txBody>
      </p:sp>
    </p:spTree>
    <p:extLst>
      <p:ext uri="{BB962C8B-B14F-4D97-AF65-F5344CB8AC3E}">
        <p14:creationId xmlns:p14="http://schemas.microsoft.com/office/powerpoint/2010/main" val="264127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30</a:t>
            </a:fld>
            <a:endParaRPr lang="it-IT"/>
          </a:p>
        </p:txBody>
      </p:sp>
    </p:spTree>
    <p:extLst>
      <p:ext uri="{BB962C8B-B14F-4D97-AF65-F5344CB8AC3E}">
        <p14:creationId xmlns:p14="http://schemas.microsoft.com/office/powerpoint/2010/main" val="184519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51479E5F-9D7C-4224-AD8D-A6AAAD0EF070}" type="slidenum">
              <a:rPr lang="it-IT" smtClean="0"/>
              <a:pPr/>
              <a:t>36</a:t>
            </a:fld>
            <a:endParaRPr lang="it-IT"/>
          </a:p>
        </p:txBody>
      </p:sp>
    </p:spTree>
    <p:extLst>
      <p:ext uri="{BB962C8B-B14F-4D97-AF65-F5344CB8AC3E}">
        <p14:creationId xmlns:p14="http://schemas.microsoft.com/office/powerpoint/2010/main" val="1131439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6615103" y="2806583"/>
            <a:ext cx="5079600" cy="1879200"/>
          </a:xfrm>
          <a:prstGeom prst="rect">
            <a:avLst/>
          </a:prstGeom>
          <a:blipFill dpi="0" rotWithShape="1">
            <a:blip r:embed="rId3">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4" name="Rectangle 13"/>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9" name="Rectangle 8"/>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0"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6"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Rectangle 6"/>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7" name="Rectangle 6"/>
          <p:cNvSpPr/>
          <p:nvPr userDrawn="1"/>
        </p:nvSpPr>
        <p:spPr>
          <a:xfrm>
            <a:off x="6419431" y="471473"/>
            <a:ext cx="2238799" cy="8282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9" name="Rectangle 8"/>
          <p:cNvSpPr/>
          <p:nvPr userDrawn="1"/>
        </p:nvSpPr>
        <p:spPr>
          <a:xfrm>
            <a:off x="6419431"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4"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
        <p:nvSpPr>
          <p:cNvPr id="1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1055076" y="2447779"/>
            <a:ext cx="10298724" cy="27572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956600" y="1303635"/>
            <a:ext cx="10431245"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
        <p:nvSpPr>
          <p:cNvPr id="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30312" y="572405"/>
            <a:ext cx="10363200" cy="2376265"/>
          </a:xfrm>
        </p:spPr>
        <p:txBody>
          <a:bodyPr anchor="t"/>
          <a:lstStyle>
            <a:lvl1pPr algn="ctr">
              <a:defRPr sz="3600" b="1" cap="none" baseline="0">
                <a:solidFill>
                  <a:srgbClr val="F47B22"/>
                </a:solidFill>
              </a:defRPr>
            </a:lvl1pPr>
          </a:lstStyle>
          <a:p>
            <a:r>
              <a:rPr lang="en-US" dirty="0"/>
              <a:t>Click to edit Master title style</a:t>
            </a:r>
            <a:endParaRPr lang="en-GB" dirty="0"/>
          </a:p>
        </p:txBody>
      </p:sp>
      <p:sp>
        <p:nvSpPr>
          <p:cNvPr id="8" name="Rectangle 6">
            <a:extLst>
              <a:ext uri="{FF2B5EF4-FFF2-40B4-BE49-F238E27FC236}">
                <a16:creationId xmlns:a16="http://schemas.microsoft.com/office/drawing/2014/main" id="{BEDDB13D-2443-48B3-A1BF-3659F0D1972E}"/>
              </a:ext>
            </a:extLst>
          </p:cNvPr>
          <p:cNvSpPr>
            <a:spLocks noGrp="1" noChangeArrowheads="1"/>
          </p:cNvSpPr>
          <p:nvPr>
            <p:ph type="sldNum" sz="quarter" idx="10"/>
          </p:nvPr>
        </p:nvSpPr>
        <p:spPr>
          <a:xfrm>
            <a:off x="11567584" y="5995988"/>
            <a:ext cx="649816" cy="241300"/>
          </a:xfrm>
          <a:prstGeom prst="rect">
            <a:avLst/>
          </a:prstGeom>
          <a:solidFill>
            <a:srgbClr val="F47B22"/>
          </a:solidFill>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defRPr>
            </a:lvl1pPr>
          </a:lstStyle>
          <a:p>
            <a:pPr fontAlgn="base">
              <a:spcBef>
                <a:spcPct val="0"/>
              </a:spcBef>
              <a:spcAft>
                <a:spcPct val="0"/>
              </a:spcAft>
            </a:pPr>
            <a:fld id="{28B5AEB7-9D67-43C3-82E4-0A6C59951336}" type="slidenum">
              <a:rPr lang="en-GB" altLang="en-US" b="1"/>
              <a:pPr fontAlgn="base">
                <a:spcBef>
                  <a:spcPct val="0"/>
                </a:spcBef>
                <a:spcAft>
                  <a:spcPct val="0"/>
                </a:spcAft>
              </a:pPr>
              <a:t>‹#›</a:t>
            </a:fld>
            <a:endParaRPr lang="en-GB" altLang="en-US" b="1"/>
          </a:p>
        </p:txBody>
      </p:sp>
    </p:spTree>
    <p:extLst>
      <p:ext uri="{BB962C8B-B14F-4D97-AF65-F5344CB8AC3E}">
        <p14:creationId xmlns:p14="http://schemas.microsoft.com/office/powerpoint/2010/main" val="102852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896E1-ABD3-18DB-0DCF-A6EAE18D262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70EA9E3-4131-6B27-6C1D-6D6238936CA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DCB0272-8BC9-E7A8-40E3-E68F7EDCEE8F}"/>
              </a:ext>
            </a:extLst>
          </p:cNvPr>
          <p:cNvSpPr>
            <a:spLocks noGrp="1"/>
          </p:cNvSpPr>
          <p:nvPr>
            <p:ph type="dt" sz="half" idx="10"/>
          </p:nvPr>
        </p:nvSpPr>
        <p:spPr/>
        <p:txBody>
          <a:bodyPr/>
          <a:lstStyle/>
          <a:p>
            <a:endParaRPr lang="en-GB"/>
          </a:p>
        </p:txBody>
      </p:sp>
      <p:sp>
        <p:nvSpPr>
          <p:cNvPr id="5" name="Segnaposto piè di pagina 4">
            <a:extLst>
              <a:ext uri="{FF2B5EF4-FFF2-40B4-BE49-F238E27FC236}">
                <a16:creationId xmlns:a16="http://schemas.microsoft.com/office/drawing/2014/main" id="{3356F27B-E673-72C3-A158-B9E6E84A22B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DB37236-BCD4-1472-9016-C8B929F51248}"/>
              </a:ext>
            </a:extLst>
          </p:cNvPr>
          <p:cNvSpPr>
            <a:spLocks noGrp="1"/>
          </p:cNvSpPr>
          <p:nvPr>
            <p:ph type="sldNum" sz="quarter" idx="12"/>
          </p:nvPr>
        </p:nvSpPr>
        <p:spPr/>
        <p:txBody>
          <a:bodyPr/>
          <a:lstStyle/>
          <a:p>
            <a:fld id="{10467F07-4769-1E42-AED5-0FDA88E9B637}" type="slidenum">
              <a:rPr lang="en-GB" smtClean="0"/>
              <a:t>‹#›</a:t>
            </a:fld>
            <a:endParaRPr lang="en-GB"/>
          </a:p>
        </p:txBody>
      </p:sp>
    </p:spTree>
    <p:extLst>
      <p:ext uri="{BB962C8B-B14F-4D97-AF65-F5344CB8AC3E}">
        <p14:creationId xmlns:p14="http://schemas.microsoft.com/office/powerpoint/2010/main" val="3152261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3656601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2"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
        <p:nvSpPr>
          <p:cNvPr id="13" name="Rectangle 12"/>
          <p:cNvSpPr/>
          <p:nvPr userDrawn="1"/>
        </p:nvSpPr>
        <p:spPr>
          <a:xfrm>
            <a:off x="6615103" y="2806583"/>
            <a:ext cx="5079600" cy="1879200"/>
          </a:xfrm>
          <a:prstGeom prst="rect">
            <a:avLst/>
          </a:prstGeom>
          <a:blipFill dpi="0" rotWithShape="1">
            <a:blip r:embed="rId4">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7" name="Rectangle 16"/>
          <p:cNvSpPr/>
          <p:nvPr userDrawn="1"/>
        </p:nvSpPr>
        <p:spPr>
          <a:xfrm>
            <a:off x="990176" y="2157413"/>
            <a:ext cx="2168341" cy="80217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2400299"/>
            <a:ext cx="10676038" cy="1109663"/>
          </a:xfrm>
          <a:prstGeom prst="rect">
            <a:avLst/>
          </a:prstGeom>
        </p:spPr>
        <p:txBody>
          <a:bodyPr anchor="b">
            <a:noAutofit/>
          </a:bodyPr>
          <a:lstStyle>
            <a:lvl1pPr algn="l">
              <a:defRPr sz="6000">
                <a:solidFill>
                  <a:srgbClr val="6FA528"/>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0" name="Rectangle 9"/>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5843588"/>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852" y="6046012"/>
            <a:ext cx="1716200" cy="450350"/>
          </a:xfrm>
          <a:prstGeom prst="rect">
            <a:avLst/>
          </a:prstGeom>
        </p:spPr>
      </p:pic>
      <p:sp>
        <p:nvSpPr>
          <p:cNvPr id="11" name="Title 1"/>
          <p:cNvSpPr>
            <a:spLocks noGrp="1"/>
          </p:cNvSpPr>
          <p:nvPr>
            <p:ph type="ctrTitle"/>
          </p:nvPr>
        </p:nvSpPr>
        <p:spPr>
          <a:xfrm>
            <a:off x="1077013" y="2374123"/>
            <a:ext cx="10156297" cy="1135839"/>
          </a:xfrm>
          <a:prstGeom prst="rect">
            <a:avLst/>
          </a:prstGeom>
        </p:spPr>
        <p:txBody>
          <a:bodyPr anchor="b">
            <a:noAutofit/>
          </a:bodyPr>
          <a:lstStyle>
            <a:lvl1pPr algn="l">
              <a:defRPr sz="6000">
                <a:solidFill>
                  <a:srgbClr val="034EA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2" name="Rectangle 11"/>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171575" y="2722568"/>
            <a:ext cx="10061735" cy="1240348"/>
          </a:xfrm>
          <a:prstGeom prst="rect">
            <a:avLst/>
          </a:prstGeom>
        </p:spPr>
        <p:txBody>
          <a:bodyPr anchor="b">
            <a:noAutofit/>
          </a:bodyPr>
          <a:lstStyle>
            <a:lvl1pPr algn="l">
              <a:defRPr sz="60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2934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185863" y="1693863"/>
            <a:ext cx="10047447" cy="1240348"/>
          </a:xfrm>
          <a:prstGeom prst="rect">
            <a:avLst/>
          </a:prstGeo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Rectangle 7"/>
          <p:cNvSpPr/>
          <p:nvPr userDrawn="1"/>
        </p:nvSpPr>
        <p:spPr>
          <a:xfrm>
            <a:off x="990176" y="657216"/>
            <a:ext cx="4093747" cy="151448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04448" y="471473"/>
            <a:ext cx="2238799" cy="828245"/>
          </a:xfrm>
          <a:prstGeom prst="rect">
            <a:avLst/>
          </a:prstGeom>
          <a:blipFill dpi="0" rotWithShape="1">
            <a:blip r:embed="rId2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4" r:id="rId20"/>
    <p:sldLayoutId id="2147483675" r:id="rId21"/>
    <p:sldLayoutId id="2147483676"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s://hadea.ec.europa.e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thetrainingplace.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p:txBody>
          <a:bodyPr/>
          <a:lstStyle/>
          <a:p>
            <a:pPr marL="0" indent="0">
              <a:buNone/>
            </a:pPr>
            <a:r>
              <a:rPr lang="en-US" dirty="0"/>
              <a:t>Bangkok</a:t>
            </a:r>
            <a:r>
              <a:rPr lang="en-US"/>
              <a:t>, Thailand / </a:t>
            </a:r>
            <a:r>
              <a:rPr lang="en-US" dirty="0"/>
              <a:t>04-08 February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978525" y="3538638"/>
            <a:ext cx="9898742" cy="924179"/>
          </a:xfrm>
        </p:spPr>
        <p:txBody>
          <a:bodyPr/>
          <a:lstStyle/>
          <a:p>
            <a:pPr marL="0" indent="0">
              <a:buNone/>
            </a:pPr>
            <a:r>
              <a:rPr lang="en-US" dirty="0"/>
              <a:t>REGIONAL TRAINING WORKSHOP ON “ANIMAL HEALTH: DISEASE PREPAREDNESS, VACCINATION AND ONE HEALTH APPROACH’’</a:t>
            </a:r>
            <a:endParaRPr lang="en-BE" dirty="0"/>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EC03090B-8303-5A49-998C-C74776BDF7E4}"/>
              </a:ext>
            </a:extLst>
          </p:cNvPr>
          <p:cNvSpPr>
            <a:spLocks noGrp="1"/>
          </p:cNvSpPr>
          <p:nvPr>
            <p:ph type="title"/>
          </p:nvPr>
        </p:nvSpPr>
        <p:spPr>
          <a:xfrm>
            <a:off x="3439236" y="447013"/>
            <a:ext cx="8215952" cy="688171"/>
          </a:xfrm>
        </p:spPr>
        <p:txBody>
          <a:bodyPr>
            <a:noAutofit/>
          </a:bodyPr>
          <a:lstStyle/>
          <a:p>
            <a:pPr algn="ctr"/>
            <a:r>
              <a:rPr lang="en-US" sz="3600" b="1" dirty="0">
                <a:latin typeface="+mn-lt"/>
                <a:ea typeface="Verdana" panose="020B0604030504040204" pitchFamily="34" charset="0"/>
                <a:cs typeface="Verdana" panose="020B0604030504040204" pitchFamily="34" charset="0"/>
              </a:rPr>
              <a:t>Active or passive surveillance? </a:t>
            </a:r>
            <a:endParaRPr lang="en-GB" sz="3600" dirty="0">
              <a:latin typeface="+mn-lt"/>
              <a:ea typeface="Verdana" panose="020B0604030504040204" pitchFamily="34" charset="0"/>
              <a:cs typeface="Verdana" panose="020B0604030504040204" pitchFamily="34" charset="0"/>
            </a:endParaRPr>
          </a:p>
        </p:txBody>
      </p:sp>
      <p:sp>
        <p:nvSpPr>
          <p:cNvPr id="7" name="Segnaposto contenuto 2">
            <a:extLst>
              <a:ext uri="{FF2B5EF4-FFF2-40B4-BE49-F238E27FC236}">
                <a16:creationId xmlns:a16="http://schemas.microsoft.com/office/drawing/2014/main" id="{F2F6D1E3-A0A6-0846-B2AB-207F6B718819}"/>
              </a:ext>
            </a:extLst>
          </p:cNvPr>
          <p:cNvSpPr txBox="1">
            <a:spLocks/>
          </p:cNvSpPr>
          <p:nvPr/>
        </p:nvSpPr>
        <p:spPr>
          <a:xfrm>
            <a:off x="851700" y="1938810"/>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HPAI in </a:t>
            </a:r>
            <a:r>
              <a:rPr kumimoji="0" lang="en-GB" sz="24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Gallinaceous</a:t>
            </a: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poultry?</a:t>
            </a:r>
          </a:p>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sp>
        <p:nvSpPr>
          <p:cNvPr id="8" name="Segnaposto contenuto 2">
            <a:extLst>
              <a:ext uri="{FF2B5EF4-FFF2-40B4-BE49-F238E27FC236}">
                <a16:creationId xmlns:a16="http://schemas.microsoft.com/office/drawing/2014/main" id="{6421A738-FE7A-E741-A1EA-4E53D7510ABF}"/>
              </a:ext>
            </a:extLst>
          </p:cNvPr>
          <p:cNvSpPr txBox="1">
            <a:spLocks/>
          </p:cNvSpPr>
          <p:nvPr/>
        </p:nvSpPr>
        <p:spPr>
          <a:xfrm>
            <a:off x="840127" y="2540699"/>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LPAI in poultry?</a:t>
            </a:r>
          </a:p>
        </p:txBody>
      </p:sp>
      <p:sp>
        <p:nvSpPr>
          <p:cNvPr id="9" name="Segnaposto contenuto 2">
            <a:extLst>
              <a:ext uri="{FF2B5EF4-FFF2-40B4-BE49-F238E27FC236}">
                <a16:creationId xmlns:a16="http://schemas.microsoft.com/office/drawing/2014/main" id="{C107E2DB-78BD-8F45-8217-EB647C7BCF64}"/>
              </a:ext>
            </a:extLst>
          </p:cNvPr>
          <p:cNvSpPr txBox="1">
            <a:spLocks/>
          </p:cNvSpPr>
          <p:nvPr/>
        </p:nvSpPr>
        <p:spPr>
          <a:xfrm>
            <a:off x="840125" y="3119434"/>
            <a:ext cx="5088038" cy="686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HPAI in </a:t>
            </a:r>
            <a:r>
              <a:rPr kumimoji="0" lang="en-GB" sz="24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Anseriformes</a:t>
            </a: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poultry?</a:t>
            </a:r>
          </a:p>
        </p:txBody>
      </p:sp>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838200" y="3742542"/>
            <a:ext cx="5088038" cy="686245"/>
          </a:xfrm>
        </p:spPr>
        <p:txBody>
          <a:bodyPr>
            <a:normAutofit/>
          </a:bodyPr>
          <a:lstStyle/>
          <a:p>
            <a:pPr>
              <a:lnSpc>
                <a:spcPct val="120000"/>
              </a:lnSpc>
              <a:spcBef>
                <a:spcPts val="1200"/>
              </a:spcBef>
              <a:spcAft>
                <a:spcPts val="600"/>
              </a:spcAft>
            </a:pPr>
            <a:r>
              <a:rPr lang="en-GB" dirty="0">
                <a:ea typeface="Verdana" panose="020B0604030504040204" pitchFamily="34" charset="0"/>
                <a:cs typeface="Verdana" panose="020B0604030504040204" pitchFamily="34" charset="0"/>
              </a:rPr>
              <a:t>HPAI in wild birds?</a:t>
            </a:r>
          </a:p>
        </p:txBody>
      </p:sp>
      <p:sp>
        <p:nvSpPr>
          <p:cNvPr id="10" name="Segnaposto contenuto 2">
            <a:extLst>
              <a:ext uri="{FF2B5EF4-FFF2-40B4-BE49-F238E27FC236}">
                <a16:creationId xmlns:a16="http://schemas.microsoft.com/office/drawing/2014/main" id="{63167F4D-F08D-E145-8F6A-46EA0F0F0BC4}"/>
              </a:ext>
            </a:extLst>
          </p:cNvPr>
          <p:cNvSpPr txBox="1">
            <a:spLocks/>
          </p:cNvSpPr>
          <p:nvPr/>
        </p:nvSpPr>
        <p:spPr>
          <a:xfrm>
            <a:off x="840126" y="4369506"/>
            <a:ext cx="5088038" cy="68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LPAI in wild birds?</a:t>
            </a:r>
          </a:p>
        </p:txBody>
      </p:sp>
      <p:sp>
        <p:nvSpPr>
          <p:cNvPr id="2" name="Segnaposto piè di pagina 1">
            <a:extLst>
              <a:ext uri="{FF2B5EF4-FFF2-40B4-BE49-F238E27FC236}">
                <a16:creationId xmlns:a16="http://schemas.microsoft.com/office/drawing/2014/main" id="{EE05786E-6A73-0400-E01A-BFEF9A44F8D4}"/>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4801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F2F6D1E3-A0A6-0846-B2AB-207F6B718819}"/>
              </a:ext>
            </a:extLst>
          </p:cNvPr>
          <p:cNvSpPr txBox="1">
            <a:spLocks/>
          </p:cNvSpPr>
          <p:nvPr/>
        </p:nvSpPr>
        <p:spPr>
          <a:xfrm>
            <a:off x="851700" y="2198117"/>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HPAI in </a:t>
            </a:r>
            <a:r>
              <a:rPr lang="en-GB" sz="2400" i="1"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Gallinaceous</a:t>
            </a: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 poultry?</a:t>
            </a:r>
          </a:p>
          <a:p>
            <a:pPr>
              <a:lnSpc>
                <a:spcPct val="120000"/>
              </a:lnSpc>
              <a:spcBef>
                <a:spcPts val="1200"/>
              </a:spcBef>
              <a:spcAft>
                <a:spcPts val="600"/>
              </a:spcAft>
            </a:pPr>
            <a:endPar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8" name="Segnaposto contenuto 2">
            <a:extLst>
              <a:ext uri="{FF2B5EF4-FFF2-40B4-BE49-F238E27FC236}">
                <a16:creationId xmlns:a16="http://schemas.microsoft.com/office/drawing/2014/main" id="{6421A738-FE7A-E741-A1EA-4E53D7510ABF}"/>
              </a:ext>
            </a:extLst>
          </p:cNvPr>
          <p:cNvSpPr txBox="1">
            <a:spLocks/>
          </p:cNvSpPr>
          <p:nvPr/>
        </p:nvSpPr>
        <p:spPr>
          <a:xfrm>
            <a:off x="840127" y="2800006"/>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LPAI in poultry?</a:t>
            </a:r>
          </a:p>
        </p:txBody>
      </p:sp>
      <p:sp>
        <p:nvSpPr>
          <p:cNvPr id="9" name="Segnaposto contenuto 2">
            <a:extLst>
              <a:ext uri="{FF2B5EF4-FFF2-40B4-BE49-F238E27FC236}">
                <a16:creationId xmlns:a16="http://schemas.microsoft.com/office/drawing/2014/main" id="{C107E2DB-78BD-8F45-8217-EB647C7BCF64}"/>
              </a:ext>
            </a:extLst>
          </p:cNvPr>
          <p:cNvSpPr txBox="1">
            <a:spLocks/>
          </p:cNvSpPr>
          <p:nvPr/>
        </p:nvSpPr>
        <p:spPr>
          <a:xfrm>
            <a:off x="840125" y="3378741"/>
            <a:ext cx="5088038" cy="686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HPAI in A</a:t>
            </a:r>
            <a:r>
              <a:rPr lang="en-GB" sz="2400" i="1"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nseriformes</a:t>
            </a: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 poultry?</a:t>
            </a:r>
          </a:p>
        </p:txBody>
      </p:sp>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838200" y="4001849"/>
            <a:ext cx="5088038" cy="686245"/>
          </a:xfrm>
        </p:spPr>
        <p:txBody>
          <a:bodyPr>
            <a:normAutofit/>
          </a:bodyPr>
          <a:lstStyle/>
          <a:p>
            <a:pPr>
              <a:lnSpc>
                <a:spcPct val="120000"/>
              </a:lnSpc>
              <a:spcBef>
                <a:spcPts val="1200"/>
              </a:spcBef>
              <a:spcAft>
                <a:spcPts val="600"/>
              </a:spcAft>
            </a:pPr>
            <a:r>
              <a:rPr lang="en-GB"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HPAI in wild birds?</a:t>
            </a:r>
          </a:p>
        </p:txBody>
      </p:sp>
      <p:sp>
        <p:nvSpPr>
          <p:cNvPr id="10" name="Segnaposto contenuto 2">
            <a:extLst>
              <a:ext uri="{FF2B5EF4-FFF2-40B4-BE49-F238E27FC236}">
                <a16:creationId xmlns:a16="http://schemas.microsoft.com/office/drawing/2014/main" id="{63167F4D-F08D-E145-8F6A-46EA0F0F0BC4}"/>
              </a:ext>
            </a:extLst>
          </p:cNvPr>
          <p:cNvSpPr txBox="1">
            <a:spLocks/>
          </p:cNvSpPr>
          <p:nvPr/>
        </p:nvSpPr>
        <p:spPr>
          <a:xfrm>
            <a:off x="840126" y="4628813"/>
            <a:ext cx="5088038" cy="68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LPAI in wild birds?</a:t>
            </a:r>
          </a:p>
        </p:txBody>
      </p:sp>
      <p:sp>
        <p:nvSpPr>
          <p:cNvPr id="12" name="Segnaposto contenuto 2">
            <a:extLst>
              <a:ext uri="{FF2B5EF4-FFF2-40B4-BE49-F238E27FC236}">
                <a16:creationId xmlns:a16="http://schemas.microsoft.com/office/drawing/2014/main" id="{2DE0358B-DD07-F748-9608-841634222680}"/>
              </a:ext>
            </a:extLst>
          </p:cNvPr>
          <p:cNvSpPr txBox="1">
            <a:spLocks/>
          </p:cNvSpPr>
          <p:nvPr/>
        </p:nvSpPr>
        <p:spPr>
          <a:xfrm>
            <a:off x="6256111" y="2198117"/>
            <a:ext cx="5088039"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Passive surveillance</a:t>
            </a:r>
          </a:p>
        </p:txBody>
      </p:sp>
      <p:sp>
        <p:nvSpPr>
          <p:cNvPr id="6" name="Segnaposto contenuto 2">
            <a:extLst>
              <a:ext uri="{FF2B5EF4-FFF2-40B4-BE49-F238E27FC236}">
                <a16:creationId xmlns:a16="http://schemas.microsoft.com/office/drawing/2014/main" id="{A207CD0C-D96F-1F4C-9296-45F3F05B62CA}"/>
              </a:ext>
            </a:extLst>
          </p:cNvPr>
          <p:cNvSpPr txBox="1">
            <a:spLocks/>
          </p:cNvSpPr>
          <p:nvPr/>
        </p:nvSpPr>
        <p:spPr>
          <a:xfrm>
            <a:off x="6265760" y="2844371"/>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Active surveillance</a:t>
            </a:r>
          </a:p>
        </p:txBody>
      </p:sp>
      <p:sp>
        <p:nvSpPr>
          <p:cNvPr id="13" name="Segnaposto contenuto 2">
            <a:extLst>
              <a:ext uri="{FF2B5EF4-FFF2-40B4-BE49-F238E27FC236}">
                <a16:creationId xmlns:a16="http://schemas.microsoft.com/office/drawing/2014/main" id="{53FD3D21-5DED-BD41-86BC-1F06D66C7F70}"/>
              </a:ext>
            </a:extLst>
          </p:cNvPr>
          <p:cNvSpPr txBox="1">
            <a:spLocks/>
          </p:cNvSpPr>
          <p:nvPr/>
        </p:nvSpPr>
        <p:spPr>
          <a:xfrm>
            <a:off x="6267685" y="3413457"/>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Active surveillance</a:t>
            </a:r>
          </a:p>
        </p:txBody>
      </p:sp>
      <p:sp>
        <p:nvSpPr>
          <p:cNvPr id="14" name="Segnaposto contenuto 2">
            <a:extLst>
              <a:ext uri="{FF2B5EF4-FFF2-40B4-BE49-F238E27FC236}">
                <a16:creationId xmlns:a16="http://schemas.microsoft.com/office/drawing/2014/main" id="{C028E199-CDCC-854D-9EF6-A0975B241875}"/>
              </a:ext>
            </a:extLst>
          </p:cNvPr>
          <p:cNvSpPr txBox="1">
            <a:spLocks/>
          </p:cNvSpPr>
          <p:nvPr/>
        </p:nvSpPr>
        <p:spPr>
          <a:xfrm>
            <a:off x="6267688" y="4582506"/>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Active surveillance</a:t>
            </a:r>
          </a:p>
        </p:txBody>
      </p:sp>
      <p:sp>
        <p:nvSpPr>
          <p:cNvPr id="15" name="Segnaposto contenuto 2">
            <a:extLst>
              <a:ext uri="{FF2B5EF4-FFF2-40B4-BE49-F238E27FC236}">
                <a16:creationId xmlns:a16="http://schemas.microsoft.com/office/drawing/2014/main" id="{B5F1B162-40AE-AC4D-9F26-F7682C11E6D7}"/>
              </a:ext>
            </a:extLst>
          </p:cNvPr>
          <p:cNvSpPr txBox="1">
            <a:spLocks/>
          </p:cNvSpPr>
          <p:nvPr/>
        </p:nvSpPr>
        <p:spPr>
          <a:xfrm>
            <a:off x="6258040" y="3994121"/>
            <a:ext cx="5088039"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spcAft>
                <a:spcPts val="600"/>
              </a:spcAft>
            </a:pPr>
            <a:r>
              <a:rPr lang="en-GB" sz="2400" dirty="0">
                <a:solidFill>
                  <a:schemeClr val="tx1">
                    <a:lumMod val="50000"/>
                  </a:schemeClr>
                </a:solidFill>
                <a:latin typeface="Arial" panose="020B0604020202020204" pitchFamily="34" charset="0"/>
                <a:ea typeface="Verdana" panose="020B0604030504040204" pitchFamily="34" charset="0"/>
                <a:cs typeface="Arial" panose="020B0604020202020204" pitchFamily="34" charset="0"/>
              </a:rPr>
              <a:t>Passive surveillance</a:t>
            </a:r>
          </a:p>
        </p:txBody>
      </p:sp>
      <p:sp>
        <p:nvSpPr>
          <p:cNvPr id="2" name="Titolo 1">
            <a:extLst>
              <a:ext uri="{FF2B5EF4-FFF2-40B4-BE49-F238E27FC236}">
                <a16:creationId xmlns:a16="http://schemas.microsoft.com/office/drawing/2014/main" id="{EEFB0C3C-4678-803A-6946-18D8B329B5AB}"/>
              </a:ext>
            </a:extLst>
          </p:cNvPr>
          <p:cNvSpPr>
            <a:spLocks noGrp="1"/>
          </p:cNvSpPr>
          <p:nvPr>
            <p:ph type="title"/>
          </p:nvPr>
        </p:nvSpPr>
        <p:spPr>
          <a:xfrm>
            <a:off x="3439236" y="447013"/>
            <a:ext cx="8215952" cy="688171"/>
          </a:xfrm>
        </p:spPr>
        <p:txBody>
          <a:bodyPr>
            <a:noAutofit/>
          </a:bodyPr>
          <a:lstStyle/>
          <a:p>
            <a:pPr algn="ctr"/>
            <a:r>
              <a:rPr lang="en-US" sz="3600" b="1" dirty="0">
                <a:latin typeface="+mn-lt"/>
                <a:ea typeface="Verdana" panose="020B0604030504040204" pitchFamily="34" charset="0"/>
                <a:cs typeface="Verdana" panose="020B0604030504040204" pitchFamily="34" charset="0"/>
              </a:rPr>
              <a:t>Active or passive surveillance? </a:t>
            </a:r>
            <a:endParaRPr lang="en-GB" sz="3600" dirty="0">
              <a:latin typeface="+mn-lt"/>
              <a:ea typeface="Verdana" panose="020B0604030504040204" pitchFamily="34" charset="0"/>
              <a:cs typeface="Verdana" panose="020B0604030504040204" pitchFamily="34" charset="0"/>
            </a:endParaRPr>
          </a:p>
        </p:txBody>
      </p:sp>
      <p:sp>
        <p:nvSpPr>
          <p:cNvPr id="4" name="Segnaposto piè di pagina 3">
            <a:extLst>
              <a:ext uri="{FF2B5EF4-FFF2-40B4-BE49-F238E27FC236}">
                <a16:creationId xmlns:a16="http://schemas.microsoft.com/office/drawing/2014/main" id="{79A45885-54EE-38C3-4A0F-FBEA31B82AB7}"/>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815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build="p"/>
      <p:bldP spid="10" grpId="0"/>
      <p:bldP spid="12" grpId="0"/>
      <p:bldP spid="6"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37838" y="1833686"/>
            <a:ext cx="2916324" cy="830997"/>
          </a:xfrm>
          <a:prstGeom prst="rect">
            <a:avLst/>
          </a:prstGeom>
          <a:noFill/>
          <a:ln w="57150">
            <a:solidFill>
              <a:schemeClr val="tx2"/>
            </a:solidFill>
          </a:ln>
        </p:spPr>
        <p:txBody>
          <a:bodyPr wrap="square" rtlCol="0">
            <a:spAutoFit/>
          </a:bodyPr>
          <a:lstStyle/>
          <a:p>
            <a:pPr algn="ctr"/>
            <a:r>
              <a:rPr lang="en-US" sz="2400" b="1" dirty="0">
                <a:solidFill>
                  <a:schemeClr val="tx1">
                    <a:lumMod val="50000"/>
                  </a:schemeClr>
                </a:solidFill>
              </a:rPr>
              <a:t>Avian Influenza</a:t>
            </a:r>
          </a:p>
          <a:p>
            <a:pPr algn="ctr"/>
            <a:r>
              <a:rPr lang="en-US" sz="2400" b="1" dirty="0">
                <a:solidFill>
                  <a:schemeClr val="tx1">
                    <a:lumMod val="50000"/>
                  </a:schemeClr>
                </a:solidFill>
              </a:rPr>
              <a:t>Surveillance</a:t>
            </a:r>
          </a:p>
        </p:txBody>
      </p:sp>
      <p:sp>
        <p:nvSpPr>
          <p:cNvPr id="5" name="CasellaDiTesto 4"/>
          <p:cNvSpPr txBox="1"/>
          <p:nvPr/>
        </p:nvSpPr>
        <p:spPr>
          <a:xfrm>
            <a:off x="2207999" y="3348383"/>
            <a:ext cx="3745412" cy="461665"/>
          </a:xfrm>
          <a:prstGeom prst="rect">
            <a:avLst/>
          </a:prstGeom>
          <a:noFill/>
        </p:spPr>
        <p:txBody>
          <a:bodyPr wrap="square" rtlCol="0">
            <a:spAutoFit/>
          </a:bodyPr>
          <a:lstStyle/>
          <a:p>
            <a:pPr algn="ctr"/>
            <a:r>
              <a:rPr lang="en-US" sz="2400" dirty="0">
                <a:solidFill>
                  <a:schemeClr val="tx1">
                    <a:lumMod val="50000"/>
                  </a:schemeClr>
                </a:solidFill>
              </a:rPr>
              <a:t>Poultry (and captive birds)</a:t>
            </a:r>
          </a:p>
        </p:txBody>
      </p:sp>
      <p:sp>
        <p:nvSpPr>
          <p:cNvPr id="6" name="CasellaDiTesto 5"/>
          <p:cNvSpPr txBox="1"/>
          <p:nvPr/>
        </p:nvSpPr>
        <p:spPr>
          <a:xfrm>
            <a:off x="6962189" y="3389330"/>
            <a:ext cx="1846578" cy="461665"/>
          </a:xfrm>
          <a:prstGeom prst="rect">
            <a:avLst/>
          </a:prstGeom>
          <a:noFill/>
        </p:spPr>
        <p:txBody>
          <a:bodyPr wrap="square" rtlCol="0">
            <a:spAutoFit/>
          </a:bodyPr>
          <a:lstStyle/>
          <a:p>
            <a:pPr algn="ctr"/>
            <a:r>
              <a:rPr lang="en-US" sz="2400" dirty="0">
                <a:solidFill>
                  <a:schemeClr val="tx1">
                    <a:lumMod val="50000"/>
                  </a:schemeClr>
                </a:solidFill>
              </a:rPr>
              <a:t>Wild birds</a:t>
            </a:r>
          </a:p>
        </p:txBody>
      </p:sp>
      <p:cxnSp>
        <p:nvCxnSpPr>
          <p:cNvPr id="8" name="Connettore 7 7"/>
          <p:cNvCxnSpPr>
            <a:cxnSpLocks/>
            <a:stCxn id="4" idx="2"/>
          </p:cNvCxnSpPr>
          <p:nvPr/>
        </p:nvCxnSpPr>
        <p:spPr>
          <a:xfrm rot="5400000">
            <a:off x="4861440" y="1813575"/>
            <a:ext cx="383452" cy="2085668"/>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ttore 7 11"/>
          <p:cNvCxnSpPr>
            <a:cxnSpLocks/>
            <a:stCxn id="4" idx="2"/>
          </p:cNvCxnSpPr>
          <p:nvPr/>
        </p:nvCxnSpPr>
        <p:spPr>
          <a:xfrm rot="16200000" flipH="1">
            <a:off x="6894549" y="1866134"/>
            <a:ext cx="383452" cy="1980550"/>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497540" y="4041592"/>
            <a:ext cx="4105086" cy="1717393"/>
          </a:xfrm>
          <a:prstGeom prst="rect">
            <a:avLst/>
          </a:prstGeom>
          <a:noFill/>
        </p:spPr>
        <p:txBody>
          <a:bodyPr wrap="square" rtlCol="0">
            <a:spAutoFit/>
          </a:bodyPr>
          <a:lstStyle/>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Passive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Active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b="1" dirty="0">
                <a:solidFill>
                  <a:schemeClr val="tx1">
                    <a:lumMod val="50000"/>
                  </a:schemeClr>
                </a:solidFill>
              </a:rPr>
              <a:t>Risk Based Surveillance</a:t>
            </a:r>
            <a:r>
              <a:rPr lang="en-US" sz="2400" dirty="0">
                <a:solidFill>
                  <a:schemeClr val="tx1">
                    <a:lumMod val="50000"/>
                  </a:schemeClr>
                </a:solidFill>
                <a:sym typeface="Wingdings" pitchFamily="2" charset="2"/>
              </a:rPr>
              <a:t> (RBS)</a:t>
            </a:r>
            <a:endParaRPr lang="en-US" sz="2400" b="1" dirty="0">
              <a:solidFill>
                <a:schemeClr val="tx1">
                  <a:lumMod val="50000"/>
                </a:schemeClr>
              </a:solidFill>
            </a:endParaRPr>
          </a:p>
        </p:txBody>
      </p:sp>
      <p:sp>
        <p:nvSpPr>
          <p:cNvPr id="16" name="CasellaDiTesto 15"/>
          <p:cNvSpPr txBox="1"/>
          <p:nvPr/>
        </p:nvSpPr>
        <p:spPr>
          <a:xfrm>
            <a:off x="7030898" y="4019918"/>
            <a:ext cx="3300457" cy="2086725"/>
          </a:xfrm>
          <a:prstGeom prst="rect">
            <a:avLst/>
          </a:prstGeom>
          <a:noFill/>
        </p:spPr>
        <p:txBody>
          <a:bodyPr wrap="square" rtlCol="0">
            <a:spAutoFit/>
          </a:bodyPr>
          <a:lstStyle/>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Passive surveillance </a:t>
            </a:r>
            <a:r>
              <a:rPr lang="en-GB" sz="2400" dirty="0">
                <a:solidFill>
                  <a:schemeClr val="tx1">
                    <a:lumMod val="50000"/>
                  </a:schemeClr>
                </a:solidFill>
                <a:sym typeface="Wingdings"/>
              </a:rPr>
              <a:t></a:t>
            </a:r>
            <a:r>
              <a:rPr lang="en-US" sz="2400" dirty="0">
                <a:solidFill>
                  <a:schemeClr val="tx1">
                    <a:lumMod val="50000"/>
                  </a:schemeClr>
                </a:solidFill>
              </a:rPr>
              <a:t> birds found dead </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(Active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b="1" dirty="0">
                <a:solidFill>
                  <a:schemeClr val="tx1">
                    <a:lumMod val="50000"/>
                  </a:schemeClr>
                </a:solidFill>
              </a:rPr>
              <a:t>RBS</a:t>
            </a:r>
          </a:p>
          <a:p>
            <a:pPr marL="200025" indent="-200025"/>
            <a:endParaRPr lang="en-US" sz="2400" dirty="0">
              <a:solidFill>
                <a:schemeClr val="tx1">
                  <a:lumMod val="50000"/>
                </a:schemeClr>
              </a:solidFill>
            </a:endParaRPr>
          </a:p>
        </p:txBody>
      </p:sp>
      <p:sp>
        <p:nvSpPr>
          <p:cNvPr id="7" name="Title 5">
            <a:extLst>
              <a:ext uri="{FF2B5EF4-FFF2-40B4-BE49-F238E27FC236}">
                <a16:creationId xmlns:a16="http://schemas.microsoft.com/office/drawing/2014/main" id="{1A0F7202-C9C7-D4E9-C494-65CE9339BD6B}"/>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4000" dirty="0">
                <a:solidFill>
                  <a:schemeClr val="tx2"/>
                </a:solidFill>
              </a:rPr>
              <a:t>AI surveillance in the EU</a:t>
            </a:r>
            <a:endParaRPr lang="en-AU" altLang="en-US" sz="4000" dirty="0">
              <a:solidFill>
                <a:schemeClr val="tx2"/>
              </a:solidFill>
            </a:endParaRPr>
          </a:p>
        </p:txBody>
      </p:sp>
    </p:spTree>
    <p:extLst>
      <p:ext uri="{BB962C8B-B14F-4D97-AF65-F5344CB8AC3E}">
        <p14:creationId xmlns:p14="http://schemas.microsoft.com/office/powerpoint/2010/main" val="306619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37230" y="1569493"/>
            <a:ext cx="9189592" cy="1938992"/>
          </a:xfrm>
          <a:prstGeom prst="rect">
            <a:avLst/>
          </a:prstGeom>
          <a:noFill/>
        </p:spPr>
        <p:txBody>
          <a:bodyPr wrap="square" rtlCol="0">
            <a:spAutoFit/>
          </a:bodyPr>
          <a:lstStyle/>
          <a:p>
            <a:pPr algn="just"/>
            <a:r>
              <a:rPr lang="en-GB" sz="2400" b="1" dirty="0">
                <a:solidFill>
                  <a:schemeClr val="tx1">
                    <a:lumMod val="50000"/>
                  </a:schemeClr>
                </a:solidFill>
              </a:rPr>
              <a:t>Risk-based</a:t>
            </a:r>
            <a:r>
              <a:rPr lang="en-GB" sz="2400" dirty="0">
                <a:solidFill>
                  <a:schemeClr val="tx1">
                    <a:lumMod val="50000"/>
                  </a:schemeClr>
                </a:solidFill>
              </a:rPr>
              <a:t> (</a:t>
            </a:r>
            <a:r>
              <a:rPr lang="en-GB" sz="2400" b="1" dirty="0">
                <a:solidFill>
                  <a:schemeClr val="tx1">
                    <a:lumMod val="50000"/>
                  </a:schemeClr>
                </a:solidFill>
              </a:rPr>
              <a:t>targeted</a:t>
            </a:r>
            <a:r>
              <a:rPr lang="en-GB" sz="2400" dirty="0">
                <a:solidFill>
                  <a:schemeClr val="tx1">
                    <a:lumMod val="50000"/>
                  </a:schemeClr>
                </a:solidFill>
              </a:rPr>
              <a:t>) surveillance </a:t>
            </a:r>
          </a:p>
          <a:p>
            <a:pPr algn="just"/>
            <a:endParaRPr lang="en-GB" sz="2400" dirty="0">
              <a:solidFill>
                <a:schemeClr val="tx1">
                  <a:lumMod val="50000"/>
                </a:schemeClr>
              </a:solidFill>
            </a:endParaRPr>
          </a:p>
          <a:p>
            <a:pPr algn="just"/>
            <a:r>
              <a:rPr lang="en-GB" sz="2400" dirty="0">
                <a:solidFill>
                  <a:schemeClr val="tx1">
                    <a:lumMod val="50000"/>
                  </a:schemeClr>
                </a:solidFill>
              </a:rPr>
              <a:t>Surveillance activities are driven by a risk assessment and thus they address specific geographical areas, animal populations, …….. at higher risk (with an higher frequency of infection)</a:t>
            </a:r>
          </a:p>
        </p:txBody>
      </p:sp>
      <p:sp>
        <p:nvSpPr>
          <p:cNvPr id="16" name="CasellaDiTesto 15"/>
          <p:cNvSpPr txBox="1"/>
          <p:nvPr/>
        </p:nvSpPr>
        <p:spPr>
          <a:xfrm>
            <a:off x="1052968" y="3773208"/>
            <a:ext cx="9173853" cy="830997"/>
          </a:xfrm>
          <a:prstGeom prst="rect">
            <a:avLst/>
          </a:prstGeom>
          <a:noFill/>
        </p:spPr>
        <p:txBody>
          <a:bodyPr wrap="square" rtlCol="0">
            <a:spAutoFit/>
          </a:bodyPr>
          <a:lstStyle/>
          <a:p>
            <a:pPr algn="just"/>
            <a:r>
              <a:rPr lang="en-GB" sz="2400" b="1" dirty="0">
                <a:solidFill>
                  <a:schemeClr val="tx1">
                    <a:lumMod val="50000"/>
                  </a:schemeClr>
                </a:solidFill>
              </a:rPr>
              <a:t>Risk-based surveillance </a:t>
            </a:r>
            <a:r>
              <a:rPr lang="en-GB" sz="2400" dirty="0">
                <a:solidFill>
                  <a:schemeClr val="tx1">
                    <a:lumMod val="50000"/>
                  </a:schemeClr>
                </a:solidFill>
              </a:rPr>
              <a:t>means “looking for something where it is mostly likely to be found” (FAO, 2014)</a:t>
            </a:r>
          </a:p>
        </p:txBody>
      </p:sp>
      <p:sp>
        <p:nvSpPr>
          <p:cNvPr id="4" name="CasellaDiTesto 3">
            <a:extLst>
              <a:ext uri="{FF2B5EF4-FFF2-40B4-BE49-F238E27FC236}">
                <a16:creationId xmlns:a16="http://schemas.microsoft.com/office/drawing/2014/main" id="{7DCEDF4F-A5DE-B122-109A-A1E17534313F}"/>
              </a:ext>
            </a:extLst>
          </p:cNvPr>
          <p:cNvSpPr txBox="1"/>
          <p:nvPr/>
        </p:nvSpPr>
        <p:spPr>
          <a:xfrm>
            <a:off x="1052969" y="4841967"/>
            <a:ext cx="9173852" cy="830997"/>
          </a:xfrm>
          <a:prstGeom prst="rect">
            <a:avLst/>
          </a:prstGeom>
          <a:noFill/>
        </p:spPr>
        <p:txBody>
          <a:bodyPr wrap="square" rtlCol="0">
            <a:spAutoFit/>
          </a:bodyPr>
          <a:lstStyle/>
          <a:p>
            <a:pPr algn="just"/>
            <a:r>
              <a:rPr lang="en-GB" sz="2400" dirty="0">
                <a:solidFill>
                  <a:schemeClr val="tx1">
                    <a:lumMod val="50000"/>
                  </a:schemeClr>
                </a:solidFill>
              </a:rPr>
              <a:t>RBS methods are useful to optimise the use of surveillance resources</a:t>
            </a:r>
          </a:p>
        </p:txBody>
      </p:sp>
      <p:sp>
        <p:nvSpPr>
          <p:cNvPr id="6" name="Title 5">
            <a:extLst>
              <a:ext uri="{FF2B5EF4-FFF2-40B4-BE49-F238E27FC236}">
                <a16:creationId xmlns:a16="http://schemas.microsoft.com/office/drawing/2014/main" id="{2D665A32-316B-83D6-F33A-94A53D219E03}"/>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4000" dirty="0">
                <a:solidFill>
                  <a:schemeClr val="tx2"/>
                </a:solidFill>
              </a:rPr>
              <a:t>Risk-based surveillance (RBS)</a:t>
            </a:r>
            <a:endParaRPr lang="en-AU" altLang="en-US" sz="4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3E4C5A-0B54-2591-5BD3-080993C6C43F}"/>
              </a:ext>
            </a:extLst>
          </p:cNvPr>
          <p:cNvSpPr txBox="1">
            <a:spLocks/>
          </p:cNvSpPr>
          <p:nvPr/>
        </p:nvSpPr>
        <p:spPr bwMode="auto">
          <a:xfrm>
            <a:off x="968989" y="1440282"/>
            <a:ext cx="9266832" cy="134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1" fontAlgn="base" hangingPunct="1">
              <a:spcBef>
                <a:spcPct val="20000"/>
              </a:spcBef>
              <a:spcAft>
                <a:spcPct val="0"/>
              </a:spcAft>
              <a:buClr>
                <a:srgbClr val="009FBA"/>
              </a:buClr>
              <a:buNone/>
              <a:defRPr sz="1800" b="1">
                <a:solidFill>
                  <a:srgbClr val="0F5494"/>
                </a:solidFill>
                <a:latin typeface="+mn-lt"/>
              </a:defRPr>
            </a:lvl2pPr>
            <a:lvl3pPr marL="914400" indent="0" algn="l" rtl="0" eaLnBrk="1" fontAlgn="base" hangingPunct="1">
              <a:spcBef>
                <a:spcPct val="20000"/>
              </a:spcBef>
              <a:spcAft>
                <a:spcPct val="0"/>
              </a:spcAft>
              <a:buNone/>
              <a:defRPr sz="1600">
                <a:solidFill>
                  <a:srgbClr val="0F5494"/>
                </a:solidFill>
                <a:latin typeface="+mn-lt"/>
              </a:defRPr>
            </a:lvl3pPr>
            <a:lvl4pPr marL="1371600" indent="0" algn="l" rtl="0" eaLnBrk="1" fontAlgn="base" hangingPunct="1">
              <a:spcBef>
                <a:spcPct val="20000"/>
              </a:spcBef>
              <a:spcAft>
                <a:spcPct val="0"/>
              </a:spcAft>
              <a:buNone/>
              <a:defRPr sz="1400">
                <a:solidFill>
                  <a:schemeClr val="tx1"/>
                </a:solidFill>
                <a:latin typeface="Arial" pitchFamily="34" charset="0"/>
              </a:defRPr>
            </a:lvl4pPr>
            <a:lvl5pPr marL="1828800" indent="0" algn="l" rtl="0" eaLnBrk="1" fontAlgn="base" hangingPunct="1">
              <a:spcBef>
                <a:spcPct val="20000"/>
              </a:spcBef>
              <a:spcAft>
                <a:spcPct val="0"/>
              </a:spcAft>
              <a:buNone/>
              <a:defRPr sz="1400">
                <a:solidFill>
                  <a:schemeClr val="tx1"/>
                </a:solidFill>
                <a:latin typeface="Arial" pitchFamily="34" charset="0"/>
              </a:defRPr>
            </a:lvl5pPr>
            <a:lvl6pPr marL="2286000" indent="0" algn="l" rtl="0" eaLnBrk="1" fontAlgn="base" hangingPunct="1">
              <a:spcBef>
                <a:spcPct val="20000"/>
              </a:spcBef>
              <a:spcAft>
                <a:spcPct val="0"/>
              </a:spcAft>
              <a:buNone/>
              <a:defRPr sz="1400">
                <a:solidFill>
                  <a:schemeClr val="tx1"/>
                </a:solidFill>
                <a:latin typeface="Arial" pitchFamily="34" charset="0"/>
              </a:defRPr>
            </a:lvl6pPr>
            <a:lvl7pPr marL="2743200" indent="0" algn="l" rtl="0" eaLnBrk="1" fontAlgn="base" hangingPunct="1">
              <a:spcBef>
                <a:spcPct val="20000"/>
              </a:spcBef>
              <a:spcAft>
                <a:spcPct val="0"/>
              </a:spcAft>
              <a:buNone/>
              <a:defRPr sz="1400">
                <a:solidFill>
                  <a:schemeClr val="tx1"/>
                </a:solidFill>
                <a:latin typeface="Arial" pitchFamily="34" charset="0"/>
              </a:defRPr>
            </a:lvl7pPr>
            <a:lvl8pPr marL="3200400" indent="0" algn="l" rtl="0" eaLnBrk="1" fontAlgn="base" hangingPunct="1">
              <a:spcBef>
                <a:spcPct val="20000"/>
              </a:spcBef>
              <a:spcAft>
                <a:spcPct val="0"/>
              </a:spcAft>
              <a:buNone/>
              <a:defRPr sz="1400">
                <a:solidFill>
                  <a:schemeClr val="tx1"/>
                </a:solidFill>
                <a:latin typeface="Arial" pitchFamily="34" charset="0"/>
              </a:defRPr>
            </a:lvl8pPr>
            <a:lvl9pPr marL="3657600" indent="0" algn="l" rtl="0" eaLnBrk="1" fontAlgn="base" hangingPunct="1">
              <a:spcBef>
                <a:spcPct val="20000"/>
              </a:spcBef>
              <a:spcAft>
                <a:spcPct val="0"/>
              </a:spcAft>
              <a:buNone/>
              <a:defRPr sz="1400">
                <a:solidFill>
                  <a:schemeClr val="tx1"/>
                </a:solidFill>
                <a:latin typeface="Arial" pitchFamily="34" charset="0"/>
              </a:defRPr>
            </a:lvl9pPr>
          </a:lstStyle>
          <a:p>
            <a:pPr>
              <a:lnSpc>
                <a:spcPct val="110000"/>
              </a:lnSpc>
              <a:spcBef>
                <a:spcPts val="900"/>
              </a:spcBef>
              <a:spcAft>
                <a:spcPts val="450"/>
              </a:spcAft>
            </a:pPr>
            <a:r>
              <a:rPr lang="en-GB" sz="2400" kern="0" dirty="0">
                <a:solidFill>
                  <a:schemeClr val="tx1">
                    <a:lumMod val="50000"/>
                  </a:schemeClr>
                </a:solidFill>
                <a:ea typeface="Verdana" panose="020B0604030504040204" pitchFamily="34" charset="0"/>
                <a:cs typeface="Verdana" panose="020B0604030504040204" pitchFamily="34" charset="0"/>
              </a:rPr>
              <a:t>  Identification of risk factors for AI introduction into and spread between poultry establishments</a:t>
            </a:r>
            <a:endParaRPr lang="it-IT" sz="2400" kern="0" dirty="0">
              <a:solidFill>
                <a:schemeClr val="tx1">
                  <a:lumMod val="50000"/>
                </a:schemeClr>
              </a:solidFill>
              <a:ea typeface="Verdana" panose="020B0604030504040204" pitchFamily="34" charset="0"/>
              <a:cs typeface="Verdana" panose="020B0604030504040204" pitchFamily="34" charset="0"/>
            </a:endParaRPr>
          </a:p>
        </p:txBody>
      </p:sp>
      <p:sp>
        <p:nvSpPr>
          <p:cNvPr id="4" name="Segnaposto contenuto 2">
            <a:extLst>
              <a:ext uri="{FF2B5EF4-FFF2-40B4-BE49-F238E27FC236}">
                <a16:creationId xmlns:a16="http://schemas.microsoft.com/office/drawing/2014/main" id="{19ACF325-5E5E-8CFD-7780-93E46B65142C}"/>
              </a:ext>
            </a:extLst>
          </p:cNvPr>
          <p:cNvSpPr txBox="1">
            <a:spLocks/>
          </p:cNvSpPr>
          <p:nvPr/>
        </p:nvSpPr>
        <p:spPr>
          <a:xfrm>
            <a:off x="1188802" y="3133249"/>
            <a:ext cx="9156203" cy="33494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1</a:t>
            </a:r>
            <a:r>
              <a:rPr lang="en-GB" sz="2400" baseline="30000" dirty="0">
                <a:solidFill>
                  <a:schemeClr val="tx1">
                    <a:lumMod val="50000"/>
                  </a:schemeClr>
                </a:solidFill>
                <a:ea typeface="Verdana" panose="020B0604030504040204" pitchFamily="34" charset="0"/>
                <a:cs typeface="Verdana" panose="020B0604030504040204" pitchFamily="34" charset="0"/>
              </a:rPr>
              <a:t>st</a:t>
            </a:r>
            <a:r>
              <a:rPr lang="en-GB" sz="2400" dirty="0">
                <a:solidFill>
                  <a:schemeClr val="tx1">
                    <a:lumMod val="50000"/>
                  </a:schemeClr>
                </a:solidFill>
                <a:ea typeface="Verdana" panose="020B0604030504040204" pitchFamily="34" charset="0"/>
                <a:cs typeface="Verdana" panose="020B0604030504040204" pitchFamily="34" charset="0"/>
              </a:rPr>
              <a:t> Step </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10000"/>
              </a:lnSpc>
              <a:spcBef>
                <a:spcPts val="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Definition of areas at high AI risk where to focus surveillance efforts (geographic risk assessment)</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00000"/>
              </a:lnSpc>
              <a:spcBef>
                <a:spcPts val="90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2</a:t>
            </a:r>
            <a:r>
              <a:rPr lang="en-GB" sz="2400" baseline="30000" dirty="0">
                <a:solidFill>
                  <a:schemeClr val="tx1">
                    <a:lumMod val="50000"/>
                  </a:schemeClr>
                </a:solidFill>
                <a:ea typeface="Verdana" panose="020B0604030504040204" pitchFamily="34" charset="0"/>
                <a:cs typeface="Verdana" panose="020B0604030504040204" pitchFamily="34" charset="0"/>
              </a:rPr>
              <a:t>nd</a:t>
            </a:r>
            <a:r>
              <a:rPr lang="en-GB" sz="2400" dirty="0">
                <a:solidFill>
                  <a:schemeClr val="tx1">
                    <a:lumMod val="50000"/>
                  </a:schemeClr>
                </a:solidFill>
                <a:ea typeface="Verdana" panose="020B0604030504040204" pitchFamily="34" charset="0"/>
                <a:cs typeface="Verdana" panose="020B0604030504040204" pitchFamily="34" charset="0"/>
              </a:rPr>
              <a:t> Step</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10000"/>
              </a:lnSpc>
              <a:spcBef>
                <a:spcPts val="300"/>
              </a:spcBef>
              <a:buNone/>
            </a:pPr>
            <a:r>
              <a:rPr lang="en-GB" sz="2400" dirty="0">
                <a:solidFill>
                  <a:schemeClr val="tx1">
                    <a:lumMod val="50000"/>
                  </a:schemeClr>
                </a:solidFill>
                <a:ea typeface="Verdana" panose="020B0604030504040204" pitchFamily="34" charset="0"/>
                <a:cs typeface="Verdana" panose="020B0604030504040204" pitchFamily="34" charset="0"/>
              </a:rPr>
              <a:t>Identification of poultry production systems at heightened AI risk to be inspected/tested with a risk-based intensity and frequency</a:t>
            </a:r>
            <a:endParaRPr lang="it-IT" sz="2400" dirty="0">
              <a:solidFill>
                <a:schemeClr val="tx1">
                  <a:lumMod val="50000"/>
                </a:schemeClr>
              </a:solidFill>
              <a:ea typeface="Verdana" panose="020B0604030504040204" pitchFamily="34" charset="0"/>
              <a:cs typeface="Verdana" panose="020B0604030504040204" pitchFamily="34" charset="0"/>
            </a:endParaRPr>
          </a:p>
        </p:txBody>
      </p:sp>
      <p:sp>
        <p:nvSpPr>
          <p:cNvPr id="5" name="Freccia giù 4">
            <a:extLst>
              <a:ext uri="{FF2B5EF4-FFF2-40B4-BE49-F238E27FC236}">
                <a16:creationId xmlns:a16="http://schemas.microsoft.com/office/drawing/2014/main" id="{AD5B432D-9A9B-8F7D-7676-0860FD1BD39C}"/>
              </a:ext>
            </a:extLst>
          </p:cNvPr>
          <p:cNvSpPr/>
          <p:nvPr/>
        </p:nvSpPr>
        <p:spPr>
          <a:xfrm>
            <a:off x="5203233" y="2495401"/>
            <a:ext cx="453041" cy="706088"/>
          </a:xfrm>
          <a:prstGeom prst="downArrow">
            <a:avLst/>
          </a:prstGeom>
          <a:noFill/>
          <a:ln w="1397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itle 5">
            <a:extLst>
              <a:ext uri="{FF2B5EF4-FFF2-40B4-BE49-F238E27FC236}">
                <a16:creationId xmlns:a16="http://schemas.microsoft.com/office/drawing/2014/main" id="{DD1FD1D3-24A8-CE2B-2C2E-41C8E1C59B77}"/>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AI risk-based surveillance</a:t>
            </a:r>
            <a:endParaRPr lang="en-AU" altLang="en-US" dirty="0">
              <a:solidFill>
                <a:schemeClr val="tx2"/>
              </a:solidFill>
            </a:endParaRPr>
          </a:p>
        </p:txBody>
      </p:sp>
    </p:spTree>
    <p:extLst>
      <p:ext uri="{BB962C8B-B14F-4D97-AF65-F5344CB8AC3E}">
        <p14:creationId xmlns:p14="http://schemas.microsoft.com/office/powerpoint/2010/main" val="23818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1214651" y="2433615"/>
            <a:ext cx="9144000" cy="3330054"/>
          </a:xfrm>
        </p:spPr>
        <p:txBody>
          <a:bodyPr>
            <a:noAutofit/>
          </a:bodyPr>
          <a:lstStyle/>
          <a:p>
            <a:pPr marL="0" indent="0">
              <a:lnSpc>
                <a:spcPct val="110000"/>
              </a:lnSpc>
              <a:spcBef>
                <a:spcPts val="900"/>
              </a:spcBef>
              <a:spcAft>
                <a:spcPts val="450"/>
              </a:spcAft>
              <a:buNone/>
            </a:pPr>
            <a:r>
              <a:rPr lang="en-US" dirty="0">
                <a:solidFill>
                  <a:srgbClr val="000000"/>
                </a:solidFill>
                <a:ea typeface="Verdana" panose="020B0604030504040204" pitchFamily="34" charset="0"/>
                <a:cs typeface="Verdana" panose="020B0604030504040204" pitchFamily="34" charset="0"/>
              </a:rPr>
              <a:t>The first step to design a risk-based surveillance program is the identification geographical areas at heightened risk for AI:</a:t>
            </a:r>
          </a:p>
          <a:p>
            <a:pPr>
              <a:lnSpc>
                <a:spcPct val="110000"/>
              </a:lnSpc>
              <a:spcBef>
                <a:spcPts val="900"/>
              </a:spcBef>
              <a:spcAft>
                <a:spcPts val="450"/>
              </a:spcAft>
              <a:buFont typeface="Wingdings" pitchFamily="2" charset="2"/>
              <a:buChar char="§"/>
            </a:pPr>
            <a:r>
              <a:rPr lang="en-US" dirty="0">
                <a:solidFill>
                  <a:srgbClr val="000000"/>
                </a:solidFill>
                <a:ea typeface="Verdana" panose="020B0604030504040204" pitchFamily="34" charset="0"/>
                <a:cs typeface="Verdana" panose="020B0604030504040204" pitchFamily="34" charset="0"/>
              </a:rPr>
              <a:t>List (then rank) the risk factors for the introduction and spread of AI that can be selected in a Country/Region </a:t>
            </a:r>
          </a:p>
          <a:p>
            <a:pPr marL="0" indent="0">
              <a:lnSpc>
                <a:spcPct val="110000"/>
              </a:lnSpc>
              <a:spcBef>
                <a:spcPts val="900"/>
              </a:spcBef>
              <a:spcAft>
                <a:spcPts val="450"/>
              </a:spcAft>
              <a:buNone/>
            </a:pPr>
            <a:endParaRPr lang="it-IT" dirty="0">
              <a:solidFill>
                <a:srgbClr val="000000"/>
              </a:solidFill>
              <a:ea typeface="Verdana" panose="020B0604030504040204" pitchFamily="34" charset="0"/>
              <a:cs typeface="Verdana" panose="020B0604030504040204" pitchFamily="34" charset="0"/>
            </a:endParaRPr>
          </a:p>
        </p:txBody>
      </p:sp>
      <p:sp>
        <p:nvSpPr>
          <p:cNvPr id="5" name="Segnaposto numero diapositiva 4">
            <a:extLst>
              <a:ext uri="{FF2B5EF4-FFF2-40B4-BE49-F238E27FC236}">
                <a16:creationId xmlns:a16="http://schemas.microsoft.com/office/drawing/2014/main" id="{E608BCD6-4A9E-8F46-9055-CF7DD18BA967}"/>
              </a:ext>
            </a:extLst>
          </p:cNvPr>
          <p:cNvSpPr>
            <a:spLocks noGrp="1"/>
          </p:cNvSpPr>
          <p:nvPr>
            <p:ph type="sldNum" sz="quarter" idx="12"/>
          </p:nvPr>
        </p:nvSpPr>
        <p:spPr/>
        <p:txBody>
          <a:bodyPr/>
          <a:lstStyle/>
          <a:p>
            <a:pPr defTabSz="685800">
              <a:defRPr/>
            </a:pPr>
            <a:fld id="{98395985-E58B-6A4F-95A7-A8CE460DF4D1}" type="slidenum">
              <a:rPr lang="it-IT">
                <a:solidFill>
                  <a:prstClr val="black">
                    <a:tint val="75000"/>
                  </a:prstClr>
                </a:solidFill>
                <a:latin typeface="Calibri" panose="020F0502020204030204"/>
              </a:rPr>
              <a:pPr defTabSz="685800">
                <a:defRPr/>
              </a:pPr>
              <a:t>15</a:t>
            </a:fld>
            <a:endParaRPr lang="it-IT">
              <a:solidFill>
                <a:prstClr val="black">
                  <a:tint val="75000"/>
                </a:prstClr>
              </a:solidFill>
              <a:latin typeface="Calibri" panose="020F0502020204030204"/>
            </a:endParaRPr>
          </a:p>
        </p:txBody>
      </p:sp>
      <p:sp>
        <p:nvSpPr>
          <p:cNvPr id="2" name="Title 5">
            <a:extLst>
              <a:ext uri="{FF2B5EF4-FFF2-40B4-BE49-F238E27FC236}">
                <a16:creationId xmlns:a16="http://schemas.microsoft.com/office/drawing/2014/main" id="{C8D6DFBC-F8AE-A8A8-D337-B94AFCF17E36}"/>
              </a:ext>
            </a:extLst>
          </p:cNvPr>
          <p:cNvSpPr txBox="1">
            <a:spLocks noChangeArrowheads="1"/>
          </p:cNvSpPr>
          <p:nvPr/>
        </p:nvSpPr>
        <p:spPr>
          <a:xfrm>
            <a:off x="3518398" y="536574"/>
            <a:ext cx="7772400" cy="1101155"/>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Risk factors (RF)</a:t>
            </a:r>
            <a:br>
              <a:rPr lang="en-AU" altLang="fr-FR" sz="3200" dirty="0">
                <a:solidFill>
                  <a:schemeClr val="tx2"/>
                </a:solidFill>
              </a:rPr>
            </a:br>
            <a:r>
              <a:rPr lang="en-AU" altLang="fr-FR" sz="3200" dirty="0">
                <a:solidFill>
                  <a:schemeClr val="tx2"/>
                </a:solidFill>
              </a:rPr>
              <a:t>for AI introduction and spread</a:t>
            </a:r>
            <a:endParaRPr lang="en-AU" altLang="en-US" sz="3200" dirty="0">
              <a:solidFill>
                <a:schemeClr val="tx2"/>
              </a:solidFill>
            </a:endParaRPr>
          </a:p>
        </p:txBody>
      </p:sp>
      <p:sp>
        <p:nvSpPr>
          <p:cNvPr id="4" name="Segnaposto piè di pagina 3">
            <a:extLst>
              <a:ext uri="{FF2B5EF4-FFF2-40B4-BE49-F238E27FC236}">
                <a16:creationId xmlns:a16="http://schemas.microsoft.com/office/drawing/2014/main" id="{E5D18C24-845A-B56F-A197-B99EA48CD3B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693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type="body" idx="4294967295"/>
          </p:nvPr>
        </p:nvSpPr>
        <p:spPr>
          <a:xfrm>
            <a:off x="6095999" y="2169991"/>
            <a:ext cx="4603273" cy="4572003"/>
          </a:xfrm>
        </p:spPr>
        <p:txBody>
          <a:bodyPr>
            <a:noAutofit/>
          </a:bodyPr>
          <a:lstStyle/>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Trade pattern</a:t>
            </a:r>
          </a:p>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Poultry density</a:t>
            </a:r>
          </a:p>
          <a:p>
            <a:pPr marL="342900" lvl="1" indent="-342900" eaLnBrk="0" hangingPunct="0">
              <a:spcAft>
                <a:spcPts val="600"/>
              </a:spcAft>
              <a:buFont typeface="Wingdings" panose="05000000000000000000" pitchFamily="2" charset="2"/>
              <a:buChar char="§"/>
              <a:defRPr/>
            </a:pPr>
            <a:endParaRPr lang="en-US" sz="2400" dirty="0">
              <a:solidFill>
                <a:schemeClr val="tx1">
                  <a:lumMod val="50000"/>
                </a:schemeClr>
              </a:solidFill>
            </a:endParaRPr>
          </a:p>
          <a:p>
            <a:pPr marL="342900" lvl="1" indent="-342900" eaLnBrk="0" hangingPunct="0">
              <a:spcAft>
                <a:spcPts val="600"/>
              </a:spcAft>
              <a:buFont typeface="Wingdings" panose="05000000000000000000" pitchFamily="2" charset="2"/>
              <a:buChar char="§"/>
              <a:defRPr/>
            </a:pPr>
            <a:endParaRPr lang="en-US" sz="2400" dirty="0">
              <a:solidFill>
                <a:schemeClr val="tx1">
                  <a:lumMod val="50000"/>
                </a:schemeClr>
              </a:solidFill>
            </a:endParaRPr>
          </a:p>
        </p:txBody>
      </p:sp>
      <p:sp>
        <p:nvSpPr>
          <p:cNvPr id="3" name="Segnaposto contenuto 2"/>
          <p:cNvSpPr>
            <a:spLocks noGrp="1"/>
          </p:cNvSpPr>
          <p:nvPr>
            <p:ph idx="4294967295"/>
          </p:nvPr>
        </p:nvSpPr>
        <p:spPr>
          <a:xfrm>
            <a:off x="834481" y="2115399"/>
            <a:ext cx="4392612" cy="4572003"/>
          </a:xfrm>
        </p:spPr>
        <p:txBody>
          <a:bodyPr>
            <a:noAutofit/>
          </a:bodyPr>
          <a:lstStyle/>
          <a:p>
            <a:pPr marL="342900" lvl="1" indent="-342900" eaLnBrk="0" hangingPunct="0">
              <a:spcAft>
                <a:spcPts val="600"/>
              </a:spcAft>
              <a:buFont typeface="Wingdings" pitchFamily="2" charset="2"/>
              <a:buChar char="§"/>
              <a:defRPr/>
            </a:pPr>
            <a:r>
              <a:rPr lang="en-GB" sz="2400" dirty="0">
                <a:solidFill>
                  <a:schemeClr val="tx1">
                    <a:lumMod val="50000"/>
                  </a:schemeClr>
                </a:solidFill>
              </a:rPr>
              <a:t>Migratory Season</a:t>
            </a:r>
          </a:p>
          <a:p>
            <a:pPr marL="342900" lvl="1" indent="-342900" eaLnBrk="0" hangingPunct="0">
              <a:spcAft>
                <a:spcPts val="600"/>
              </a:spcAft>
              <a:buFont typeface="Wingdings" pitchFamily="2" charset="2"/>
              <a:buChar char="§"/>
              <a:defRPr/>
            </a:pPr>
            <a:r>
              <a:rPr lang="en-GB" sz="2400" dirty="0">
                <a:solidFill>
                  <a:schemeClr val="tx1">
                    <a:lumMod val="50000"/>
                  </a:schemeClr>
                </a:solidFill>
              </a:rPr>
              <a:t>Biosecurity</a:t>
            </a:r>
          </a:p>
          <a:p>
            <a:pPr marL="342900" lvl="1" indent="-342900" eaLnBrk="0" hangingPunct="0">
              <a:spcAft>
                <a:spcPts val="600"/>
              </a:spcAft>
              <a:buFont typeface="Wingdings" pitchFamily="2" charset="2"/>
              <a:buChar char="§"/>
              <a:defRPr/>
            </a:pPr>
            <a:r>
              <a:rPr lang="en-GB" sz="2400" dirty="0">
                <a:solidFill>
                  <a:schemeClr val="tx1">
                    <a:lumMod val="50000"/>
                  </a:schemeClr>
                </a:solidFill>
              </a:rPr>
              <a:t>Bordering affected countries</a:t>
            </a:r>
          </a:p>
          <a:p>
            <a:pPr marL="342900" lvl="1" indent="-342900" eaLnBrk="0" hangingPunct="0">
              <a:spcAft>
                <a:spcPts val="600"/>
              </a:spcAft>
              <a:buFont typeface="Wingdings" pitchFamily="2" charset="2"/>
              <a:buChar char="§"/>
              <a:defRPr/>
            </a:pPr>
            <a:r>
              <a:rPr lang="en-GB" sz="2400" dirty="0">
                <a:solidFill>
                  <a:schemeClr val="tx1">
                    <a:lumMod val="50000"/>
                  </a:schemeClr>
                </a:solidFill>
              </a:rPr>
              <a:t>Wetlands</a:t>
            </a:r>
          </a:p>
          <a:p>
            <a:pPr marL="342900" lvl="1" indent="-342900" eaLnBrk="0" hangingPunct="0">
              <a:spcAft>
                <a:spcPts val="600"/>
              </a:spcAft>
              <a:buFont typeface="Wingdings" pitchFamily="2" charset="2"/>
              <a:buChar char="§"/>
              <a:defRPr/>
            </a:pPr>
            <a:endParaRPr lang="en-GB" sz="2400" dirty="0">
              <a:solidFill>
                <a:schemeClr val="tx1">
                  <a:lumMod val="50000"/>
                </a:schemeClr>
              </a:solidFill>
            </a:endParaRPr>
          </a:p>
          <a:p>
            <a:pPr marL="342900" lvl="1" indent="-342900" eaLnBrk="0" hangingPunct="0">
              <a:spcAft>
                <a:spcPts val="600"/>
              </a:spcAft>
              <a:buFont typeface="Wingdings" pitchFamily="2" charset="2"/>
              <a:buChar char="§"/>
              <a:defRPr/>
            </a:pPr>
            <a:endParaRPr lang="en-GB" sz="2400" dirty="0">
              <a:solidFill>
                <a:schemeClr val="tx1">
                  <a:lumMod val="50000"/>
                </a:schemeClr>
              </a:solidFill>
            </a:endParaRPr>
          </a:p>
          <a:p>
            <a:pPr marL="342900" lvl="1" indent="-342900" eaLnBrk="0" hangingPunct="0">
              <a:spcAft>
                <a:spcPts val="600"/>
              </a:spcAft>
              <a:buFont typeface="Wingdings" pitchFamily="2" charset="2"/>
              <a:buChar char="§"/>
              <a:defRPr/>
            </a:pPr>
            <a:endParaRPr lang="en-GB" sz="2400" dirty="0">
              <a:solidFill>
                <a:schemeClr val="tx1">
                  <a:lumMod val="50000"/>
                </a:schemeClr>
              </a:solidFill>
            </a:endParaRPr>
          </a:p>
          <a:p>
            <a:pPr marL="342900" lvl="1" indent="-342900" eaLnBrk="0" hangingPunct="0">
              <a:spcAft>
                <a:spcPts val="600"/>
              </a:spcAft>
              <a:buFont typeface="Wingdings" pitchFamily="2" charset="2"/>
              <a:buChar char="§"/>
              <a:defRPr/>
            </a:pPr>
            <a:endParaRPr lang="en-GB" sz="2400" dirty="0">
              <a:solidFill>
                <a:schemeClr val="tx1">
                  <a:lumMod val="50000"/>
                </a:schemeClr>
              </a:solidFill>
            </a:endParaRPr>
          </a:p>
          <a:p>
            <a:pPr marL="342900" lvl="1" indent="-342900" eaLnBrk="0" hangingPunct="0">
              <a:spcAft>
                <a:spcPts val="600"/>
              </a:spcAft>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spcAft>
                <a:spcPts val="600"/>
              </a:spcAft>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p:txBody>
      </p:sp>
      <p:sp>
        <p:nvSpPr>
          <p:cNvPr id="5" name="Title 5">
            <a:extLst>
              <a:ext uri="{FF2B5EF4-FFF2-40B4-BE49-F238E27FC236}">
                <a16:creationId xmlns:a16="http://schemas.microsoft.com/office/drawing/2014/main" id="{2A2096A7-5364-6D2D-BD19-D20F1D2151A4}"/>
              </a:ext>
            </a:extLst>
          </p:cNvPr>
          <p:cNvSpPr txBox="1">
            <a:spLocks noChangeArrowheads="1"/>
          </p:cNvSpPr>
          <p:nvPr/>
        </p:nvSpPr>
        <p:spPr>
          <a:xfrm>
            <a:off x="3518398" y="277262"/>
            <a:ext cx="7794544" cy="1158616"/>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Criteria and risk factors</a:t>
            </a:r>
            <a:br>
              <a:rPr lang="en-AU" altLang="fr-FR" sz="3200" dirty="0">
                <a:solidFill>
                  <a:schemeClr val="tx2"/>
                </a:solidFill>
              </a:rPr>
            </a:br>
            <a:r>
              <a:rPr lang="en-AU" altLang="fr-FR" sz="3200" dirty="0">
                <a:solidFill>
                  <a:schemeClr val="tx2"/>
                </a:solidFill>
              </a:rPr>
              <a:t>for AI introduction and spread</a:t>
            </a:r>
            <a:endParaRPr lang="en-AU" altLang="en-US" sz="3200" dirty="0">
              <a:solidFill>
                <a:schemeClr val="tx2"/>
              </a:solidFill>
            </a:endParaRPr>
          </a:p>
        </p:txBody>
      </p:sp>
      <p:sp>
        <p:nvSpPr>
          <p:cNvPr id="2" name="CasellaDiTesto 1">
            <a:extLst>
              <a:ext uri="{FF2B5EF4-FFF2-40B4-BE49-F238E27FC236}">
                <a16:creationId xmlns:a16="http://schemas.microsoft.com/office/drawing/2014/main" id="{F77176C8-7E12-1997-7645-A7A428992BBE}"/>
              </a:ext>
            </a:extLst>
          </p:cNvPr>
          <p:cNvSpPr txBox="1"/>
          <p:nvPr/>
        </p:nvSpPr>
        <p:spPr>
          <a:xfrm>
            <a:off x="834481" y="1569488"/>
            <a:ext cx="3460748" cy="523220"/>
          </a:xfrm>
          <a:prstGeom prst="rect">
            <a:avLst/>
          </a:prstGeom>
          <a:noFill/>
        </p:spPr>
        <p:txBody>
          <a:bodyPr wrap="square" rtlCol="0">
            <a:spAutoFit/>
          </a:bodyPr>
          <a:lstStyle/>
          <a:p>
            <a:pPr algn="ctr"/>
            <a:r>
              <a:rPr lang="en-GB" sz="2800" b="1" dirty="0">
                <a:solidFill>
                  <a:schemeClr val="tx2"/>
                </a:solidFill>
                <a:latin typeface="+mj-lt"/>
                <a:ea typeface="+mj-ea"/>
                <a:cs typeface="+mj-cs"/>
              </a:rPr>
              <a:t>Introduction</a:t>
            </a:r>
          </a:p>
        </p:txBody>
      </p:sp>
      <p:sp>
        <p:nvSpPr>
          <p:cNvPr id="7" name="CasellaDiTesto 6">
            <a:extLst>
              <a:ext uri="{FF2B5EF4-FFF2-40B4-BE49-F238E27FC236}">
                <a16:creationId xmlns:a16="http://schemas.microsoft.com/office/drawing/2014/main" id="{1213E413-1835-BB28-E276-94B69E916C72}"/>
              </a:ext>
            </a:extLst>
          </p:cNvPr>
          <p:cNvSpPr txBox="1"/>
          <p:nvPr/>
        </p:nvSpPr>
        <p:spPr>
          <a:xfrm>
            <a:off x="6910023" y="1585408"/>
            <a:ext cx="3460748" cy="523220"/>
          </a:xfrm>
          <a:prstGeom prst="rect">
            <a:avLst/>
          </a:prstGeom>
          <a:noFill/>
        </p:spPr>
        <p:txBody>
          <a:bodyPr wrap="square" rtlCol="0">
            <a:spAutoFit/>
          </a:bodyPr>
          <a:lstStyle/>
          <a:p>
            <a:pPr algn="ctr"/>
            <a:r>
              <a:rPr lang="en-GB" sz="2800" b="1" dirty="0">
                <a:solidFill>
                  <a:schemeClr val="tx2"/>
                </a:solidFill>
                <a:latin typeface="+mj-lt"/>
                <a:ea typeface="+mj-ea"/>
                <a:cs typeface="+mj-cs"/>
              </a:rPr>
              <a:t>Spread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type="body" idx="4294967295"/>
          </p:nvPr>
        </p:nvSpPr>
        <p:spPr>
          <a:xfrm>
            <a:off x="6096001" y="2060811"/>
            <a:ext cx="4590196" cy="4345259"/>
          </a:xfrm>
        </p:spPr>
        <p:txBody>
          <a:bodyPr>
            <a:noAutofit/>
          </a:bodyPr>
          <a:lstStyle/>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High poultry densities</a:t>
            </a:r>
          </a:p>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Trade patterns and intensity of movements </a:t>
            </a:r>
          </a:p>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Poultry species/production systems highly susceptible to AIV (e.g. long-lived poultry, multi-age groups)</a:t>
            </a:r>
          </a:p>
          <a:p>
            <a:pPr marL="342900" lvl="1" indent="-342900" eaLnBrk="0" hangingPunct="0">
              <a:spcAft>
                <a:spcPts val="600"/>
              </a:spcAft>
              <a:buFont typeface="Wingdings" panose="05000000000000000000" pitchFamily="2" charset="2"/>
              <a:buChar char="§"/>
              <a:defRPr/>
            </a:pPr>
            <a:r>
              <a:rPr lang="en-US" sz="2400" dirty="0">
                <a:solidFill>
                  <a:schemeClr val="tx1">
                    <a:lumMod val="50000"/>
                  </a:schemeClr>
                </a:solidFill>
              </a:rPr>
              <a:t>Presence of more than one sex or species</a:t>
            </a:r>
          </a:p>
        </p:txBody>
      </p:sp>
      <p:sp>
        <p:nvSpPr>
          <p:cNvPr id="3" name="Segnaposto contenuto 2"/>
          <p:cNvSpPr>
            <a:spLocks noGrp="1"/>
          </p:cNvSpPr>
          <p:nvPr>
            <p:ph idx="4294967295"/>
          </p:nvPr>
        </p:nvSpPr>
        <p:spPr>
          <a:xfrm>
            <a:off x="1160061" y="2088107"/>
            <a:ext cx="4725876" cy="4345258"/>
          </a:xfrm>
        </p:spPr>
        <p:txBody>
          <a:bodyPr>
            <a:noAutofit/>
          </a:bodyPr>
          <a:lstStyle/>
          <a:p>
            <a:pPr marL="342900" lvl="1" indent="-342900" eaLnBrk="0" hangingPunct="0">
              <a:spcAft>
                <a:spcPts val="600"/>
              </a:spcAft>
              <a:buFont typeface="Wingdings" pitchFamily="2" charset="2"/>
              <a:buChar char="§"/>
              <a:defRPr/>
            </a:pPr>
            <a:r>
              <a:rPr lang="en-GB" sz="2400" b="0" kern="1200" dirty="0">
                <a:solidFill>
                  <a:schemeClr val="tx1">
                    <a:lumMod val="50000"/>
                  </a:schemeClr>
                </a:solidFill>
                <a:ea typeface="+mn-ea"/>
                <a:cs typeface="+mn-cs"/>
              </a:rPr>
              <a:t>Proximity to wetlands (wintering/nesting sites for migratory birds)</a:t>
            </a:r>
          </a:p>
          <a:p>
            <a:pPr marL="342900" lvl="1" indent="-342900" eaLnBrk="0" hangingPunct="0">
              <a:spcAft>
                <a:spcPts val="600"/>
              </a:spcAft>
              <a:buFont typeface="Wingdings" pitchFamily="2" charset="2"/>
              <a:buChar char="§"/>
              <a:defRPr/>
            </a:pPr>
            <a:r>
              <a:rPr lang="en-GB" sz="2400" b="0" kern="1200" dirty="0">
                <a:solidFill>
                  <a:schemeClr val="tx1">
                    <a:lumMod val="50000"/>
                  </a:schemeClr>
                </a:solidFill>
                <a:ea typeface="+mn-ea"/>
                <a:cs typeface="+mn-cs"/>
              </a:rPr>
              <a:t>Poultry kept outdoor</a:t>
            </a:r>
          </a:p>
          <a:p>
            <a:pPr marL="342900" lvl="1" indent="-342900" eaLnBrk="0" hangingPunct="0">
              <a:spcAft>
                <a:spcPts val="600"/>
              </a:spcAft>
              <a:buFont typeface="Wingdings" pitchFamily="2" charset="2"/>
              <a:buChar char="§"/>
              <a:defRPr/>
            </a:pPr>
            <a:r>
              <a:rPr lang="en-GB" sz="2400" b="0" kern="1200" dirty="0">
                <a:solidFill>
                  <a:schemeClr val="tx1">
                    <a:lumMod val="50000"/>
                  </a:schemeClr>
                </a:solidFill>
                <a:ea typeface="+mn-ea"/>
                <a:cs typeface="+mn-cs"/>
              </a:rPr>
              <a:t>Low biosecurity levels</a:t>
            </a:r>
          </a:p>
          <a:p>
            <a:pPr marL="342900" lvl="1" indent="-342900" eaLnBrk="0" hangingPunct="0">
              <a:spcAft>
                <a:spcPts val="600"/>
              </a:spcAft>
              <a:buFont typeface="Wingdings" pitchFamily="2" charset="2"/>
              <a:buChar char="§"/>
              <a:defRPr/>
            </a:pPr>
            <a:r>
              <a:rPr lang="en-GB" sz="2400" b="0" kern="1200" dirty="0">
                <a:solidFill>
                  <a:schemeClr val="tx1">
                    <a:lumMod val="50000"/>
                  </a:schemeClr>
                </a:solidFill>
                <a:ea typeface="+mn-ea"/>
                <a:cs typeface="+mn-cs"/>
              </a:rPr>
              <a:t>Migratory seasons</a:t>
            </a:r>
          </a:p>
          <a:p>
            <a:pPr marL="342900" lvl="1" indent="-342900" eaLnBrk="0" hangingPunct="0">
              <a:spcAft>
                <a:spcPts val="600"/>
              </a:spcAft>
              <a:buFont typeface="Wingdings" pitchFamily="2" charset="2"/>
              <a:buChar char="§"/>
              <a:defRPr/>
            </a:pPr>
            <a:r>
              <a:rPr lang="en-GB" sz="2400" b="0" kern="1200" dirty="0">
                <a:solidFill>
                  <a:schemeClr val="tx1">
                    <a:lumMod val="50000"/>
                  </a:schemeClr>
                </a:solidFill>
                <a:ea typeface="+mn-ea"/>
                <a:cs typeface="+mn-cs"/>
              </a:rPr>
              <a:t>Current and past detections of AI viruses in poultry and wild birds</a:t>
            </a:r>
          </a:p>
          <a:p>
            <a:pPr marL="342900" lvl="1" indent="-342900" eaLnBrk="0" hangingPunct="0">
              <a:spcAft>
                <a:spcPts val="600"/>
              </a:spcAft>
              <a:buFont typeface="Wingdings" pitchFamily="2" charset="2"/>
              <a:buChar char="§"/>
              <a:defRPr/>
            </a:pPr>
            <a:r>
              <a:rPr lang="en-GB" sz="2400" dirty="0">
                <a:solidFill>
                  <a:schemeClr val="tx1">
                    <a:lumMod val="50000"/>
                  </a:schemeClr>
                </a:solidFill>
              </a:rPr>
              <a:t>Proximity to affected countries</a:t>
            </a:r>
          </a:p>
          <a:p>
            <a:pPr marL="0" lvl="1" indent="0" eaLnBrk="0" hangingPunct="0">
              <a:spcAft>
                <a:spcPts val="600"/>
              </a:spcAft>
              <a:buNone/>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a:p>
            <a:pPr marL="342900" lvl="1" indent="-342900" eaLnBrk="0" hangingPunct="0">
              <a:buClr>
                <a:srgbClr val="92D050"/>
              </a:buClr>
              <a:buFont typeface="Wingdings" pitchFamily="2" charset="2"/>
              <a:buChar char="§"/>
              <a:defRPr/>
            </a:pPr>
            <a:endParaRPr lang="en-GB" sz="2400" b="0" kern="1200" dirty="0">
              <a:solidFill>
                <a:schemeClr val="tx1">
                  <a:lumMod val="50000"/>
                </a:schemeClr>
              </a:solidFill>
              <a:ea typeface="+mn-ea"/>
              <a:cs typeface="+mn-cs"/>
            </a:endParaRPr>
          </a:p>
        </p:txBody>
      </p:sp>
      <p:sp>
        <p:nvSpPr>
          <p:cNvPr id="5" name="Title 5">
            <a:extLst>
              <a:ext uri="{FF2B5EF4-FFF2-40B4-BE49-F238E27FC236}">
                <a16:creationId xmlns:a16="http://schemas.microsoft.com/office/drawing/2014/main" id="{2A2096A7-5364-6D2D-BD19-D20F1D2151A4}"/>
              </a:ext>
            </a:extLst>
          </p:cNvPr>
          <p:cNvSpPr txBox="1">
            <a:spLocks noChangeArrowheads="1"/>
          </p:cNvSpPr>
          <p:nvPr/>
        </p:nvSpPr>
        <p:spPr>
          <a:xfrm>
            <a:off x="3518398" y="536574"/>
            <a:ext cx="7772400" cy="1101155"/>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Criteria and risk factors </a:t>
            </a:r>
            <a:br>
              <a:rPr lang="en-AU" altLang="fr-FR" sz="3200" dirty="0">
                <a:solidFill>
                  <a:schemeClr val="tx2"/>
                </a:solidFill>
              </a:rPr>
            </a:br>
            <a:r>
              <a:rPr lang="en-AU" altLang="fr-FR" sz="3200" dirty="0">
                <a:solidFill>
                  <a:schemeClr val="tx2"/>
                </a:solidFill>
              </a:rPr>
              <a:t>for AI introduction and spread</a:t>
            </a:r>
            <a:endParaRPr lang="en-AU" altLang="en-US" sz="3200" dirty="0">
              <a:solidFill>
                <a:schemeClr val="tx2"/>
              </a:solidFill>
            </a:endParaRPr>
          </a:p>
        </p:txBody>
      </p:sp>
    </p:spTree>
    <p:extLst>
      <p:ext uri="{BB962C8B-B14F-4D97-AF65-F5344CB8AC3E}">
        <p14:creationId xmlns:p14="http://schemas.microsoft.com/office/powerpoint/2010/main" val="317124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2096A7-5364-6D2D-BD19-D20F1D2151A4}"/>
              </a:ext>
            </a:extLst>
          </p:cNvPr>
          <p:cNvSpPr txBox="1">
            <a:spLocks noChangeArrowheads="1"/>
          </p:cNvSpPr>
          <p:nvPr/>
        </p:nvSpPr>
        <p:spPr>
          <a:xfrm>
            <a:off x="3518398" y="345502"/>
            <a:ext cx="7772400" cy="964685"/>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2800" dirty="0">
                <a:solidFill>
                  <a:schemeClr val="tx2"/>
                </a:solidFill>
              </a:rPr>
              <a:t>Ranking criteria and risk factors</a:t>
            </a:r>
            <a:br>
              <a:rPr lang="en-AU" altLang="fr-FR" sz="2800" dirty="0">
                <a:solidFill>
                  <a:schemeClr val="tx2"/>
                </a:solidFill>
              </a:rPr>
            </a:br>
            <a:r>
              <a:rPr lang="en-AU" altLang="fr-FR" sz="2800" dirty="0">
                <a:solidFill>
                  <a:schemeClr val="tx2"/>
                </a:solidFill>
              </a:rPr>
              <a:t>for AI introduction</a:t>
            </a:r>
            <a:endParaRPr lang="en-AU" altLang="en-US" sz="2800" dirty="0">
              <a:solidFill>
                <a:schemeClr val="tx2"/>
              </a:solidFill>
            </a:endParaRPr>
          </a:p>
        </p:txBody>
      </p:sp>
      <p:graphicFrame>
        <p:nvGraphicFramePr>
          <p:cNvPr id="2" name="Tabella 1">
            <a:extLst>
              <a:ext uri="{FF2B5EF4-FFF2-40B4-BE49-F238E27FC236}">
                <a16:creationId xmlns:a16="http://schemas.microsoft.com/office/drawing/2014/main" id="{A32B3144-242C-E616-EE2F-EA2E81A4A45A}"/>
              </a:ext>
            </a:extLst>
          </p:cNvPr>
          <p:cNvGraphicFramePr>
            <a:graphicFrameLocks noGrp="1"/>
          </p:cNvGraphicFramePr>
          <p:nvPr>
            <p:extLst>
              <p:ext uri="{D42A27DB-BD31-4B8C-83A1-F6EECF244321}">
                <p14:modId xmlns:p14="http://schemas.microsoft.com/office/powerpoint/2010/main" val="203865232"/>
              </p:ext>
            </p:extLst>
          </p:nvPr>
        </p:nvGraphicFramePr>
        <p:xfrm>
          <a:off x="886651" y="1528178"/>
          <a:ext cx="10144836" cy="4984320"/>
        </p:xfrm>
        <a:graphic>
          <a:graphicData uri="http://schemas.openxmlformats.org/drawingml/2006/table">
            <a:tbl>
              <a:tblPr firstRow="1" bandRow="1">
                <a:tableStyleId>{5940675A-B579-460E-94D1-54222C63F5DA}</a:tableStyleId>
              </a:tblPr>
              <a:tblGrid>
                <a:gridCol w="4299042">
                  <a:extLst>
                    <a:ext uri="{9D8B030D-6E8A-4147-A177-3AD203B41FA5}">
                      <a16:colId xmlns:a16="http://schemas.microsoft.com/office/drawing/2014/main" val="2473926990"/>
                    </a:ext>
                  </a:extLst>
                </a:gridCol>
                <a:gridCol w="1446663">
                  <a:extLst>
                    <a:ext uri="{9D8B030D-6E8A-4147-A177-3AD203B41FA5}">
                      <a16:colId xmlns:a16="http://schemas.microsoft.com/office/drawing/2014/main" val="3894233295"/>
                    </a:ext>
                  </a:extLst>
                </a:gridCol>
                <a:gridCol w="1542197">
                  <a:extLst>
                    <a:ext uri="{9D8B030D-6E8A-4147-A177-3AD203B41FA5}">
                      <a16:colId xmlns:a16="http://schemas.microsoft.com/office/drawing/2014/main" val="2418950163"/>
                    </a:ext>
                  </a:extLst>
                </a:gridCol>
                <a:gridCol w="1392072">
                  <a:extLst>
                    <a:ext uri="{9D8B030D-6E8A-4147-A177-3AD203B41FA5}">
                      <a16:colId xmlns:a16="http://schemas.microsoft.com/office/drawing/2014/main" val="3142646149"/>
                    </a:ext>
                  </a:extLst>
                </a:gridCol>
                <a:gridCol w="1464862">
                  <a:extLst>
                    <a:ext uri="{9D8B030D-6E8A-4147-A177-3AD203B41FA5}">
                      <a16:colId xmlns:a16="http://schemas.microsoft.com/office/drawing/2014/main" val="3167557534"/>
                    </a:ext>
                  </a:extLst>
                </a:gridCol>
              </a:tblGrid>
              <a:tr h="667680">
                <a:tc>
                  <a:txBody>
                    <a:bodyPr/>
                    <a:lstStyle/>
                    <a:p>
                      <a:endParaRPr lang="en-GB" sz="2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Group 1</a:t>
                      </a:r>
                    </a:p>
                  </a:txBody>
                  <a:tcPr/>
                </a:tc>
                <a:tc>
                  <a:txBody>
                    <a:bodyPr/>
                    <a:lstStyle/>
                    <a:p>
                      <a:pPr algn="ctr"/>
                      <a:r>
                        <a:rPr lang="en-GB" sz="2400" b="1" dirty="0"/>
                        <a:t>Group 2</a:t>
                      </a:r>
                    </a:p>
                  </a:txBody>
                  <a:tcPr/>
                </a:tc>
                <a:tc>
                  <a:txBody>
                    <a:bodyPr/>
                    <a:lstStyle/>
                    <a:p>
                      <a:pPr algn="ctr"/>
                      <a:r>
                        <a:rPr lang="en-GB" sz="2400" b="1" dirty="0"/>
                        <a:t>Group 3</a:t>
                      </a:r>
                    </a:p>
                  </a:txBody>
                  <a:tcPr/>
                </a:tc>
                <a:tc>
                  <a:txBody>
                    <a:bodyPr/>
                    <a:lstStyle/>
                    <a:p>
                      <a:pPr algn="ctr"/>
                      <a:r>
                        <a:rPr lang="en-GB" sz="2400" b="1" dirty="0"/>
                        <a:t>Group 4 </a:t>
                      </a:r>
                    </a:p>
                  </a:txBody>
                  <a:tcPr/>
                </a:tc>
                <a:extLst>
                  <a:ext uri="{0D108BD9-81ED-4DB2-BD59-A6C34878D82A}">
                    <a16:rowId xmlns:a16="http://schemas.microsoft.com/office/drawing/2014/main" val="1594225576"/>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Poultry kept outdoor</a:t>
                      </a:r>
                    </a:p>
                  </a:txBody>
                  <a:tcPr/>
                </a:tc>
                <a:tc>
                  <a:txBody>
                    <a:bodyPr/>
                    <a:lstStyle/>
                    <a:p>
                      <a:pPr algn="ctr"/>
                      <a:r>
                        <a:rPr lang="en-GB" sz="2400" b="1" dirty="0"/>
                        <a:t>1</a:t>
                      </a:r>
                    </a:p>
                  </a:txBody>
                  <a:tcPr/>
                </a:tc>
                <a:tc>
                  <a:txBody>
                    <a:bodyPr/>
                    <a:lstStyle/>
                    <a:p>
                      <a:pPr algn="ctr"/>
                      <a:r>
                        <a:rPr lang="en-GB" sz="2400" b="1" dirty="0"/>
                        <a:t>1</a:t>
                      </a:r>
                    </a:p>
                  </a:txBody>
                  <a:tcPr/>
                </a:tc>
                <a:tc>
                  <a:txBody>
                    <a:bodyPr/>
                    <a:lstStyle/>
                    <a:p>
                      <a:pPr algn="ctr"/>
                      <a:r>
                        <a:rPr lang="en-GB" sz="2400" b="1" dirty="0"/>
                        <a:t>4</a:t>
                      </a:r>
                    </a:p>
                  </a:txBody>
                  <a:tcPr/>
                </a:tc>
                <a:tc>
                  <a:txBody>
                    <a:bodyPr/>
                    <a:lstStyle/>
                    <a:p>
                      <a:pPr algn="ctr"/>
                      <a:r>
                        <a:rPr lang="en-GB" sz="2400" b="1" dirty="0"/>
                        <a:t>1</a:t>
                      </a:r>
                    </a:p>
                  </a:txBody>
                  <a:tcPr/>
                </a:tc>
                <a:extLst>
                  <a:ext uri="{0D108BD9-81ED-4DB2-BD59-A6C34878D82A}">
                    <a16:rowId xmlns:a16="http://schemas.microsoft.com/office/drawing/2014/main" val="2882672972"/>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Low biosecurity</a:t>
                      </a:r>
                      <a:endParaRPr lang="en-GB" sz="2400" b="1" dirty="0"/>
                    </a:p>
                  </a:txBody>
                  <a:tcPr/>
                </a:tc>
                <a:tc>
                  <a:txBody>
                    <a:bodyPr/>
                    <a:lstStyle/>
                    <a:p>
                      <a:pPr algn="ctr"/>
                      <a:r>
                        <a:rPr lang="en-GB" sz="2400" b="1" dirty="0"/>
                        <a:t>2</a:t>
                      </a:r>
                    </a:p>
                  </a:txBody>
                  <a:tcPr/>
                </a:tc>
                <a:tc>
                  <a:txBody>
                    <a:bodyPr/>
                    <a:lstStyle/>
                    <a:p>
                      <a:pPr algn="ctr"/>
                      <a:r>
                        <a:rPr lang="en-GB" sz="2400" b="1" dirty="0"/>
                        <a:t>2</a:t>
                      </a:r>
                    </a:p>
                  </a:txBody>
                  <a:tcPr/>
                </a:tc>
                <a:tc>
                  <a:txBody>
                    <a:bodyPr/>
                    <a:lstStyle/>
                    <a:p>
                      <a:pPr algn="ctr"/>
                      <a:r>
                        <a:rPr lang="en-GB" sz="2400" b="1" dirty="0"/>
                        <a:t>1</a:t>
                      </a:r>
                    </a:p>
                  </a:txBody>
                  <a:tcPr/>
                </a:tc>
                <a:tc>
                  <a:txBody>
                    <a:bodyPr/>
                    <a:lstStyle/>
                    <a:p>
                      <a:pPr algn="ctr"/>
                      <a:r>
                        <a:rPr lang="en-GB" sz="2400" b="1" dirty="0"/>
                        <a:t>1</a:t>
                      </a:r>
                    </a:p>
                  </a:txBody>
                  <a:tcPr/>
                </a:tc>
                <a:extLst>
                  <a:ext uri="{0D108BD9-81ED-4DB2-BD59-A6C34878D82A}">
                    <a16:rowId xmlns:a16="http://schemas.microsoft.com/office/drawing/2014/main" val="50903301"/>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Migratory seasons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p>
                  </a:txBody>
                  <a:tcPr/>
                </a:tc>
                <a:tc>
                  <a:txBody>
                    <a:bodyPr/>
                    <a:lstStyle/>
                    <a:p>
                      <a:pPr algn="ctr"/>
                      <a:r>
                        <a:rPr lang="en-GB" sz="2400" b="1" dirty="0"/>
                        <a:t>4</a:t>
                      </a:r>
                    </a:p>
                  </a:txBody>
                  <a:tcPr/>
                </a:tc>
                <a:tc>
                  <a:txBody>
                    <a:bodyPr/>
                    <a:lstStyle/>
                    <a:p>
                      <a:pPr algn="ctr"/>
                      <a:r>
                        <a:rPr lang="en-GB" sz="2400" b="1" dirty="0"/>
                        <a:t>5</a:t>
                      </a:r>
                    </a:p>
                  </a:txBody>
                  <a:tcPr/>
                </a:tc>
                <a:tc>
                  <a:txBody>
                    <a:bodyPr/>
                    <a:lstStyle/>
                    <a:p>
                      <a:pPr algn="ctr"/>
                      <a:r>
                        <a:rPr lang="en-GB" sz="2400" b="1" dirty="0"/>
                        <a:t>2</a:t>
                      </a:r>
                    </a:p>
                  </a:txBody>
                  <a:tcPr/>
                </a:tc>
                <a:tc>
                  <a:txBody>
                    <a:bodyPr/>
                    <a:lstStyle/>
                    <a:p>
                      <a:pPr algn="ctr"/>
                      <a:r>
                        <a:rPr lang="en-GB" sz="2400" b="1" dirty="0"/>
                        <a:t>4</a:t>
                      </a:r>
                    </a:p>
                  </a:txBody>
                  <a:tcPr/>
                </a:tc>
                <a:extLst>
                  <a:ext uri="{0D108BD9-81ED-4DB2-BD59-A6C34878D82A}">
                    <a16:rowId xmlns:a16="http://schemas.microsoft.com/office/drawing/2014/main" val="2085407012"/>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Proximity to wetlands </a:t>
                      </a:r>
                    </a:p>
                  </a:txBody>
                  <a:tcPr/>
                </a:tc>
                <a:tc>
                  <a:txBody>
                    <a:bodyPr/>
                    <a:lstStyle/>
                    <a:p>
                      <a:pPr algn="ctr"/>
                      <a:r>
                        <a:rPr lang="en-GB" sz="2400" b="1" dirty="0"/>
                        <a:t>3</a:t>
                      </a:r>
                    </a:p>
                  </a:txBody>
                  <a:tcPr/>
                </a:tc>
                <a:tc>
                  <a:txBody>
                    <a:bodyPr/>
                    <a:lstStyle/>
                    <a:p>
                      <a:pPr algn="ctr"/>
                      <a:r>
                        <a:rPr lang="en-GB" sz="2400" b="1" dirty="0"/>
                        <a:t>4</a:t>
                      </a:r>
                    </a:p>
                  </a:txBody>
                  <a:tcPr/>
                </a:tc>
                <a:tc>
                  <a:txBody>
                    <a:bodyPr/>
                    <a:lstStyle/>
                    <a:p>
                      <a:pPr algn="ctr"/>
                      <a:r>
                        <a:rPr lang="en-GB" sz="2400" b="1" dirty="0"/>
                        <a:t>5</a:t>
                      </a:r>
                    </a:p>
                  </a:txBody>
                  <a:tcPr/>
                </a:tc>
                <a:tc>
                  <a:txBody>
                    <a:bodyPr/>
                    <a:lstStyle/>
                    <a:p>
                      <a:pPr algn="ctr"/>
                      <a:r>
                        <a:rPr lang="en-GB" sz="2400" b="1" dirty="0"/>
                        <a:t>2</a:t>
                      </a:r>
                    </a:p>
                  </a:txBody>
                  <a:tcPr/>
                </a:tc>
                <a:extLst>
                  <a:ext uri="{0D108BD9-81ED-4DB2-BD59-A6C34878D82A}">
                    <a16:rowId xmlns:a16="http://schemas.microsoft.com/office/drawing/2014/main" val="790395155"/>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AI detections</a:t>
                      </a:r>
                    </a:p>
                  </a:txBody>
                  <a:tcPr/>
                </a:tc>
                <a:tc>
                  <a:txBody>
                    <a:bodyPr/>
                    <a:lstStyle/>
                    <a:p>
                      <a:pPr algn="ctr"/>
                      <a:r>
                        <a:rPr lang="en-GB" sz="2400" b="1" dirty="0"/>
                        <a:t>6</a:t>
                      </a:r>
                    </a:p>
                  </a:txBody>
                  <a:tcPr/>
                </a:tc>
                <a:tc>
                  <a:txBody>
                    <a:bodyPr/>
                    <a:lstStyle/>
                    <a:p>
                      <a:pPr algn="ctr"/>
                      <a:r>
                        <a:rPr lang="en-GB" sz="2400" b="1" dirty="0"/>
                        <a:t>3</a:t>
                      </a:r>
                    </a:p>
                  </a:txBody>
                  <a:tcPr/>
                </a:tc>
                <a:tc>
                  <a:txBody>
                    <a:bodyPr/>
                    <a:lstStyle/>
                    <a:p>
                      <a:pPr algn="ctr"/>
                      <a:r>
                        <a:rPr lang="en-GB" sz="2400" b="1" dirty="0"/>
                        <a:t>3</a:t>
                      </a:r>
                    </a:p>
                  </a:txBody>
                  <a:tcPr/>
                </a:tc>
                <a:tc>
                  <a:txBody>
                    <a:bodyPr/>
                    <a:lstStyle/>
                    <a:p>
                      <a:pPr algn="ctr"/>
                      <a:r>
                        <a:rPr lang="en-GB" sz="2400" b="1" dirty="0"/>
                        <a:t>3</a:t>
                      </a:r>
                    </a:p>
                  </a:txBody>
                  <a:tcPr/>
                </a:tc>
                <a:extLst>
                  <a:ext uri="{0D108BD9-81ED-4DB2-BD59-A6C34878D82A}">
                    <a16:rowId xmlns:a16="http://schemas.microsoft.com/office/drawing/2014/main" val="3836699787"/>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lumMod val="50000"/>
                            </a:schemeClr>
                          </a:solidFill>
                        </a:rPr>
                        <a:t>Proximity to affected countries</a:t>
                      </a:r>
                    </a:p>
                  </a:txBody>
                  <a:tcPr/>
                </a:tc>
                <a:tc>
                  <a:txBody>
                    <a:bodyPr/>
                    <a:lstStyle/>
                    <a:p>
                      <a:pPr algn="ctr"/>
                      <a:r>
                        <a:rPr lang="en-GB" sz="2400" b="1" dirty="0"/>
                        <a:t>5</a:t>
                      </a:r>
                    </a:p>
                  </a:txBody>
                  <a:tcPr/>
                </a:tc>
                <a:tc>
                  <a:txBody>
                    <a:bodyPr/>
                    <a:lstStyle/>
                    <a:p>
                      <a:pPr algn="ctr"/>
                      <a:r>
                        <a:rPr lang="en-GB" sz="2400" b="1" dirty="0"/>
                        <a:t>6</a:t>
                      </a:r>
                    </a:p>
                  </a:txBody>
                  <a:tcPr/>
                </a:tc>
                <a:tc>
                  <a:txBody>
                    <a:bodyPr/>
                    <a:lstStyle/>
                    <a:p>
                      <a:pPr algn="ctr"/>
                      <a:r>
                        <a:rPr lang="en-GB" sz="2400" b="1" dirty="0"/>
                        <a:t>6</a:t>
                      </a:r>
                    </a:p>
                  </a:txBody>
                  <a:tcPr/>
                </a:tc>
                <a:tc>
                  <a:txBody>
                    <a:bodyPr/>
                    <a:lstStyle/>
                    <a:p>
                      <a:pPr algn="ctr"/>
                      <a:r>
                        <a:rPr lang="en-GB" sz="2400" b="1" dirty="0"/>
                        <a:t>5</a:t>
                      </a:r>
                    </a:p>
                  </a:txBody>
                  <a:tcPr/>
                </a:tc>
                <a:extLst>
                  <a:ext uri="{0D108BD9-81ED-4DB2-BD59-A6C34878D82A}">
                    <a16:rowId xmlns:a16="http://schemas.microsoft.com/office/drawing/2014/main" val="4089951337"/>
                  </a:ext>
                </a:extLst>
              </a:tr>
            </a:tbl>
          </a:graphicData>
        </a:graphic>
      </p:graphicFrame>
    </p:spTree>
    <p:extLst>
      <p:ext uri="{BB962C8B-B14F-4D97-AF65-F5344CB8AC3E}">
        <p14:creationId xmlns:p14="http://schemas.microsoft.com/office/powerpoint/2010/main" val="417876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2096A7-5364-6D2D-BD19-D20F1D2151A4}"/>
              </a:ext>
            </a:extLst>
          </p:cNvPr>
          <p:cNvSpPr txBox="1">
            <a:spLocks noChangeArrowheads="1"/>
          </p:cNvSpPr>
          <p:nvPr/>
        </p:nvSpPr>
        <p:spPr>
          <a:xfrm>
            <a:off x="3518398" y="536574"/>
            <a:ext cx="7772400" cy="1101155"/>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Ranking criteria and risk factors</a:t>
            </a:r>
            <a:br>
              <a:rPr lang="en-AU" altLang="fr-FR" sz="3200" dirty="0">
                <a:solidFill>
                  <a:schemeClr val="tx2"/>
                </a:solidFill>
              </a:rPr>
            </a:br>
            <a:r>
              <a:rPr lang="en-AU" altLang="fr-FR" sz="3200" dirty="0">
                <a:solidFill>
                  <a:schemeClr val="tx2"/>
                </a:solidFill>
              </a:rPr>
              <a:t>for AI spread</a:t>
            </a:r>
            <a:endParaRPr lang="en-AU" altLang="en-US" sz="3200" dirty="0">
              <a:solidFill>
                <a:schemeClr val="tx2"/>
              </a:solidFill>
            </a:endParaRPr>
          </a:p>
        </p:txBody>
      </p:sp>
      <p:graphicFrame>
        <p:nvGraphicFramePr>
          <p:cNvPr id="2" name="Tabella 1">
            <a:extLst>
              <a:ext uri="{FF2B5EF4-FFF2-40B4-BE49-F238E27FC236}">
                <a16:creationId xmlns:a16="http://schemas.microsoft.com/office/drawing/2014/main" id="{A32B3144-242C-E616-EE2F-EA2E81A4A45A}"/>
              </a:ext>
            </a:extLst>
          </p:cNvPr>
          <p:cNvGraphicFramePr>
            <a:graphicFrameLocks noGrp="1"/>
          </p:cNvGraphicFramePr>
          <p:nvPr>
            <p:extLst>
              <p:ext uri="{D42A27DB-BD31-4B8C-83A1-F6EECF244321}">
                <p14:modId xmlns:p14="http://schemas.microsoft.com/office/powerpoint/2010/main" val="933475163"/>
              </p:ext>
            </p:extLst>
          </p:nvPr>
        </p:nvGraphicFramePr>
        <p:xfrm>
          <a:off x="1037230" y="2006215"/>
          <a:ext cx="10431440" cy="4471920"/>
        </p:xfrm>
        <a:graphic>
          <a:graphicData uri="http://schemas.openxmlformats.org/drawingml/2006/table">
            <a:tbl>
              <a:tblPr firstRow="1" bandRow="1">
                <a:tableStyleId>{5940675A-B579-460E-94D1-54222C63F5DA}</a:tableStyleId>
              </a:tblPr>
              <a:tblGrid>
                <a:gridCol w="4420495">
                  <a:extLst>
                    <a:ext uri="{9D8B030D-6E8A-4147-A177-3AD203B41FA5}">
                      <a16:colId xmlns:a16="http://schemas.microsoft.com/office/drawing/2014/main" val="2473926990"/>
                    </a:ext>
                  </a:extLst>
                </a:gridCol>
                <a:gridCol w="1487533">
                  <a:extLst>
                    <a:ext uri="{9D8B030D-6E8A-4147-A177-3AD203B41FA5}">
                      <a16:colId xmlns:a16="http://schemas.microsoft.com/office/drawing/2014/main" val="3894233295"/>
                    </a:ext>
                  </a:extLst>
                </a:gridCol>
                <a:gridCol w="1585766">
                  <a:extLst>
                    <a:ext uri="{9D8B030D-6E8A-4147-A177-3AD203B41FA5}">
                      <a16:colId xmlns:a16="http://schemas.microsoft.com/office/drawing/2014/main" val="2418950163"/>
                    </a:ext>
                  </a:extLst>
                </a:gridCol>
                <a:gridCol w="1431400">
                  <a:extLst>
                    <a:ext uri="{9D8B030D-6E8A-4147-A177-3AD203B41FA5}">
                      <a16:colId xmlns:a16="http://schemas.microsoft.com/office/drawing/2014/main" val="3142646149"/>
                    </a:ext>
                  </a:extLst>
                </a:gridCol>
                <a:gridCol w="1506246">
                  <a:extLst>
                    <a:ext uri="{9D8B030D-6E8A-4147-A177-3AD203B41FA5}">
                      <a16:colId xmlns:a16="http://schemas.microsoft.com/office/drawing/2014/main" val="3167557534"/>
                    </a:ext>
                  </a:extLst>
                </a:gridCol>
              </a:tblGrid>
              <a:tr h="667680">
                <a:tc>
                  <a:txBody>
                    <a:bodyPr/>
                    <a:lstStyle/>
                    <a:p>
                      <a:endParaRPr lang="en-GB" sz="2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Group 1</a:t>
                      </a:r>
                    </a:p>
                  </a:txBody>
                  <a:tcPr/>
                </a:tc>
                <a:tc>
                  <a:txBody>
                    <a:bodyPr/>
                    <a:lstStyle/>
                    <a:p>
                      <a:pPr algn="ctr"/>
                      <a:r>
                        <a:rPr lang="en-GB" sz="2400" b="1" dirty="0"/>
                        <a:t>Group 2</a:t>
                      </a:r>
                    </a:p>
                  </a:txBody>
                  <a:tcPr/>
                </a:tc>
                <a:tc>
                  <a:txBody>
                    <a:bodyPr/>
                    <a:lstStyle/>
                    <a:p>
                      <a:pPr algn="ctr"/>
                      <a:r>
                        <a:rPr lang="en-GB" sz="2400" b="1" dirty="0"/>
                        <a:t>Group 3</a:t>
                      </a:r>
                    </a:p>
                  </a:txBody>
                  <a:tcPr/>
                </a:tc>
                <a:tc>
                  <a:txBody>
                    <a:bodyPr/>
                    <a:lstStyle/>
                    <a:p>
                      <a:pPr algn="ctr"/>
                      <a:r>
                        <a:rPr lang="en-GB" sz="2400" b="1" dirty="0"/>
                        <a:t>Group 4</a:t>
                      </a:r>
                    </a:p>
                  </a:txBody>
                  <a:tcPr/>
                </a:tc>
                <a:extLst>
                  <a:ext uri="{0D108BD9-81ED-4DB2-BD59-A6C34878D82A}">
                    <a16:rowId xmlns:a16="http://schemas.microsoft.com/office/drawing/2014/main" val="1594225576"/>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Highly susceptible poultry species </a:t>
                      </a:r>
                    </a:p>
                  </a:txBody>
                  <a:tcPr/>
                </a:tc>
                <a:tc>
                  <a:txBody>
                    <a:bodyPr/>
                    <a:lstStyle/>
                    <a:p>
                      <a:pPr algn="ctr"/>
                      <a:r>
                        <a:rPr lang="en-GB" sz="2400" b="1" dirty="0"/>
                        <a:t>1</a:t>
                      </a:r>
                    </a:p>
                  </a:txBody>
                  <a:tcPr/>
                </a:tc>
                <a:tc>
                  <a:txBody>
                    <a:bodyPr/>
                    <a:lstStyle/>
                    <a:p>
                      <a:pPr algn="ctr"/>
                      <a:r>
                        <a:rPr lang="en-GB" sz="2400" b="1" dirty="0"/>
                        <a:t>2</a:t>
                      </a:r>
                    </a:p>
                  </a:txBody>
                  <a:tcPr/>
                </a:tc>
                <a:tc>
                  <a:txBody>
                    <a:bodyPr/>
                    <a:lstStyle/>
                    <a:p>
                      <a:pPr algn="ctr"/>
                      <a:r>
                        <a:rPr lang="en-GB" sz="2400" b="1" dirty="0"/>
                        <a:t>2</a:t>
                      </a:r>
                    </a:p>
                  </a:txBody>
                  <a:tcPr/>
                </a:tc>
                <a:tc>
                  <a:txBody>
                    <a:bodyPr/>
                    <a:lstStyle/>
                    <a:p>
                      <a:pPr algn="ctr"/>
                      <a:r>
                        <a:rPr lang="en-GB" sz="2400" b="1" dirty="0"/>
                        <a:t>3</a:t>
                      </a:r>
                    </a:p>
                  </a:txBody>
                  <a:tcPr/>
                </a:tc>
                <a:extLst>
                  <a:ext uri="{0D108BD9-81ED-4DB2-BD59-A6C34878D82A}">
                    <a16:rowId xmlns:a16="http://schemas.microsoft.com/office/drawing/2014/main" val="2882672972"/>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Trade patterns/intensity of movements</a:t>
                      </a:r>
                    </a:p>
                  </a:txBody>
                  <a:tcPr/>
                </a:tc>
                <a:tc>
                  <a:txBody>
                    <a:bodyPr/>
                    <a:lstStyle/>
                    <a:p>
                      <a:pPr algn="ctr"/>
                      <a:r>
                        <a:rPr lang="en-GB" sz="2400" b="1" dirty="0"/>
                        <a:t>3</a:t>
                      </a:r>
                    </a:p>
                  </a:txBody>
                  <a:tcPr/>
                </a:tc>
                <a:tc>
                  <a:txBody>
                    <a:bodyPr/>
                    <a:lstStyle/>
                    <a:p>
                      <a:pPr algn="ctr"/>
                      <a:r>
                        <a:rPr lang="en-GB" sz="2400" b="1" dirty="0"/>
                        <a:t>3</a:t>
                      </a:r>
                    </a:p>
                  </a:txBody>
                  <a:tcPr/>
                </a:tc>
                <a:tc>
                  <a:txBody>
                    <a:bodyPr/>
                    <a:lstStyle/>
                    <a:p>
                      <a:pPr algn="ctr"/>
                      <a:r>
                        <a:rPr lang="en-GB" sz="2400" b="1" dirty="0"/>
                        <a:t>3</a:t>
                      </a:r>
                    </a:p>
                  </a:txBody>
                  <a:tcPr/>
                </a:tc>
                <a:tc>
                  <a:txBody>
                    <a:bodyPr/>
                    <a:lstStyle/>
                    <a:p>
                      <a:pPr algn="ctr"/>
                      <a:r>
                        <a:rPr lang="en-GB" sz="2400" b="1" dirty="0"/>
                        <a:t>1</a:t>
                      </a:r>
                    </a:p>
                  </a:txBody>
                  <a:tcPr/>
                </a:tc>
                <a:extLst>
                  <a:ext uri="{0D108BD9-81ED-4DB2-BD59-A6C34878D82A}">
                    <a16:rowId xmlns:a16="http://schemas.microsoft.com/office/drawing/2014/main" val="50903301"/>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High poultry densities</a:t>
                      </a:r>
                    </a:p>
                  </a:txBody>
                  <a:tcPr/>
                </a:tc>
                <a:tc>
                  <a:txBody>
                    <a:bodyPr/>
                    <a:lstStyle/>
                    <a:p>
                      <a:pPr algn="ctr"/>
                      <a:r>
                        <a:rPr lang="en-GB" sz="2400" b="1" dirty="0"/>
                        <a:t>2</a:t>
                      </a:r>
                    </a:p>
                  </a:txBody>
                  <a:tcPr/>
                </a:tc>
                <a:tc>
                  <a:txBody>
                    <a:bodyPr/>
                    <a:lstStyle/>
                    <a:p>
                      <a:pPr algn="ctr"/>
                      <a:r>
                        <a:rPr lang="en-GB" sz="2400" b="1" dirty="0"/>
                        <a:t>1</a:t>
                      </a:r>
                    </a:p>
                  </a:txBody>
                  <a:tcPr/>
                </a:tc>
                <a:tc>
                  <a:txBody>
                    <a:bodyPr/>
                    <a:lstStyle/>
                    <a:p>
                      <a:pPr algn="ctr"/>
                      <a:r>
                        <a:rPr lang="en-GB" sz="2400" b="1" dirty="0"/>
                        <a:t>1</a:t>
                      </a:r>
                    </a:p>
                  </a:txBody>
                  <a:tcPr/>
                </a:tc>
                <a:tc>
                  <a:txBody>
                    <a:bodyPr/>
                    <a:lstStyle/>
                    <a:p>
                      <a:pPr algn="ctr"/>
                      <a:r>
                        <a:rPr lang="en-GB" sz="2400" b="1" dirty="0"/>
                        <a:t>2</a:t>
                      </a:r>
                    </a:p>
                  </a:txBody>
                  <a:tcPr/>
                </a:tc>
                <a:extLst>
                  <a:ext uri="{0D108BD9-81ED-4DB2-BD59-A6C34878D82A}">
                    <a16:rowId xmlns:a16="http://schemas.microsoft.com/office/drawing/2014/main" val="2817263380"/>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chemeClr val="tx1">
                              <a:lumMod val="50000"/>
                            </a:schemeClr>
                          </a:solidFill>
                          <a:ea typeface="+mn-ea"/>
                          <a:cs typeface="+mn-cs"/>
                        </a:rPr>
                        <a:t>Presence of more than one sex or species</a:t>
                      </a:r>
                      <a:endParaRPr lang="en-GB" sz="2400" b="1" dirty="0"/>
                    </a:p>
                  </a:txBody>
                  <a:tcPr/>
                </a:tc>
                <a:tc>
                  <a:txBody>
                    <a:bodyPr/>
                    <a:lstStyle/>
                    <a:p>
                      <a:pPr algn="ctr"/>
                      <a:r>
                        <a:rPr lang="en-GB" sz="2400" b="1" dirty="0"/>
                        <a:t>4</a:t>
                      </a:r>
                    </a:p>
                  </a:txBody>
                  <a:tcPr/>
                </a:tc>
                <a:tc>
                  <a:txBody>
                    <a:bodyPr/>
                    <a:lstStyle/>
                    <a:p>
                      <a:pPr algn="ctr"/>
                      <a:r>
                        <a:rPr lang="en-GB" sz="2400" b="1" dirty="0"/>
                        <a:t>4</a:t>
                      </a:r>
                    </a:p>
                  </a:txBody>
                  <a:tcPr/>
                </a:tc>
                <a:tc>
                  <a:txBody>
                    <a:bodyPr/>
                    <a:lstStyle/>
                    <a:p>
                      <a:pPr algn="ctr"/>
                      <a:r>
                        <a:rPr lang="en-GB" sz="2400" b="1" dirty="0"/>
                        <a:t>4</a:t>
                      </a:r>
                    </a:p>
                  </a:txBody>
                  <a:tcPr/>
                </a:tc>
                <a:tc>
                  <a:txBody>
                    <a:bodyPr/>
                    <a:lstStyle/>
                    <a:p>
                      <a:pPr algn="ctr"/>
                      <a:r>
                        <a:rPr lang="en-GB" sz="2400" b="1" dirty="0"/>
                        <a:t>5</a:t>
                      </a:r>
                    </a:p>
                  </a:txBody>
                  <a:tcPr/>
                </a:tc>
                <a:extLst>
                  <a:ext uri="{0D108BD9-81ED-4DB2-BD59-A6C34878D82A}">
                    <a16:rowId xmlns:a16="http://schemas.microsoft.com/office/drawing/2014/main" val="2085407012"/>
                  </a:ext>
                </a:extLst>
              </a:tr>
              <a:tr h="667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lumMod val="50000"/>
                            </a:schemeClr>
                          </a:solidFill>
                          <a:latin typeface="+mn-lt"/>
                          <a:ea typeface="+mn-ea"/>
                          <a:cs typeface="+mn-cs"/>
                        </a:rPr>
                        <a:t>Multi-age poultry farms</a:t>
                      </a:r>
                    </a:p>
                  </a:txBody>
                  <a:tcPr/>
                </a:tc>
                <a:tc>
                  <a:txBody>
                    <a:bodyPr/>
                    <a:lstStyle/>
                    <a:p>
                      <a:pPr algn="ctr"/>
                      <a:r>
                        <a:rPr lang="en-GB" sz="2400" b="1" dirty="0"/>
                        <a:t>5</a:t>
                      </a:r>
                    </a:p>
                  </a:txBody>
                  <a:tcPr/>
                </a:tc>
                <a:tc>
                  <a:txBody>
                    <a:bodyPr/>
                    <a:lstStyle/>
                    <a:p>
                      <a:pPr algn="ctr"/>
                      <a:r>
                        <a:rPr lang="en-GB" sz="2400" b="1" dirty="0"/>
                        <a:t>5</a:t>
                      </a:r>
                    </a:p>
                  </a:txBody>
                  <a:tcPr/>
                </a:tc>
                <a:tc>
                  <a:txBody>
                    <a:bodyPr/>
                    <a:lstStyle/>
                    <a:p>
                      <a:pPr algn="ctr"/>
                      <a:r>
                        <a:rPr lang="en-GB" sz="2400" b="1" dirty="0"/>
                        <a:t>5</a:t>
                      </a:r>
                    </a:p>
                  </a:txBody>
                  <a:tcPr/>
                </a:tc>
                <a:tc>
                  <a:txBody>
                    <a:bodyPr/>
                    <a:lstStyle/>
                    <a:p>
                      <a:pPr algn="ctr"/>
                      <a:r>
                        <a:rPr lang="en-GB" sz="2400" b="1" dirty="0"/>
                        <a:t>4</a:t>
                      </a:r>
                    </a:p>
                  </a:txBody>
                  <a:tcPr/>
                </a:tc>
                <a:extLst>
                  <a:ext uri="{0D108BD9-81ED-4DB2-BD59-A6C34878D82A}">
                    <a16:rowId xmlns:a16="http://schemas.microsoft.com/office/drawing/2014/main" val="790395155"/>
                  </a:ext>
                </a:extLst>
              </a:tr>
            </a:tbl>
          </a:graphicData>
        </a:graphic>
      </p:graphicFrame>
    </p:spTree>
    <p:extLst>
      <p:ext uri="{BB962C8B-B14F-4D97-AF65-F5344CB8AC3E}">
        <p14:creationId xmlns:p14="http://schemas.microsoft.com/office/powerpoint/2010/main" val="376551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DFC0-1A19-FB8E-C18B-AE60CEB60B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AEFC1-7B1C-EAA5-8B96-F765CC6E63F4}"/>
              </a:ext>
            </a:extLst>
          </p:cNvPr>
          <p:cNvSpPr>
            <a:spLocks noGrp="1"/>
          </p:cNvSpPr>
          <p:nvPr>
            <p:ph sz="quarter" idx="10"/>
          </p:nvPr>
        </p:nvSpPr>
        <p:spPr/>
        <p:txBody>
          <a:bodyPr/>
          <a:lstStyle/>
          <a:p>
            <a:pPr marL="0" indent="0">
              <a:buNone/>
            </a:pPr>
            <a:r>
              <a:rPr lang="en-US" dirty="0"/>
              <a:t>Stefano </a:t>
            </a:r>
            <a:r>
              <a:rPr lang="en-US" dirty="0" err="1"/>
              <a:t>Marangon</a:t>
            </a:r>
            <a:endParaRPr lang="en-BE" dirty="0"/>
          </a:p>
        </p:txBody>
      </p:sp>
      <p:sp>
        <p:nvSpPr>
          <p:cNvPr id="3" name="Content Placeholder 2">
            <a:extLst>
              <a:ext uri="{FF2B5EF4-FFF2-40B4-BE49-F238E27FC236}">
                <a16:creationId xmlns:a16="http://schemas.microsoft.com/office/drawing/2014/main" id="{88AF3AE3-8A48-8048-966C-5801B9F8DA8E}"/>
              </a:ext>
            </a:extLst>
          </p:cNvPr>
          <p:cNvSpPr>
            <a:spLocks noGrp="1"/>
          </p:cNvSpPr>
          <p:nvPr>
            <p:ph sz="quarter" idx="11"/>
          </p:nvPr>
        </p:nvSpPr>
        <p:spPr/>
        <p:txBody>
          <a:bodyPr/>
          <a:lstStyle/>
          <a:p>
            <a:pPr marL="0" indent="0">
              <a:buNone/>
            </a:pPr>
            <a:r>
              <a:rPr lang="en-US" dirty="0"/>
              <a:t>Bangkok, Thailand / 04-08 February 2024</a:t>
            </a:r>
            <a:endParaRPr lang="en-BE" dirty="0"/>
          </a:p>
        </p:txBody>
      </p:sp>
      <p:sp>
        <p:nvSpPr>
          <p:cNvPr id="4" name="Content Placeholder 3">
            <a:extLst>
              <a:ext uri="{FF2B5EF4-FFF2-40B4-BE49-F238E27FC236}">
                <a16:creationId xmlns:a16="http://schemas.microsoft.com/office/drawing/2014/main" id="{6F8F9780-6DC3-7384-AA2C-0715FF31C9A4}"/>
              </a:ext>
            </a:extLst>
          </p:cNvPr>
          <p:cNvSpPr>
            <a:spLocks noGrp="1"/>
          </p:cNvSpPr>
          <p:nvPr>
            <p:ph sz="quarter" idx="12"/>
          </p:nvPr>
        </p:nvSpPr>
        <p:spPr/>
        <p:txBody>
          <a:bodyPr/>
          <a:lstStyle/>
          <a:p>
            <a:pPr marL="0" indent="0">
              <a:buNone/>
            </a:pPr>
            <a:r>
              <a:rPr lang="en-US" cap="all" dirty="0"/>
              <a:t>A practical experience of surveillance (HPAI)</a:t>
            </a:r>
            <a:endParaRPr lang="en-BE" cap="all" dirty="0"/>
          </a:p>
        </p:txBody>
      </p:sp>
    </p:spTree>
    <p:extLst>
      <p:ext uri="{BB962C8B-B14F-4D97-AF65-F5344CB8AC3E}">
        <p14:creationId xmlns:p14="http://schemas.microsoft.com/office/powerpoint/2010/main" val="392531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16:creationId xmlns:a16="http://schemas.microsoft.com/office/drawing/2014/main" id="{CCDB75EF-5E5C-CE1F-60C2-F0F33F8211A0}"/>
              </a:ext>
            </a:extLst>
          </p:cNvPr>
          <p:cNvSpPr txBox="1">
            <a:spLocks/>
          </p:cNvSpPr>
          <p:nvPr/>
        </p:nvSpPr>
        <p:spPr bwMode="auto">
          <a:xfrm>
            <a:off x="928046" y="1651380"/>
            <a:ext cx="9485196" cy="94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1" fontAlgn="base" hangingPunct="1">
              <a:spcBef>
                <a:spcPct val="20000"/>
              </a:spcBef>
              <a:spcAft>
                <a:spcPct val="0"/>
              </a:spcAft>
              <a:buClr>
                <a:srgbClr val="009FBA"/>
              </a:buClr>
              <a:buNone/>
              <a:defRPr sz="1800" b="1">
                <a:solidFill>
                  <a:srgbClr val="0F5494"/>
                </a:solidFill>
                <a:latin typeface="+mn-lt"/>
              </a:defRPr>
            </a:lvl2pPr>
            <a:lvl3pPr marL="914400" indent="0" algn="l" rtl="0" eaLnBrk="1" fontAlgn="base" hangingPunct="1">
              <a:spcBef>
                <a:spcPct val="20000"/>
              </a:spcBef>
              <a:spcAft>
                <a:spcPct val="0"/>
              </a:spcAft>
              <a:buNone/>
              <a:defRPr sz="1600">
                <a:solidFill>
                  <a:srgbClr val="0F5494"/>
                </a:solidFill>
                <a:latin typeface="+mn-lt"/>
              </a:defRPr>
            </a:lvl3pPr>
            <a:lvl4pPr marL="1371600" indent="0" algn="l" rtl="0" eaLnBrk="1" fontAlgn="base" hangingPunct="1">
              <a:spcBef>
                <a:spcPct val="20000"/>
              </a:spcBef>
              <a:spcAft>
                <a:spcPct val="0"/>
              </a:spcAft>
              <a:buNone/>
              <a:defRPr sz="1400">
                <a:solidFill>
                  <a:schemeClr val="tx1"/>
                </a:solidFill>
                <a:latin typeface="Arial" pitchFamily="34" charset="0"/>
              </a:defRPr>
            </a:lvl4pPr>
            <a:lvl5pPr marL="1828800" indent="0" algn="l" rtl="0" eaLnBrk="1" fontAlgn="base" hangingPunct="1">
              <a:spcBef>
                <a:spcPct val="20000"/>
              </a:spcBef>
              <a:spcAft>
                <a:spcPct val="0"/>
              </a:spcAft>
              <a:buNone/>
              <a:defRPr sz="1400">
                <a:solidFill>
                  <a:schemeClr val="tx1"/>
                </a:solidFill>
                <a:latin typeface="Arial" pitchFamily="34" charset="0"/>
              </a:defRPr>
            </a:lvl5pPr>
            <a:lvl6pPr marL="2286000" indent="0" algn="l" rtl="0" eaLnBrk="1" fontAlgn="base" hangingPunct="1">
              <a:spcBef>
                <a:spcPct val="20000"/>
              </a:spcBef>
              <a:spcAft>
                <a:spcPct val="0"/>
              </a:spcAft>
              <a:buNone/>
              <a:defRPr sz="1400">
                <a:solidFill>
                  <a:schemeClr val="tx1"/>
                </a:solidFill>
                <a:latin typeface="Arial" pitchFamily="34" charset="0"/>
              </a:defRPr>
            </a:lvl6pPr>
            <a:lvl7pPr marL="2743200" indent="0" algn="l" rtl="0" eaLnBrk="1" fontAlgn="base" hangingPunct="1">
              <a:spcBef>
                <a:spcPct val="20000"/>
              </a:spcBef>
              <a:spcAft>
                <a:spcPct val="0"/>
              </a:spcAft>
              <a:buNone/>
              <a:defRPr sz="1400">
                <a:solidFill>
                  <a:schemeClr val="tx1"/>
                </a:solidFill>
                <a:latin typeface="Arial" pitchFamily="34" charset="0"/>
              </a:defRPr>
            </a:lvl7pPr>
            <a:lvl8pPr marL="3200400" indent="0" algn="l" rtl="0" eaLnBrk="1" fontAlgn="base" hangingPunct="1">
              <a:spcBef>
                <a:spcPct val="20000"/>
              </a:spcBef>
              <a:spcAft>
                <a:spcPct val="0"/>
              </a:spcAft>
              <a:buNone/>
              <a:defRPr sz="1400">
                <a:solidFill>
                  <a:schemeClr val="tx1"/>
                </a:solidFill>
                <a:latin typeface="Arial" pitchFamily="34" charset="0"/>
              </a:defRPr>
            </a:lvl8pPr>
            <a:lvl9pPr marL="3657600" indent="0" algn="l" rtl="0" eaLnBrk="1" fontAlgn="base" hangingPunct="1">
              <a:spcBef>
                <a:spcPct val="20000"/>
              </a:spcBef>
              <a:spcAft>
                <a:spcPct val="0"/>
              </a:spcAft>
              <a:buNone/>
              <a:defRPr sz="1400">
                <a:solidFill>
                  <a:schemeClr val="tx1"/>
                </a:solidFill>
                <a:latin typeface="Arial" pitchFamily="34" charset="0"/>
              </a:defRPr>
            </a:lvl9pPr>
          </a:lstStyle>
          <a:p>
            <a:pPr algn="l">
              <a:lnSpc>
                <a:spcPct val="120000"/>
              </a:lnSpc>
              <a:spcBef>
                <a:spcPts val="900"/>
              </a:spcBef>
              <a:spcAft>
                <a:spcPts val="900"/>
              </a:spcAft>
            </a:pPr>
            <a:r>
              <a:rPr lang="en-US" sz="2400" kern="0" dirty="0">
                <a:solidFill>
                  <a:schemeClr val="tx1">
                    <a:lumMod val="50000"/>
                  </a:schemeClr>
                </a:solidFill>
                <a:ea typeface="Verdana" panose="020B0604030504040204" pitchFamily="34" charset="0"/>
                <a:cs typeface="Verdana" panose="020B0604030504040204" pitchFamily="34" charset="0"/>
              </a:rPr>
              <a:t>Risk factors for AI introduction and spread can be </a:t>
            </a:r>
            <a:r>
              <a:rPr lang="en-US" sz="2400" b="1" kern="0" dirty="0">
                <a:solidFill>
                  <a:schemeClr val="tx1">
                    <a:lumMod val="50000"/>
                  </a:schemeClr>
                </a:solidFill>
                <a:ea typeface="Verdana" panose="020B0604030504040204" pitchFamily="34" charset="0"/>
                <a:cs typeface="Verdana" panose="020B0604030504040204" pitchFamily="34" charset="0"/>
              </a:rPr>
              <a:t>different </a:t>
            </a:r>
            <a:r>
              <a:rPr lang="en-US" sz="2400" kern="0" dirty="0">
                <a:solidFill>
                  <a:schemeClr val="tx1">
                    <a:lumMod val="50000"/>
                  </a:schemeClr>
                </a:solidFill>
                <a:ea typeface="Verdana" panose="020B0604030504040204" pitchFamily="34" charset="0"/>
                <a:cs typeface="Verdana" panose="020B0604030504040204" pitchFamily="34" charset="0"/>
              </a:rPr>
              <a:t>(and have a different </a:t>
            </a:r>
            <a:r>
              <a:rPr lang="en-US" sz="2400" b="1" kern="0" dirty="0">
                <a:solidFill>
                  <a:schemeClr val="tx1">
                    <a:lumMod val="50000"/>
                  </a:schemeClr>
                </a:solidFill>
                <a:ea typeface="Verdana" panose="020B0604030504040204" pitchFamily="34" charset="0"/>
                <a:cs typeface="Verdana" panose="020B0604030504040204" pitchFamily="34" charset="0"/>
              </a:rPr>
              <a:t>weight</a:t>
            </a:r>
            <a:r>
              <a:rPr lang="en-US" sz="2400" kern="0" dirty="0">
                <a:solidFill>
                  <a:schemeClr val="tx1">
                    <a:lumMod val="50000"/>
                  </a:schemeClr>
                </a:solidFill>
                <a:ea typeface="Verdana" panose="020B0604030504040204" pitchFamily="34" charset="0"/>
                <a:cs typeface="Verdana" panose="020B0604030504040204" pitchFamily="34" charset="0"/>
              </a:rPr>
              <a:t>) in diverse </a:t>
            </a:r>
            <a:r>
              <a:rPr lang="en-US" sz="2400" b="1" kern="0" dirty="0">
                <a:solidFill>
                  <a:schemeClr val="tx1">
                    <a:lumMod val="50000"/>
                  </a:schemeClr>
                </a:solidFill>
                <a:ea typeface="Verdana" panose="020B0604030504040204" pitchFamily="34" charset="0"/>
                <a:cs typeface="Verdana" panose="020B0604030504040204" pitchFamily="34" charset="0"/>
              </a:rPr>
              <a:t>Countries</a:t>
            </a:r>
            <a:endParaRPr lang="it-IT" sz="2400" b="1" kern="0" dirty="0">
              <a:solidFill>
                <a:schemeClr val="tx1">
                  <a:lumMod val="50000"/>
                </a:schemeClr>
              </a:solidFill>
              <a:ea typeface="Verdana" panose="020B0604030504040204" pitchFamily="34" charset="0"/>
              <a:cs typeface="Verdana" panose="020B0604030504040204" pitchFamily="34" charset="0"/>
            </a:endParaRPr>
          </a:p>
        </p:txBody>
      </p:sp>
      <p:sp>
        <p:nvSpPr>
          <p:cNvPr id="3" name="Title 5">
            <a:extLst>
              <a:ext uri="{FF2B5EF4-FFF2-40B4-BE49-F238E27FC236}">
                <a16:creationId xmlns:a16="http://schemas.microsoft.com/office/drawing/2014/main" id="{1CD8E492-E080-E23A-A972-4BB01F47D484}"/>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Selection of RF - Country level</a:t>
            </a:r>
            <a:endParaRPr lang="en-AU" altLang="en-US" dirty="0">
              <a:solidFill>
                <a:schemeClr val="tx2"/>
              </a:solidFill>
            </a:endParaRPr>
          </a:p>
        </p:txBody>
      </p:sp>
      <p:sp>
        <p:nvSpPr>
          <p:cNvPr id="4" name="Segnaposto contenuto 6">
            <a:extLst>
              <a:ext uri="{FF2B5EF4-FFF2-40B4-BE49-F238E27FC236}">
                <a16:creationId xmlns:a16="http://schemas.microsoft.com/office/drawing/2014/main" id="{9095F69F-D8DA-2A62-C1E6-92CF360FC943}"/>
              </a:ext>
            </a:extLst>
          </p:cNvPr>
          <p:cNvSpPr txBox="1">
            <a:spLocks/>
          </p:cNvSpPr>
          <p:nvPr/>
        </p:nvSpPr>
        <p:spPr>
          <a:xfrm>
            <a:off x="600501" y="2852389"/>
            <a:ext cx="10690297" cy="33846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solidFill>
                  <a:schemeClr val="tx1">
                    <a:lumMod val="50000"/>
                  </a:schemeClr>
                </a:solidFill>
              </a:rPr>
              <a:t>Differences between Countries</a:t>
            </a:r>
          </a:p>
          <a:p>
            <a:pPr marL="457200" lvl="1" indent="0">
              <a:spcBef>
                <a:spcPts val="0"/>
              </a:spcBef>
              <a:spcAft>
                <a:spcPts val="300"/>
              </a:spcAft>
              <a:buFont typeface="Arial" panose="020B0604020202020204" pitchFamily="34" charset="0"/>
              <a:buNone/>
            </a:pPr>
            <a:r>
              <a:rPr lang="en-AU" sz="2400" b="1" dirty="0">
                <a:solidFill>
                  <a:schemeClr val="tx1">
                    <a:lumMod val="50000"/>
                  </a:schemeClr>
                </a:solidFill>
              </a:rPr>
              <a:t>Poultry production sector</a:t>
            </a:r>
          </a:p>
          <a:p>
            <a:pPr marL="800100" lvl="2" indent="-342900" eaLnBrk="0" hangingPunct="0">
              <a:spcBef>
                <a:spcPts val="0"/>
              </a:spcBef>
              <a:spcAft>
                <a:spcPts val="600"/>
              </a:spcAft>
              <a:buFont typeface="Wingdings" panose="05000000000000000000" pitchFamily="2" charset="2"/>
              <a:buChar char="§"/>
              <a:defRPr/>
            </a:pPr>
            <a:r>
              <a:rPr lang="en-AU" sz="2400" dirty="0">
                <a:solidFill>
                  <a:schemeClr val="tx1">
                    <a:lumMod val="50000"/>
                  </a:schemeClr>
                </a:solidFill>
              </a:rPr>
              <a:t>Poultry species and systems, types of premises, poultry density ……</a:t>
            </a:r>
          </a:p>
          <a:p>
            <a:pPr marL="457200" lvl="1" indent="0">
              <a:spcBef>
                <a:spcPts val="825"/>
              </a:spcBef>
              <a:spcAft>
                <a:spcPts val="300"/>
              </a:spcAft>
              <a:buFont typeface="Arial" panose="020B0604020202020204" pitchFamily="34" charset="0"/>
              <a:buNone/>
            </a:pPr>
            <a:r>
              <a:rPr lang="en-AU" sz="2400" b="1" dirty="0">
                <a:solidFill>
                  <a:schemeClr val="tx1">
                    <a:lumMod val="50000"/>
                  </a:schemeClr>
                </a:solidFill>
              </a:rPr>
              <a:t>Environmental risk factors</a:t>
            </a:r>
          </a:p>
          <a:p>
            <a:pPr marL="800100" lvl="2" indent="-342900" eaLnBrk="0" hangingPunct="0">
              <a:spcBef>
                <a:spcPts val="0"/>
              </a:spcBef>
              <a:spcAft>
                <a:spcPts val="600"/>
              </a:spcAft>
              <a:buFont typeface="Wingdings" panose="05000000000000000000" pitchFamily="2" charset="2"/>
              <a:buChar char="§"/>
              <a:defRPr/>
            </a:pPr>
            <a:r>
              <a:rPr lang="en-AU" sz="2400" dirty="0">
                <a:solidFill>
                  <a:schemeClr val="tx1">
                    <a:lumMod val="50000"/>
                  </a:schemeClr>
                </a:solidFill>
              </a:rPr>
              <a:t>Dynamics of wild waterfowl populations, AIV persistence ……</a:t>
            </a:r>
          </a:p>
          <a:p>
            <a:pPr marL="457200" lvl="1" indent="0">
              <a:spcBef>
                <a:spcPts val="825"/>
              </a:spcBef>
              <a:spcAft>
                <a:spcPts val="300"/>
              </a:spcAft>
              <a:buFont typeface="Arial" panose="020B0604020202020204" pitchFamily="34" charset="0"/>
              <a:buNone/>
            </a:pPr>
            <a:r>
              <a:rPr lang="en-AU" sz="2400" b="1" dirty="0">
                <a:solidFill>
                  <a:schemeClr val="tx1">
                    <a:lumMod val="50000"/>
                  </a:schemeClr>
                </a:solidFill>
              </a:rPr>
              <a:t>Data availability</a:t>
            </a:r>
          </a:p>
          <a:p>
            <a:pPr marL="800100" lvl="2" indent="-342900" eaLnBrk="0" hangingPunct="0">
              <a:spcBef>
                <a:spcPts val="0"/>
              </a:spcBef>
              <a:spcAft>
                <a:spcPts val="600"/>
              </a:spcAft>
              <a:buFont typeface="Wingdings" panose="05000000000000000000" pitchFamily="2" charset="2"/>
              <a:buChar char="§"/>
              <a:defRPr/>
            </a:pPr>
            <a:r>
              <a:rPr lang="en-AU" sz="2400" dirty="0">
                <a:solidFill>
                  <a:schemeClr val="tx1">
                    <a:lumMod val="50000"/>
                  </a:schemeClr>
                </a:solidFill>
              </a:rPr>
              <a:t>Poultry registry – Census of wild birds</a:t>
            </a:r>
          </a:p>
          <a:p>
            <a:pPr lvl="2">
              <a:buFont typeface="Arial" panose="020B0604020202020204" pitchFamily="34" charset="0"/>
              <a:buNone/>
            </a:pPr>
            <a:endParaRPr lang="en-AU" sz="2400" dirty="0">
              <a:solidFill>
                <a:schemeClr val="tx1">
                  <a:lumMod val="50000"/>
                </a:schemeClr>
              </a:solidFill>
            </a:endParaRPr>
          </a:p>
          <a:p>
            <a:pPr lvl="1">
              <a:buFont typeface="Arial" panose="020B0604020202020204" pitchFamily="34" charset="0"/>
              <a:buNone/>
            </a:pPr>
            <a:endParaRPr lang="en-AU" sz="2400" dirty="0">
              <a:solidFill>
                <a:schemeClr val="tx1">
                  <a:lumMod val="50000"/>
                </a:schemeClr>
              </a:solidFill>
            </a:endParaRPr>
          </a:p>
        </p:txBody>
      </p:sp>
    </p:spTree>
    <p:extLst>
      <p:ext uri="{BB962C8B-B14F-4D97-AF65-F5344CB8AC3E}">
        <p14:creationId xmlns:p14="http://schemas.microsoft.com/office/powerpoint/2010/main" val="271590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3E4C5A-0B54-2591-5BD3-080993C6C43F}"/>
              </a:ext>
            </a:extLst>
          </p:cNvPr>
          <p:cNvSpPr txBox="1">
            <a:spLocks/>
          </p:cNvSpPr>
          <p:nvPr/>
        </p:nvSpPr>
        <p:spPr bwMode="auto">
          <a:xfrm>
            <a:off x="968989" y="1440282"/>
            <a:ext cx="9266832" cy="1341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1" fontAlgn="base" hangingPunct="1">
              <a:spcBef>
                <a:spcPct val="20000"/>
              </a:spcBef>
              <a:spcAft>
                <a:spcPct val="0"/>
              </a:spcAft>
              <a:buClr>
                <a:srgbClr val="009FBA"/>
              </a:buClr>
              <a:buNone/>
              <a:defRPr sz="1800" b="1">
                <a:solidFill>
                  <a:srgbClr val="0F5494"/>
                </a:solidFill>
                <a:latin typeface="+mn-lt"/>
              </a:defRPr>
            </a:lvl2pPr>
            <a:lvl3pPr marL="914400" indent="0" algn="l" rtl="0" eaLnBrk="1" fontAlgn="base" hangingPunct="1">
              <a:spcBef>
                <a:spcPct val="20000"/>
              </a:spcBef>
              <a:spcAft>
                <a:spcPct val="0"/>
              </a:spcAft>
              <a:buNone/>
              <a:defRPr sz="1600">
                <a:solidFill>
                  <a:srgbClr val="0F5494"/>
                </a:solidFill>
                <a:latin typeface="+mn-lt"/>
              </a:defRPr>
            </a:lvl3pPr>
            <a:lvl4pPr marL="1371600" indent="0" algn="l" rtl="0" eaLnBrk="1" fontAlgn="base" hangingPunct="1">
              <a:spcBef>
                <a:spcPct val="20000"/>
              </a:spcBef>
              <a:spcAft>
                <a:spcPct val="0"/>
              </a:spcAft>
              <a:buNone/>
              <a:defRPr sz="1400">
                <a:solidFill>
                  <a:schemeClr val="tx1"/>
                </a:solidFill>
                <a:latin typeface="Arial" pitchFamily="34" charset="0"/>
              </a:defRPr>
            </a:lvl4pPr>
            <a:lvl5pPr marL="1828800" indent="0" algn="l" rtl="0" eaLnBrk="1" fontAlgn="base" hangingPunct="1">
              <a:spcBef>
                <a:spcPct val="20000"/>
              </a:spcBef>
              <a:spcAft>
                <a:spcPct val="0"/>
              </a:spcAft>
              <a:buNone/>
              <a:defRPr sz="1400">
                <a:solidFill>
                  <a:schemeClr val="tx1"/>
                </a:solidFill>
                <a:latin typeface="Arial" pitchFamily="34" charset="0"/>
              </a:defRPr>
            </a:lvl5pPr>
            <a:lvl6pPr marL="2286000" indent="0" algn="l" rtl="0" eaLnBrk="1" fontAlgn="base" hangingPunct="1">
              <a:spcBef>
                <a:spcPct val="20000"/>
              </a:spcBef>
              <a:spcAft>
                <a:spcPct val="0"/>
              </a:spcAft>
              <a:buNone/>
              <a:defRPr sz="1400">
                <a:solidFill>
                  <a:schemeClr val="tx1"/>
                </a:solidFill>
                <a:latin typeface="Arial" pitchFamily="34" charset="0"/>
              </a:defRPr>
            </a:lvl6pPr>
            <a:lvl7pPr marL="2743200" indent="0" algn="l" rtl="0" eaLnBrk="1" fontAlgn="base" hangingPunct="1">
              <a:spcBef>
                <a:spcPct val="20000"/>
              </a:spcBef>
              <a:spcAft>
                <a:spcPct val="0"/>
              </a:spcAft>
              <a:buNone/>
              <a:defRPr sz="1400">
                <a:solidFill>
                  <a:schemeClr val="tx1"/>
                </a:solidFill>
                <a:latin typeface="Arial" pitchFamily="34" charset="0"/>
              </a:defRPr>
            </a:lvl7pPr>
            <a:lvl8pPr marL="3200400" indent="0" algn="l" rtl="0" eaLnBrk="1" fontAlgn="base" hangingPunct="1">
              <a:spcBef>
                <a:spcPct val="20000"/>
              </a:spcBef>
              <a:spcAft>
                <a:spcPct val="0"/>
              </a:spcAft>
              <a:buNone/>
              <a:defRPr sz="1400">
                <a:solidFill>
                  <a:schemeClr val="tx1"/>
                </a:solidFill>
                <a:latin typeface="Arial" pitchFamily="34" charset="0"/>
              </a:defRPr>
            </a:lvl8pPr>
            <a:lvl9pPr marL="3657600" indent="0" algn="l" rtl="0" eaLnBrk="1" fontAlgn="base" hangingPunct="1">
              <a:spcBef>
                <a:spcPct val="20000"/>
              </a:spcBef>
              <a:spcAft>
                <a:spcPct val="0"/>
              </a:spcAft>
              <a:buNone/>
              <a:defRPr sz="1400">
                <a:solidFill>
                  <a:schemeClr val="tx1"/>
                </a:solidFill>
                <a:latin typeface="Arial" pitchFamily="34" charset="0"/>
              </a:defRPr>
            </a:lvl9pPr>
          </a:lstStyle>
          <a:p>
            <a:pPr>
              <a:lnSpc>
                <a:spcPct val="110000"/>
              </a:lnSpc>
              <a:spcBef>
                <a:spcPts val="900"/>
              </a:spcBef>
              <a:spcAft>
                <a:spcPts val="450"/>
              </a:spcAft>
            </a:pPr>
            <a:r>
              <a:rPr lang="en-GB" sz="2400" kern="0" dirty="0">
                <a:solidFill>
                  <a:schemeClr val="tx1">
                    <a:lumMod val="50000"/>
                  </a:schemeClr>
                </a:solidFill>
                <a:ea typeface="Verdana" panose="020B0604030504040204" pitchFamily="34" charset="0"/>
                <a:cs typeface="Verdana" panose="020B0604030504040204" pitchFamily="34" charset="0"/>
              </a:rPr>
              <a:t>  Identification of risk factors for AI introduction into and spread between poultry establishments</a:t>
            </a:r>
            <a:endParaRPr lang="it-IT" sz="2400" kern="0" dirty="0">
              <a:solidFill>
                <a:schemeClr val="tx1">
                  <a:lumMod val="50000"/>
                </a:schemeClr>
              </a:solidFill>
              <a:ea typeface="Verdana" panose="020B0604030504040204" pitchFamily="34" charset="0"/>
              <a:cs typeface="Verdana" panose="020B0604030504040204" pitchFamily="34" charset="0"/>
            </a:endParaRPr>
          </a:p>
        </p:txBody>
      </p:sp>
      <p:sp>
        <p:nvSpPr>
          <p:cNvPr id="4" name="Segnaposto contenuto 2">
            <a:extLst>
              <a:ext uri="{FF2B5EF4-FFF2-40B4-BE49-F238E27FC236}">
                <a16:creationId xmlns:a16="http://schemas.microsoft.com/office/drawing/2014/main" id="{19ACF325-5E5E-8CFD-7780-93E46B65142C}"/>
              </a:ext>
            </a:extLst>
          </p:cNvPr>
          <p:cNvSpPr txBox="1">
            <a:spLocks/>
          </p:cNvSpPr>
          <p:nvPr/>
        </p:nvSpPr>
        <p:spPr>
          <a:xfrm>
            <a:off x="1188802" y="3133249"/>
            <a:ext cx="9156203" cy="33494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1</a:t>
            </a:r>
            <a:r>
              <a:rPr lang="en-GB" sz="2400" baseline="30000" dirty="0">
                <a:solidFill>
                  <a:schemeClr val="tx1">
                    <a:lumMod val="50000"/>
                  </a:schemeClr>
                </a:solidFill>
                <a:ea typeface="Verdana" panose="020B0604030504040204" pitchFamily="34" charset="0"/>
                <a:cs typeface="Verdana" panose="020B0604030504040204" pitchFamily="34" charset="0"/>
              </a:rPr>
              <a:t>st</a:t>
            </a:r>
            <a:r>
              <a:rPr lang="en-GB" sz="2400" dirty="0">
                <a:solidFill>
                  <a:schemeClr val="tx1">
                    <a:lumMod val="50000"/>
                  </a:schemeClr>
                </a:solidFill>
                <a:ea typeface="Verdana" panose="020B0604030504040204" pitchFamily="34" charset="0"/>
                <a:cs typeface="Verdana" panose="020B0604030504040204" pitchFamily="34" charset="0"/>
              </a:rPr>
              <a:t> Step </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10000"/>
              </a:lnSpc>
              <a:spcBef>
                <a:spcPts val="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Definition of areas at high AI risk where to focus surveillance efforts (geographic risk assessment)</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00000"/>
              </a:lnSpc>
              <a:spcBef>
                <a:spcPts val="900"/>
              </a:spcBef>
              <a:spcAft>
                <a:spcPts val="450"/>
              </a:spcAft>
              <a:buNone/>
            </a:pPr>
            <a:r>
              <a:rPr lang="en-GB" sz="2400" dirty="0">
                <a:solidFill>
                  <a:schemeClr val="tx1">
                    <a:lumMod val="50000"/>
                  </a:schemeClr>
                </a:solidFill>
                <a:ea typeface="Verdana" panose="020B0604030504040204" pitchFamily="34" charset="0"/>
                <a:cs typeface="Verdana" panose="020B0604030504040204" pitchFamily="34" charset="0"/>
              </a:rPr>
              <a:t>2</a:t>
            </a:r>
            <a:r>
              <a:rPr lang="en-GB" sz="2400" baseline="30000" dirty="0">
                <a:solidFill>
                  <a:schemeClr val="tx1">
                    <a:lumMod val="50000"/>
                  </a:schemeClr>
                </a:solidFill>
                <a:ea typeface="Verdana" panose="020B0604030504040204" pitchFamily="34" charset="0"/>
                <a:cs typeface="Verdana" panose="020B0604030504040204" pitchFamily="34" charset="0"/>
              </a:rPr>
              <a:t>nd</a:t>
            </a:r>
            <a:r>
              <a:rPr lang="en-GB" sz="2400" dirty="0">
                <a:solidFill>
                  <a:schemeClr val="tx1">
                    <a:lumMod val="50000"/>
                  </a:schemeClr>
                </a:solidFill>
                <a:ea typeface="Verdana" panose="020B0604030504040204" pitchFamily="34" charset="0"/>
                <a:cs typeface="Verdana" panose="020B0604030504040204" pitchFamily="34" charset="0"/>
              </a:rPr>
              <a:t> Step</a:t>
            </a:r>
            <a:endParaRPr lang="it-IT" sz="2400" dirty="0">
              <a:solidFill>
                <a:schemeClr val="tx1">
                  <a:lumMod val="50000"/>
                </a:schemeClr>
              </a:solidFill>
              <a:ea typeface="Verdana" panose="020B0604030504040204" pitchFamily="34" charset="0"/>
              <a:cs typeface="Verdana" panose="020B0604030504040204" pitchFamily="34" charset="0"/>
            </a:endParaRPr>
          </a:p>
          <a:p>
            <a:pPr marL="0" indent="0">
              <a:lnSpc>
                <a:spcPct val="110000"/>
              </a:lnSpc>
              <a:spcBef>
                <a:spcPts val="300"/>
              </a:spcBef>
              <a:buNone/>
            </a:pPr>
            <a:r>
              <a:rPr lang="en-GB" sz="2400" dirty="0">
                <a:solidFill>
                  <a:schemeClr val="tx1">
                    <a:lumMod val="50000"/>
                  </a:schemeClr>
                </a:solidFill>
                <a:ea typeface="Verdana" panose="020B0604030504040204" pitchFamily="34" charset="0"/>
                <a:cs typeface="Verdana" panose="020B0604030504040204" pitchFamily="34" charset="0"/>
              </a:rPr>
              <a:t>Identification of poultry production systems at heightened AI risk to be inspected/tested with a risk-based intensity and frequency</a:t>
            </a:r>
            <a:endParaRPr lang="it-IT" sz="2400" dirty="0">
              <a:solidFill>
                <a:schemeClr val="tx1">
                  <a:lumMod val="50000"/>
                </a:schemeClr>
              </a:solidFill>
              <a:ea typeface="Verdana" panose="020B0604030504040204" pitchFamily="34" charset="0"/>
              <a:cs typeface="Verdana" panose="020B0604030504040204" pitchFamily="34" charset="0"/>
            </a:endParaRPr>
          </a:p>
        </p:txBody>
      </p:sp>
      <p:sp>
        <p:nvSpPr>
          <p:cNvPr id="5" name="Freccia giù 4">
            <a:extLst>
              <a:ext uri="{FF2B5EF4-FFF2-40B4-BE49-F238E27FC236}">
                <a16:creationId xmlns:a16="http://schemas.microsoft.com/office/drawing/2014/main" id="{AD5B432D-9A9B-8F7D-7676-0860FD1BD39C}"/>
              </a:ext>
            </a:extLst>
          </p:cNvPr>
          <p:cNvSpPr/>
          <p:nvPr/>
        </p:nvSpPr>
        <p:spPr>
          <a:xfrm>
            <a:off x="5203233" y="2495401"/>
            <a:ext cx="453041" cy="706088"/>
          </a:xfrm>
          <a:prstGeom prst="downArrow">
            <a:avLst/>
          </a:prstGeom>
          <a:noFill/>
          <a:ln w="1397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itle 5">
            <a:extLst>
              <a:ext uri="{FF2B5EF4-FFF2-40B4-BE49-F238E27FC236}">
                <a16:creationId xmlns:a16="http://schemas.microsoft.com/office/drawing/2014/main" id="{DD1FD1D3-24A8-CE2B-2C2E-41C8E1C59B77}"/>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AI risk-based surveillance</a:t>
            </a:r>
            <a:endParaRPr lang="en-AU" altLang="en-US" dirty="0">
              <a:solidFill>
                <a:schemeClr val="tx2"/>
              </a:solidFill>
            </a:endParaRPr>
          </a:p>
        </p:txBody>
      </p:sp>
    </p:spTree>
    <p:extLst>
      <p:ext uri="{BB962C8B-B14F-4D97-AF65-F5344CB8AC3E}">
        <p14:creationId xmlns:p14="http://schemas.microsoft.com/office/powerpoint/2010/main" val="2798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3918B-3A5D-71E9-1270-4A2260441CAF}"/>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4797BF53-5AB8-8B45-73EB-9CB71A619CF3}"/>
              </a:ext>
            </a:extLst>
          </p:cNvPr>
          <p:cNvSpPr/>
          <p:nvPr/>
        </p:nvSpPr>
        <p:spPr>
          <a:xfrm>
            <a:off x="1590101" y="2718746"/>
            <a:ext cx="9011798"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Poultry production system at heightened HPAI 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altLang="en-US" sz="3200" b="1" dirty="0">
              <a:solidFill>
                <a:prstClr val="black"/>
              </a:solidFill>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p:txBody>
      </p:sp>
      <p:sp>
        <p:nvSpPr>
          <p:cNvPr id="3" name="Segnaposto piè di pagina 2">
            <a:extLst>
              <a:ext uri="{FF2B5EF4-FFF2-40B4-BE49-F238E27FC236}">
                <a16:creationId xmlns:a16="http://schemas.microsoft.com/office/drawing/2014/main" id="{21FFDD10-2FC3-3BB6-4AD5-826675FC32A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8756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A13EADE-AD0D-C875-9868-2FDF158ACDDC}"/>
              </a:ext>
            </a:extLst>
          </p:cNvPr>
          <p:cNvSpPr/>
          <p:nvPr/>
        </p:nvSpPr>
        <p:spPr>
          <a:xfrm>
            <a:off x="573494" y="1514900"/>
            <a:ext cx="4798007" cy="5117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id="{03365BDB-BD06-334C-C65C-73C792E99F2E}"/>
              </a:ext>
            </a:extLst>
          </p:cNvPr>
          <p:cNvSpPr txBox="1"/>
          <p:nvPr/>
        </p:nvSpPr>
        <p:spPr>
          <a:xfrm>
            <a:off x="720607" y="1514900"/>
            <a:ext cx="4271462" cy="4555093"/>
          </a:xfrm>
          <a:prstGeom prst="rect">
            <a:avLst/>
          </a:prstGeom>
          <a:noFill/>
        </p:spPr>
        <p:txBody>
          <a:bodyPr wrap="square" rtlCol="0">
            <a:spAutoFit/>
          </a:bodyPr>
          <a:lstStyle/>
          <a:p>
            <a:pPr>
              <a:spcBef>
                <a:spcPts val="1200"/>
              </a:spcBef>
              <a:spcAft>
                <a:spcPts val="600"/>
              </a:spcAft>
              <a:buClr>
                <a:srgbClr val="92D050"/>
              </a:buClr>
              <a:defRPr/>
            </a:pPr>
            <a:r>
              <a:rPr lang="en-CA" sz="2400" b="1" dirty="0">
                <a:solidFill>
                  <a:schemeClr val="tx1">
                    <a:lumMod val="50000"/>
                  </a:schemeClr>
                </a:solidFill>
                <a:sym typeface="Wingdings" pitchFamily="2" charset="2"/>
              </a:rPr>
              <a:t>Poultry production systems</a:t>
            </a:r>
          </a:p>
          <a:p>
            <a:pPr>
              <a:spcBef>
                <a:spcPts val="600"/>
              </a:spcBef>
            </a:pPr>
            <a:r>
              <a:rPr lang="en-GB" sz="2400" dirty="0">
                <a:solidFill>
                  <a:schemeClr val="tx1">
                    <a:lumMod val="50000"/>
                  </a:schemeClr>
                </a:solidFill>
              </a:rPr>
              <a:t>laying hens</a:t>
            </a:r>
          </a:p>
          <a:p>
            <a:pPr>
              <a:spcBef>
                <a:spcPts val="600"/>
              </a:spcBef>
            </a:pPr>
            <a:r>
              <a:rPr lang="en-GB" sz="2400" dirty="0">
                <a:solidFill>
                  <a:schemeClr val="tx1">
                    <a:lumMod val="50000"/>
                  </a:schemeClr>
                </a:solidFill>
              </a:rPr>
              <a:t>turkeys</a:t>
            </a:r>
          </a:p>
          <a:p>
            <a:pPr>
              <a:spcBef>
                <a:spcPts val="600"/>
              </a:spcBef>
            </a:pPr>
            <a:r>
              <a:rPr lang="en-GB" sz="2400" dirty="0">
                <a:solidFill>
                  <a:schemeClr val="tx1">
                    <a:lumMod val="50000"/>
                  </a:schemeClr>
                </a:solidFill>
              </a:rPr>
              <a:t>broilers</a:t>
            </a:r>
          </a:p>
          <a:p>
            <a:pPr>
              <a:spcBef>
                <a:spcPts val="600"/>
              </a:spcBef>
            </a:pPr>
            <a:r>
              <a:rPr lang="en-GB" sz="2400" dirty="0">
                <a:solidFill>
                  <a:schemeClr val="tx1">
                    <a:lumMod val="50000"/>
                  </a:schemeClr>
                </a:solidFill>
              </a:rPr>
              <a:t>breeders</a:t>
            </a:r>
          </a:p>
          <a:p>
            <a:pPr>
              <a:spcBef>
                <a:spcPts val="600"/>
              </a:spcBef>
            </a:pPr>
            <a:r>
              <a:rPr lang="en-GB" sz="2400" dirty="0">
                <a:solidFill>
                  <a:schemeClr val="tx1">
                    <a:lumMod val="50000"/>
                  </a:schemeClr>
                </a:solidFill>
              </a:rPr>
              <a:t>quails </a:t>
            </a:r>
          </a:p>
          <a:p>
            <a:pPr>
              <a:spcBef>
                <a:spcPts val="600"/>
              </a:spcBef>
            </a:pPr>
            <a:r>
              <a:rPr lang="en-GB" sz="2400" dirty="0">
                <a:solidFill>
                  <a:schemeClr val="tx1">
                    <a:lumMod val="50000"/>
                  </a:schemeClr>
                </a:solidFill>
              </a:rPr>
              <a:t>guinea fowl</a:t>
            </a:r>
          </a:p>
          <a:p>
            <a:pPr>
              <a:spcBef>
                <a:spcPts val="600"/>
              </a:spcBef>
            </a:pPr>
            <a:r>
              <a:rPr lang="en-GB" sz="2400" dirty="0">
                <a:solidFill>
                  <a:schemeClr val="tx1">
                    <a:lumMod val="50000"/>
                  </a:schemeClr>
                </a:solidFill>
              </a:rPr>
              <a:t>ducks</a:t>
            </a:r>
          </a:p>
          <a:p>
            <a:pPr>
              <a:spcBef>
                <a:spcPts val="600"/>
              </a:spcBef>
            </a:pPr>
            <a:r>
              <a:rPr lang="en-GB" sz="2400" dirty="0">
                <a:solidFill>
                  <a:schemeClr val="tx1">
                    <a:lumMod val="50000"/>
                  </a:schemeClr>
                </a:solidFill>
              </a:rPr>
              <a:t>geese</a:t>
            </a:r>
          </a:p>
          <a:p>
            <a:pPr>
              <a:spcBef>
                <a:spcPts val="600"/>
              </a:spcBef>
            </a:pPr>
            <a:r>
              <a:rPr lang="en-GB" sz="2400" dirty="0">
                <a:solidFill>
                  <a:schemeClr val="tx1">
                    <a:lumMod val="50000"/>
                  </a:schemeClr>
                </a:solidFill>
              </a:rPr>
              <a:t>farmed game birds</a:t>
            </a:r>
          </a:p>
        </p:txBody>
      </p:sp>
      <p:sp>
        <p:nvSpPr>
          <p:cNvPr id="3" name="Title 5">
            <a:extLst>
              <a:ext uri="{FF2B5EF4-FFF2-40B4-BE49-F238E27FC236}">
                <a16:creationId xmlns:a16="http://schemas.microsoft.com/office/drawing/2014/main" id="{E9F16588-7EA0-7D73-CEFD-C9C69D3960A0}"/>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AI risk – Poultry systems</a:t>
            </a:r>
            <a:endParaRPr lang="en-AU" altLang="en-US" dirty="0">
              <a:solidFill>
                <a:schemeClr val="tx2"/>
              </a:solidFill>
            </a:endParaRPr>
          </a:p>
        </p:txBody>
      </p:sp>
      <p:sp>
        <p:nvSpPr>
          <p:cNvPr id="2" name="CasellaDiTesto 1">
            <a:extLst>
              <a:ext uri="{FF2B5EF4-FFF2-40B4-BE49-F238E27FC236}">
                <a16:creationId xmlns:a16="http://schemas.microsoft.com/office/drawing/2014/main" id="{6D01EE4B-9600-B37F-A425-41DF33F7049D}"/>
              </a:ext>
            </a:extLst>
          </p:cNvPr>
          <p:cNvSpPr txBox="1"/>
          <p:nvPr/>
        </p:nvSpPr>
        <p:spPr>
          <a:xfrm>
            <a:off x="6769577" y="1514900"/>
            <a:ext cx="4271462" cy="3216265"/>
          </a:xfrm>
          <a:prstGeom prst="rect">
            <a:avLst/>
          </a:prstGeom>
          <a:noFill/>
        </p:spPr>
        <p:txBody>
          <a:bodyPr wrap="square" rtlCol="0">
            <a:spAutoFit/>
          </a:bodyPr>
          <a:lstStyle/>
          <a:p>
            <a:pPr>
              <a:spcBef>
                <a:spcPts val="1200"/>
              </a:spcBef>
              <a:spcAft>
                <a:spcPts val="600"/>
              </a:spcAft>
              <a:buClr>
                <a:srgbClr val="92D050"/>
              </a:buClr>
              <a:defRPr/>
            </a:pPr>
            <a:r>
              <a:rPr lang="en-CA" sz="2400" b="1" dirty="0">
                <a:solidFill>
                  <a:schemeClr val="tx1">
                    <a:lumMod val="50000"/>
                  </a:schemeClr>
                </a:solidFill>
                <a:sym typeface="Wingdings" pitchFamily="2" charset="2"/>
              </a:rPr>
              <a:t>Poultry production systems</a:t>
            </a:r>
          </a:p>
          <a:p>
            <a:pPr marL="342900" indent="-342900">
              <a:spcBef>
                <a:spcPts val="600"/>
              </a:spcBef>
              <a:buFontTx/>
              <a:buChar char="-"/>
            </a:pPr>
            <a:r>
              <a:rPr lang="en-GB" sz="2400" dirty="0">
                <a:solidFill>
                  <a:schemeClr val="tx1">
                    <a:lumMod val="50000"/>
                  </a:schemeClr>
                </a:solidFill>
              </a:rPr>
              <a:t>Ducks</a:t>
            </a:r>
          </a:p>
          <a:p>
            <a:pPr marL="342900" indent="-342900">
              <a:spcBef>
                <a:spcPts val="600"/>
              </a:spcBef>
              <a:buFontTx/>
              <a:buChar char="-"/>
            </a:pPr>
            <a:r>
              <a:rPr lang="en-GB" sz="2400" dirty="0">
                <a:solidFill>
                  <a:schemeClr val="tx1">
                    <a:lumMod val="50000"/>
                  </a:schemeClr>
                </a:solidFill>
              </a:rPr>
              <a:t>Layers </a:t>
            </a:r>
          </a:p>
          <a:p>
            <a:pPr marL="342900" indent="-342900">
              <a:spcBef>
                <a:spcPts val="600"/>
              </a:spcBef>
              <a:buFontTx/>
              <a:buChar char="-"/>
            </a:pPr>
            <a:r>
              <a:rPr lang="en-GB" sz="2400" dirty="0">
                <a:solidFill>
                  <a:schemeClr val="tx1">
                    <a:lumMod val="50000"/>
                  </a:schemeClr>
                </a:solidFill>
              </a:rPr>
              <a:t>Breeders</a:t>
            </a:r>
          </a:p>
          <a:p>
            <a:pPr marL="342900" indent="-342900">
              <a:spcBef>
                <a:spcPts val="600"/>
              </a:spcBef>
              <a:buFontTx/>
              <a:buChar char="-"/>
            </a:pPr>
            <a:r>
              <a:rPr lang="en-GB" sz="2400">
                <a:solidFill>
                  <a:schemeClr val="tx1">
                    <a:lumMod val="50000"/>
                  </a:schemeClr>
                </a:solidFill>
              </a:rPr>
              <a:t>Guinea fowl</a:t>
            </a:r>
          </a:p>
          <a:p>
            <a:pPr marL="342900" indent="-342900">
              <a:spcBef>
                <a:spcPts val="600"/>
              </a:spcBef>
              <a:buFontTx/>
              <a:buChar char="-"/>
            </a:pPr>
            <a:endParaRPr lang="en-GB" sz="2400">
              <a:solidFill>
                <a:schemeClr val="tx1">
                  <a:lumMod val="50000"/>
                </a:schemeClr>
              </a:solidFill>
            </a:endParaRPr>
          </a:p>
          <a:p>
            <a:pPr marL="342900" indent="-342900">
              <a:spcBef>
                <a:spcPts val="600"/>
              </a:spcBef>
              <a:buFontTx/>
              <a:buChar char="-"/>
            </a:pPr>
            <a:endParaRPr lang="en-GB" sz="2400" dirty="0">
              <a:solidFill>
                <a:schemeClr val="tx1">
                  <a:lumMod val="50000"/>
                </a:schemeClr>
              </a:solidFill>
            </a:endParaRPr>
          </a:p>
        </p:txBody>
      </p:sp>
    </p:spTree>
    <p:extLst>
      <p:ext uri="{BB962C8B-B14F-4D97-AF65-F5344CB8AC3E}">
        <p14:creationId xmlns:p14="http://schemas.microsoft.com/office/powerpoint/2010/main" val="28808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CD31B7C3-B628-2D4A-B620-FEC227BDB9DF}"/>
              </a:ext>
            </a:extLst>
          </p:cNvPr>
          <p:cNvSpPr>
            <a:spLocks noGrp="1"/>
          </p:cNvSpPr>
          <p:nvPr>
            <p:ph idx="1"/>
          </p:nvPr>
        </p:nvSpPr>
        <p:spPr>
          <a:xfrm>
            <a:off x="838200" y="1713049"/>
            <a:ext cx="10515600" cy="4699326"/>
          </a:xfrm>
        </p:spPr>
        <p:txBody>
          <a:bodyPr>
            <a:noAutofit/>
          </a:bodyPr>
          <a:lstStyle/>
          <a:p>
            <a:pPr>
              <a:lnSpc>
                <a:spcPct val="110000"/>
              </a:lnSpc>
              <a:spcBef>
                <a:spcPts val="1200"/>
              </a:spcBef>
            </a:pPr>
            <a:r>
              <a:rPr lang="en-GB" dirty="0">
                <a:ea typeface="Verdana" panose="020B0604030504040204" pitchFamily="34" charset="0"/>
                <a:cs typeface="Verdana" panose="020B0604030504040204" pitchFamily="34" charset="0"/>
              </a:rPr>
              <a:t>It aims at the detection of </a:t>
            </a:r>
            <a:r>
              <a:rPr lang="en-GB" b="1" dirty="0">
                <a:ea typeface="Verdana" panose="020B0604030504040204" pitchFamily="34" charset="0"/>
                <a:cs typeface="Verdana" panose="020B0604030504040204" pitchFamily="34" charset="0"/>
              </a:rPr>
              <a:t>clinical signs </a:t>
            </a:r>
            <a:r>
              <a:rPr lang="en-GB" dirty="0">
                <a:ea typeface="Verdana" panose="020B0604030504040204" pitchFamily="34" charset="0"/>
                <a:cs typeface="Verdana" panose="020B0604030504040204" pitchFamily="34" charset="0"/>
              </a:rPr>
              <a:t>(and </a:t>
            </a:r>
            <a:r>
              <a:rPr lang="en-GB" b="1" dirty="0">
                <a:ea typeface="Verdana" panose="020B0604030504040204" pitchFamily="34" charset="0"/>
                <a:cs typeface="Verdana" panose="020B0604030504040204" pitchFamily="34" charset="0"/>
              </a:rPr>
              <a:t>lesions</a:t>
            </a:r>
            <a:r>
              <a:rPr lang="en-GB" dirty="0">
                <a:ea typeface="Verdana" panose="020B0604030504040204" pitchFamily="34" charset="0"/>
                <a:cs typeface="Verdana" panose="020B0604030504040204" pitchFamily="34" charset="0"/>
              </a:rPr>
              <a:t>) of AI at a farm level</a:t>
            </a:r>
            <a:r>
              <a:rPr lang="it-IT" dirty="0">
                <a:ea typeface="Verdana" panose="020B0604030504040204" pitchFamily="34" charset="0"/>
                <a:cs typeface="Verdana" panose="020B0604030504040204" pitchFamily="34" charset="0"/>
              </a:rPr>
              <a:t> </a:t>
            </a:r>
          </a:p>
          <a:p>
            <a:pPr>
              <a:lnSpc>
                <a:spcPct val="110000"/>
              </a:lnSpc>
              <a:spcBef>
                <a:spcPts val="1200"/>
              </a:spcBef>
              <a:spcAft>
                <a:spcPts val="600"/>
              </a:spcAft>
            </a:pPr>
            <a:r>
              <a:rPr lang="en-GB" dirty="0">
                <a:ea typeface="Verdana" panose="020B0604030504040204" pitchFamily="34" charset="0"/>
                <a:cs typeface="Verdana" panose="020B0604030504040204" pitchFamily="34" charset="0"/>
              </a:rPr>
              <a:t>It includes the monitoring of </a:t>
            </a:r>
            <a:r>
              <a:rPr lang="en-GB" b="1" dirty="0">
                <a:ea typeface="Verdana" panose="020B0604030504040204" pitchFamily="34" charset="0"/>
                <a:cs typeface="Verdana" panose="020B0604030504040204" pitchFamily="34" charset="0"/>
              </a:rPr>
              <a:t>production parameters </a:t>
            </a:r>
            <a:r>
              <a:rPr lang="en-GB" dirty="0">
                <a:ea typeface="Verdana" panose="020B0604030504040204" pitchFamily="34" charset="0"/>
                <a:cs typeface="Verdana" panose="020B0604030504040204" pitchFamily="34" charset="0"/>
              </a:rPr>
              <a:t>such as increased mortality, drop in feed and water consumption, drop of egg production</a:t>
            </a:r>
          </a:p>
          <a:p>
            <a:pPr>
              <a:lnSpc>
                <a:spcPct val="110000"/>
              </a:lnSpc>
              <a:spcBef>
                <a:spcPts val="1200"/>
              </a:spcBef>
            </a:pPr>
            <a:r>
              <a:rPr lang="en-GB" dirty="0">
                <a:ea typeface="Verdana" panose="020B0604030504040204" pitchFamily="34" charset="0"/>
                <a:cs typeface="Verdana" panose="020B0604030504040204" pitchFamily="34" charset="0"/>
              </a:rPr>
              <a:t>To be implemented </a:t>
            </a:r>
          </a:p>
          <a:p>
            <a:pPr lvl="1">
              <a:lnSpc>
                <a:spcPct val="110000"/>
              </a:lnSpc>
              <a:spcBef>
                <a:spcPts val="600"/>
              </a:spcBef>
              <a:spcAft>
                <a:spcPts val="600"/>
              </a:spcAft>
              <a:buFont typeface="Wingdings" pitchFamily="2" charset="2"/>
              <a:buChar char="§"/>
            </a:pPr>
            <a:r>
              <a:rPr lang="en-GB" sz="2400" b="1" dirty="0">
                <a:ea typeface="Verdana" panose="020B0604030504040204" pitchFamily="34" charset="0"/>
                <a:cs typeface="Verdana" panose="020B0604030504040204" pitchFamily="34" charset="0"/>
              </a:rPr>
              <a:t>HPAI</a:t>
            </a:r>
            <a:r>
              <a:rPr lang="en-GB" sz="2400" dirty="0">
                <a:ea typeface="Verdana" panose="020B0604030504040204" pitchFamily="34" charset="0"/>
                <a:cs typeface="Verdana" panose="020B0604030504040204" pitchFamily="34" charset="0"/>
              </a:rPr>
              <a:t> surveillance</a:t>
            </a:r>
          </a:p>
          <a:p>
            <a:pPr lvl="1">
              <a:lnSpc>
                <a:spcPct val="110000"/>
              </a:lnSpc>
              <a:spcBef>
                <a:spcPts val="600"/>
              </a:spcBef>
              <a:spcAft>
                <a:spcPts val="600"/>
              </a:spcAft>
              <a:buFont typeface="Wingdings" pitchFamily="2" charset="2"/>
              <a:buChar char="§"/>
            </a:pPr>
            <a:r>
              <a:rPr lang="en-GB" sz="2400" dirty="0">
                <a:ea typeface="Verdana" panose="020B0604030504040204" pitchFamily="34" charset="0"/>
                <a:cs typeface="Verdana" panose="020B0604030504040204" pitchFamily="34" charset="0"/>
              </a:rPr>
              <a:t>poultry species (e.g., </a:t>
            </a:r>
            <a:r>
              <a:rPr lang="en-GB" sz="2400" i="1" dirty="0">
                <a:ea typeface="Verdana" panose="020B0604030504040204" pitchFamily="34" charset="0"/>
                <a:cs typeface="Verdana" panose="020B0604030504040204" pitchFamily="34" charset="0"/>
              </a:rPr>
              <a:t>Gallinaceous</a:t>
            </a:r>
            <a:r>
              <a:rPr lang="en-GB" sz="2400" dirty="0">
                <a:ea typeface="Verdana" panose="020B0604030504040204" pitchFamily="34" charset="0"/>
                <a:cs typeface="Verdana" panose="020B0604030504040204" pitchFamily="34" charset="0"/>
              </a:rPr>
              <a:t> birds) that exhibit clear clinical symptoms and high case-fatality rates </a:t>
            </a:r>
            <a:endParaRPr lang="it-IT" sz="2400" dirty="0">
              <a:ea typeface="Verdana" panose="020B0604030504040204" pitchFamily="34" charset="0"/>
              <a:cs typeface="Verdana" panose="020B0604030504040204" pitchFamily="34" charset="0"/>
            </a:endParaRPr>
          </a:p>
          <a:p>
            <a:pPr>
              <a:lnSpc>
                <a:spcPct val="110000"/>
              </a:lnSpc>
              <a:spcBef>
                <a:spcPts val="1200"/>
              </a:spcBef>
              <a:spcAft>
                <a:spcPts val="600"/>
              </a:spcAft>
            </a:pPr>
            <a:r>
              <a:rPr lang="en-GB" dirty="0">
                <a:ea typeface="Verdana" panose="020B0604030504040204" pitchFamily="34" charset="0"/>
                <a:cs typeface="Verdana" panose="020B0604030504040204" pitchFamily="34" charset="0"/>
              </a:rPr>
              <a:t>Laboratory tests are applied to follow up suspect cases</a:t>
            </a:r>
          </a:p>
          <a:p>
            <a:pPr marL="0" indent="0">
              <a:lnSpc>
                <a:spcPct val="110000"/>
              </a:lnSpc>
              <a:spcBef>
                <a:spcPts val="1200"/>
              </a:spcBef>
              <a:spcAft>
                <a:spcPts val="600"/>
              </a:spcAft>
              <a:buNone/>
            </a:pPr>
            <a:endParaRPr lang="en-GB" dirty="0">
              <a:ea typeface="Verdana" panose="020B0604030504040204" pitchFamily="34" charset="0"/>
              <a:cs typeface="Verdana" panose="020B0604030504040204" pitchFamily="34" charset="0"/>
            </a:endParaRPr>
          </a:p>
          <a:p>
            <a:pPr marL="0" indent="0">
              <a:lnSpc>
                <a:spcPct val="110000"/>
              </a:lnSpc>
              <a:spcBef>
                <a:spcPts val="1200"/>
              </a:spcBef>
              <a:spcAft>
                <a:spcPts val="600"/>
              </a:spcAft>
              <a:buNone/>
            </a:pPr>
            <a:endParaRPr lang="it-IT" dirty="0">
              <a:ea typeface="Verdana" panose="020B0604030504040204" pitchFamily="34" charset="0"/>
              <a:cs typeface="Verdana" panose="020B0604030504040204" pitchFamily="34" charset="0"/>
            </a:endParaRPr>
          </a:p>
        </p:txBody>
      </p:sp>
      <p:sp>
        <p:nvSpPr>
          <p:cNvPr id="5" name="Titolo 1">
            <a:extLst>
              <a:ext uri="{FF2B5EF4-FFF2-40B4-BE49-F238E27FC236}">
                <a16:creationId xmlns:a16="http://schemas.microsoft.com/office/drawing/2014/main" id="{4170D82D-69C0-5946-89F9-D58998514B95}"/>
              </a:ext>
            </a:extLst>
          </p:cNvPr>
          <p:cNvSpPr>
            <a:spLocks noGrp="1"/>
          </p:cNvSpPr>
          <p:nvPr>
            <p:ph type="title"/>
          </p:nvPr>
        </p:nvSpPr>
        <p:spPr>
          <a:xfrm>
            <a:off x="4885898" y="586852"/>
            <a:ext cx="6467901" cy="627626"/>
          </a:xfrm>
        </p:spPr>
        <p:txBody>
          <a:bodyPr>
            <a:normAutofit/>
          </a:bodyPr>
          <a:lstStyle/>
          <a:p>
            <a:r>
              <a:rPr lang="en-AU" altLang="en-US" sz="3600" b="1" dirty="0">
                <a:latin typeface="+mn-lt"/>
                <a:ea typeface="Verdana" panose="020B0604030504040204" pitchFamily="34" charset="0"/>
                <a:cs typeface="Verdana" panose="020B0604030504040204" pitchFamily="34" charset="0"/>
              </a:rPr>
              <a:t>Clinical surveillance</a:t>
            </a:r>
            <a:endParaRPr lang="en-GB" sz="3600" b="1"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13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CD31B7C3-B628-2D4A-B620-FEC227BDB9DF}"/>
              </a:ext>
            </a:extLst>
          </p:cNvPr>
          <p:cNvSpPr>
            <a:spLocks noGrp="1"/>
          </p:cNvSpPr>
          <p:nvPr>
            <p:ph idx="1"/>
          </p:nvPr>
        </p:nvSpPr>
        <p:spPr>
          <a:xfrm>
            <a:off x="838200" y="2229079"/>
            <a:ext cx="10515600" cy="3311914"/>
          </a:xfrm>
        </p:spPr>
        <p:txBody>
          <a:bodyPr>
            <a:noAutofit/>
          </a:bodyPr>
          <a:lstStyle/>
          <a:p>
            <a:pPr marL="0" indent="0">
              <a:lnSpc>
                <a:spcPct val="120000"/>
              </a:lnSpc>
              <a:spcBef>
                <a:spcPts val="1200"/>
              </a:spcBef>
              <a:spcAft>
                <a:spcPts val="600"/>
              </a:spcAft>
              <a:buNone/>
            </a:pPr>
            <a:r>
              <a:rPr lang="en-GB" b="1" dirty="0">
                <a:latin typeface="+mj-lt"/>
                <a:ea typeface="Verdana" panose="020B0604030504040204" pitchFamily="34" charset="0"/>
                <a:cs typeface="Verdana" panose="020B0604030504040204" pitchFamily="34" charset="0"/>
              </a:rPr>
              <a:t>Laboratory</a:t>
            </a:r>
            <a:r>
              <a:rPr lang="en-GB" dirty="0">
                <a:latin typeface="+mj-lt"/>
                <a:ea typeface="Verdana" panose="020B0604030504040204" pitchFamily="34" charset="0"/>
                <a:cs typeface="Verdana" panose="020B0604030504040204" pitchFamily="34" charset="0"/>
              </a:rPr>
              <a:t> surveillance is used to:</a:t>
            </a:r>
          </a:p>
          <a:p>
            <a:pPr>
              <a:lnSpc>
                <a:spcPct val="120000"/>
              </a:lnSpc>
              <a:spcBef>
                <a:spcPts val="1200"/>
              </a:spcBef>
              <a:spcAft>
                <a:spcPts val="600"/>
              </a:spcAft>
            </a:pPr>
            <a:r>
              <a:rPr lang="en-GB" dirty="0">
                <a:latin typeface="+mj-lt"/>
                <a:ea typeface="Verdana" panose="020B0604030504040204" pitchFamily="34" charset="0"/>
                <a:cs typeface="Verdana" panose="020B0604030504040204" pitchFamily="34" charset="0"/>
              </a:rPr>
              <a:t>Target poultry species (e.g., ducks and geese) that generally do not show overt clinical symptoms </a:t>
            </a:r>
          </a:p>
          <a:p>
            <a:pPr>
              <a:lnSpc>
                <a:spcPct val="120000"/>
              </a:lnSpc>
              <a:spcBef>
                <a:spcPts val="1200"/>
              </a:spcBef>
              <a:spcAft>
                <a:spcPts val="600"/>
              </a:spcAft>
            </a:pPr>
            <a:r>
              <a:rPr lang="en-GB" dirty="0">
                <a:latin typeface="+mj-lt"/>
                <a:ea typeface="Verdana" panose="020B0604030504040204" pitchFamily="34" charset="0"/>
                <a:cs typeface="Verdana" panose="020B0604030504040204" pitchFamily="34" charset="0"/>
              </a:rPr>
              <a:t>Detect LPAI viruses that can circulate undetected in poultry</a:t>
            </a:r>
          </a:p>
          <a:p>
            <a:pPr>
              <a:lnSpc>
                <a:spcPct val="120000"/>
              </a:lnSpc>
              <a:spcBef>
                <a:spcPts val="1200"/>
              </a:spcBef>
              <a:spcAft>
                <a:spcPts val="600"/>
              </a:spcAft>
            </a:pPr>
            <a:r>
              <a:rPr lang="en-GB" dirty="0">
                <a:latin typeface="+mj-lt"/>
                <a:ea typeface="Verdana" panose="020B0604030504040204" pitchFamily="34" charset="0"/>
                <a:cs typeface="Verdana" panose="020B0604030504040204" pitchFamily="34" charset="0"/>
              </a:rPr>
              <a:t>Confirm the presence of AI in case of suspicions</a:t>
            </a:r>
            <a:endParaRPr lang="it-IT" dirty="0">
              <a:latin typeface="+mj-lt"/>
              <a:ea typeface="Verdana" panose="020B0604030504040204" pitchFamily="34" charset="0"/>
              <a:cs typeface="Verdana" panose="020B0604030504040204" pitchFamily="34" charset="0"/>
            </a:endParaRPr>
          </a:p>
          <a:p>
            <a:pPr marL="0" indent="0">
              <a:lnSpc>
                <a:spcPct val="100000"/>
              </a:lnSpc>
              <a:spcBef>
                <a:spcPts val="1200"/>
              </a:spcBef>
              <a:buNone/>
            </a:pPr>
            <a:endParaRPr lang="en-GB" dirty="0">
              <a:latin typeface="+mj-lt"/>
              <a:ea typeface="Verdana" panose="020B0604030504040204" pitchFamily="34" charset="0"/>
              <a:cs typeface="Verdana" panose="020B0604030504040204" pitchFamily="34" charset="0"/>
            </a:endParaRPr>
          </a:p>
          <a:p>
            <a:pPr marL="0" indent="0">
              <a:lnSpc>
                <a:spcPct val="100000"/>
              </a:lnSpc>
              <a:spcBef>
                <a:spcPts val="1200"/>
              </a:spcBef>
              <a:buNone/>
            </a:pPr>
            <a:endParaRPr lang="en-GB" dirty="0">
              <a:latin typeface="+mj-lt"/>
              <a:ea typeface="Verdana" panose="020B0604030504040204" pitchFamily="34" charset="0"/>
              <a:cs typeface="Verdana" panose="020B0604030504040204" pitchFamily="34" charset="0"/>
            </a:endParaRPr>
          </a:p>
          <a:p>
            <a:pPr marL="0" indent="0">
              <a:lnSpc>
                <a:spcPct val="100000"/>
              </a:lnSpc>
              <a:spcBef>
                <a:spcPts val="1200"/>
              </a:spcBef>
              <a:buNone/>
            </a:pPr>
            <a:endParaRPr lang="it-IT" dirty="0">
              <a:latin typeface="+mj-lt"/>
              <a:ea typeface="Verdana" panose="020B0604030504040204" pitchFamily="34" charset="0"/>
              <a:cs typeface="Verdana" panose="020B0604030504040204" pitchFamily="34" charset="0"/>
            </a:endParaRPr>
          </a:p>
        </p:txBody>
      </p:sp>
      <p:sp>
        <p:nvSpPr>
          <p:cNvPr id="5" name="Titolo 1">
            <a:extLst>
              <a:ext uri="{FF2B5EF4-FFF2-40B4-BE49-F238E27FC236}">
                <a16:creationId xmlns:a16="http://schemas.microsoft.com/office/drawing/2014/main" id="{4170D82D-69C0-5946-89F9-D58998514B95}"/>
              </a:ext>
            </a:extLst>
          </p:cNvPr>
          <p:cNvSpPr>
            <a:spLocks noGrp="1"/>
          </p:cNvSpPr>
          <p:nvPr>
            <p:ph type="title"/>
          </p:nvPr>
        </p:nvSpPr>
        <p:spPr>
          <a:xfrm>
            <a:off x="5172500" y="750626"/>
            <a:ext cx="6181299" cy="545739"/>
          </a:xfrm>
        </p:spPr>
        <p:txBody>
          <a:bodyPr>
            <a:noAutofit/>
          </a:bodyPr>
          <a:lstStyle/>
          <a:p>
            <a:r>
              <a:rPr lang="en-AU" altLang="en-US" sz="3600" b="1" dirty="0">
                <a:ea typeface="Verdana" panose="020B0604030504040204" pitchFamily="34" charset="0"/>
                <a:cs typeface="Verdana" panose="020B0604030504040204" pitchFamily="34" charset="0"/>
              </a:rPr>
              <a:t>Laboratory surveillance</a:t>
            </a:r>
            <a:endParaRPr lang="en-GB" sz="36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258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3918B-3A5D-71E9-1270-4A2260441CAF}"/>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4797BF53-5AB8-8B45-73EB-9CB71A619CF3}"/>
              </a:ext>
            </a:extLst>
          </p:cNvPr>
          <p:cNvSpPr/>
          <p:nvPr/>
        </p:nvSpPr>
        <p:spPr>
          <a:xfrm>
            <a:off x="1781170" y="2782669"/>
            <a:ext cx="901179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6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Random or representative surveillance</a:t>
            </a:r>
          </a:p>
        </p:txBody>
      </p:sp>
      <p:sp>
        <p:nvSpPr>
          <p:cNvPr id="3" name="Segnaposto piè di pagina 2">
            <a:extLst>
              <a:ext uri="{FF2B5EF4-FFF2-40B4-BE49-F238E27FC236}">
                <a16:creationId xmlns:a16="http://schemas.microsoft.com/office/drawing/2014/main" id="{21FFDD10-2FC3-3BB6-4AD5-826675FC32A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8898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AB8A2F1-CC7B-5247-837A-8B0078B8FDCF}"/>
              </a:ext>
            </a:extLst>
          </p:cNvPr>
          <p:cNvSpPr>
            <a:spLocks noGrp="1"/>
          </p:cNvSpPr>
          <p:nvPr>
            <p:ph idx="1"/>
          </p:nvPr>
        </p:nvSpPr>
        <p:spPr>
          <a:xfrm>
            <a:off x="838200" y="2147193"/>
            <a:ext cx="10515600" cy="3939708"/>
          </a:xfrm>
        </p:spPr>
        <p:txBody>
          <a:bodyPr>
            <a:noAutofit/>
          </a:bodyPr>
          <a:lstStyle/>
          <a:p>
            <a:pPr marL="0" indent="0">
              <a:lnSpc>
                <a:spcPct val="110000"/>
              </a:lnSpc>
              <a:spcBef>
                <a:spcPts val="1200"/>
              </a:spcBef>
              <a:spcAft>
                <a:spcPts val="600"/>
              </a:spcAft>
              <a:buNone/>
            </a:pPr>
            <a:r>
              <a:rPr lang="en-GB" b="1" dirty="0">
                <a:ea typeface="Verdana" panose="020B0604030504040204" pitchFamily="34" charset="0"/>
                <a:cs typeface="Verdana" panose="020B0604030504040204" pitchFamily="34" charset="0"/>
              </a:rPr>
              <a:t>Random or representative </a:t>
            </a:r>
            <a:r>
              <a:rPr lang="en-GB" dirty="0">
                <a:ea typeface="Verdana" panose="020B0604030504040204" pitchFamily="34" charset="0"/>
                <a:cs typeface="Verdana" panose="020B0604030504040204" pitchFamily="34" charset="0"/>
              </a:rPr>
              <a:t>surveillance means the use of a sampling strategy in which every unit is chosen at random and has a known (non-zero) probability of inclusion in the sample</a:t>
            </a:r>
          </a:p>
          <a:p>
            <a:pPr marL="0" indent="0">
              <a:lnSpc>
                <a:spcPct val="110000"/>
              </a:lnSpc>
              <a:spcBef>
                <a:spcPts val="1200"/>
              </a:spcBef>
              <a:spcAft>
                <a:spcPts val="600"/>
              </a:spcAft>
              <a:buNone/>
            </a:pPr>
            <a:endParaRPr lang="it-IT" dirty="0">
              <a:ea typeface="Verdana" panose="020B0604030504040204" pitchFamily="34" charset="0"/>
              <a:cs typeface="Verdana" panose="020B0604030504040204" pitchFamily="34" charset="0"/>
            </a:endParaRPr>
          </a:p>
          <a:p>
            <a:pPr marL="0" indent="0">
              <a:lnSpc>
                <a:spcPct val="110000"/>
              </a:lnSpc>
              <a:spcBef>
                <a:spcPts val="1200"/>
              </a:spcBef>
              <a:spcAft>
                <a:spcPts val="600"/>
              </a:spcAft>
              <a:buNone/>
            </a:pPr>
            <a:r>
              <a:rPr lang="en-GB" dirty="0">
                <a:ea typeface="Verdana" panose="020B0604030504040204" pitchFamily="34" charset="0"/>
                <a:cs typeface="Verdana" panose="020B0604030504040204" pitchFamily="34" charset="0"/>
              </a:rPr>
              <a:t>Random surveillance is conducted:</a:t>
            </a:r>
            <a:endParaRPr lang="it-IT" dirty="0">
              <a:ea typeface="Verdana" panose="020B0604030504040204" pitchFamily="34" charset="0"/>
              <a:cs typeface="Verdana" panose="020B0604030504040204" pitchFamily="34" charset="0"/>
            </a:endParaRPr>
          </a:p>
          <a:p>
            <a:pPr>
              <a:lnSpc>
                <a:spcPct val="110000"/>
              </a:lnSpc>
              <a:spcBef>
                <a:spcPts val="600"/>
              </a:spcBef>
              <a:spcAft>
                <a:spcPts val="600"/>
              </a:spcAft>
              <a:buFont typeface="Wingdings" pitchFamily="2" charset="2"/>
              <a:buChar char="§"/>
            </a:pPr>
            <a:r>
              <a:rPr lang="en-GB" dirty="0">
                <a:ea typeface="Verdana" panose="020B0604030504040204" pitchFamily="34" charset="0"/>
                <a:cs typeface="Verdana" panose="020B0604030504040204" pitchFamily="34" charset="0"/>
              </a:rPr>
              <a:t>With aim to demonstrate the absence of AI at an acceptable level of confidence (i.e. to demonstrate freedom from AI)</a:t>
            </a:r>
            <a:endParaRPr lang="it-IT" dirty="0">
              <a:ea typeface="Verdana" panose="020B0604030504040204" pitchFamily="34" charset="0"/>
              <a:cs typeface="Verdana" panose="020B0604030504040204" pitchFamily="34" charset="0"/>
            </a:endParaRPr>
          </a:p>
        </p:txBody>
      </p:sp>
      <p:sp>
        <p:nvSpPr>
          <p:cNvPr id="5" name="Titolo 1">
            <a:extLst>
              <a:ext uri="{FF2B5EF4-FFF2-40B4-BE49-F238E27FC236}">
                <a16:creationId xmlns:a16="http://schemas.microsoft.com/office/drawing/2014/main" id="{D3D09F6A-1CB1-5B41-85A7-8403F636E2E3}"/>
              </a:ext>
            </a:extLst>
          </p:cNvPr>
          <p:cNvSpPr>
            <a:spLocks noGrp="1"/>
          </p:cNvSpPr>
          <p:nvPr>
            <p:ph type="title"/>
          </p:nvPr>
        </p:nvSpPr>
        <p:spPr>
          <a:xfrm>
            <a:off x="3581400" y="653970"/>
            <a:ext cx="7950958" cy="642395"/>
          </a:xfrm>
        </p:spPr>
        <p:txBody>
          <a:bodyPr>
            <a:noAutofit/>
          </a:bodyPr>
          <a:lstStyle/>
          <a:p>
            <a:r>
              <a:rPr lang="en-AU" altLang="en-US" sz="3200" b="1" dirty="0">
                <a:ea typeface="Verdana" panose="020B0604030504040204" pitchFamily="34" charset="0"/>
                <a:cs typeface="Verdana" panose="020B0604030504040204" pitchFamily="34" charset="0"/>
              </a:rPr>
              <a:t>Random or representative surveillance</a:t>
            </a:r>
            <a:endParaRPr lang="en-GB" sz="32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122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838200" y="1779802"/>
            <a:ext cx="10515600" cy="2191700"/>
          </a:xfrm>
        </p:spPr>
        <p:txBody>
          <a:bodyPr>
            <a:normAutofit/>
          </a:bodyPr>
          <a:lstStyle/>
          <a:p>
            <a:pPr marL="0" indent="0">
              <a:lnSpc>
                <a:spcPct val="100000"/>
              </a:lnSpc>
              <a:spcBef>
                <a:spcPts val="1200"/>
              </a:spcBef>
              <a:spcAft>
                <a:spcPts val="600"/>
              </a:spcAft>
              <a:buNone/>
            </a:pPr>
            <a:r>
              <a:rPr lang="en-GB" b="1" dirty="0">
                <a:ea typeface="Verdana" panose="020B0604030504040204" pitchFamily="34" charset="0"/>
                <a:cs typeface="Verdana" panose="020B0604030504040204" pitchFamily="34" charset="0"/>
              </a:rPr>
              <a:t>Two stage sampling strategy</a:t>
            </a:r>
            <a:r>
              <a:rPr lang="en-GB" dirty="0">
                <a:ea typeface="Verdana" panose="020B0604030504040204" pitchFamily="34" charset="0"/>
                <a:cs typeface="Verdana" panose="020B0604030504040204" pitchFamily="34" charset="0"/>
              </a:rPr>
              <a:t>: </a:t>
            </a:r>
          </a:p>
          <a:p>
            <a:pPr marL="457200" indent="-457200">
              <a:lnSpc>
                <a:spcPct val="100000"/>
              </a:lnSpc>
              <a:spcBef>
                <a:spcPts val="1200"/>
              </a:spcBef>
              <a:spcAft>
                <a:spcPts val="600"/>
              </a:spcAft>
              <a:buAutoNum type="arabicParenR"/>
            </a:pPr>
            <a:r>
              <a:rPr lang="en-GB" dirty="0">
                <a:ea typeface="Verdana" panose="020B0604030504040204" pitchFamily="34" charset="0"/>
                <a:cs typeface="Verdana" panose="020B0604030504040204" pitchFamily="34" charset="0"/>
              </a:rPr>
              <a:t>A sample of poultry establishments is selected</a:t>
            </a:r>
          </a:p>
          <a:p>
            <a:pPr marL="457200" indent="-457200">
              <a:lnSpc>
                <a:spcPct val="110000"/>
              </a:lnSpc>
              <a:spcBef>
                <a:spcPts val="1200"/>
              </a:spcBef>
              <a:spcAft>
                <a:spcPts val="1200"/>
              </a:spcAft>
              <a:buAutoNum type="arabicParenR"/>
            </a:pPr>
            <a:r>
              <a:rPr lang="en-GB" dirty="0">
                <a:ea typeface="Verdana" panose="020B0604030504040204" pitchFamily="34" charset="0"/>
                <a:cs typeface="Verdana" panose="020B0604030504040204" pitchFamily="34" charset="0"/>
              </a:rPr>
              <a:t>A sample of birds kept in the selected establishment(s) are sampled and tested</a:t>
            </a:r>
          </a:p>
        </p:txBody>
      </p:sp>
      <p:sp>
        <p:nvSpPr>
          <p:cNvPr id="7" name="Titolo 1">
            <a:extLst>
              <a:ext uri="{FF2B5EF4-FFF2-40B4-BE49-F238E27FC236}">
                <a16:creationId xmlns:a16="http://schemas.microsoft.com/office/drawing/2014/main" id="{673BE98A-2817-9147-8A49-D04A3E106808}"/>
              </a:ext>
            </a:extLst>
          </p:cNvPr>
          <p:cNvSpPr>
            <a:spLocks noGrp="1"/>
          </p:cNvSpPr>
          <p:nvPr>
            <p:ph type="title"/>
          </p:nvPr>
        </p:nvSpPr>
        <p:spPr>
          <a:xfrm>
            <a:off x="3425588" y="491319"/>
            <a:ext cx="7928211" cy="805047"/>
          </a:xfrm>
        </p:spPr>
        <p:txBody>
          <a:bodyPr>
            <a:noAutofit/>
          </a:bodyPr>
          <a:lstStyle/>
          <a:p>
            <a:r>
              <a:rPr lang="en-AU" altLang="en-US" sz="3200" b="1" dirty="0">
                <a:ea typeface="Verdana" panose="020B0604030504040204" pitchFamily="34" charset="0"/>
                <a:cs typeface="Verdana" panose="020B0604030504040204" pitchFamily="34" charset="0"/>
              </a:rPr>
              <a:t>Random or representative surveillance</a:t>
            </a:r>
            <a:endParaRPr lang="en-GB" sz="3200" b="1" dirty="0">
              <a:ea typeface="Verdana" panose="020B0604030504040204" pitchFamily="34" charset="0"/>
              <a:cs typeface="Verdana" panose="020B0604030504040204" pitchFamily="34" charset="0"/>
            </a:endParaRPr>
          </a:p>
        </p:txBody>
      </p:sp>
      <p:sp>
        <p:nvSpPr>
          <p:cNvPr id="2" name="Segnaposto contenuto 2">
            <a:extLst>
              <a:ext uri="{FF2B5EF4-FFF2-40B4-BE49-F238E27FC236}">
                <a16:creationId xmlns:a16="http://schemas.microsoft.com/office/drawing/2014/main" id="{804723D7-8146-EE51-A679-DB2DD253A4B9}"/>
              </a:ext>
            </a:extLst>
          </p:cNvPr>
          <p:cNvSpPr txBox="1">
            <a:spLocks/>
          </p:cNvSpPr>
          <p:nvPr/>
        </p:nvSpPr>
        <p:spPr>
          <a:xfrm>
            <a:off x="756313" y="4408232"/>
            <a:ext cx="10515600" cy="11327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spcAft>
                <a:spcPts val="600"/>
              </a:spcAft>
              <a:buFont typeface="Arial" panose="020B0604020202020204" pitchFamily="34" charset="0"/>
              <a:buNone/>
            </a:pPr>
            <a:r>
              <a:rPr lang="en-GB" b="1" dirty="0">
                <a:ea typeface="Verdana" panose="020B0604030504040204" pitchFamily="34" charset="0"/>
                <a:cs typeface="Verdana" panose="020B0604030504040204" pitchFamily="34" charset="0"/>
              </a:rPr>
              <a:t>Sample size </a:t>
            </a:r>
            <a:r>
              <a:rPr lang="en-GB" dirty="0">
                <a:ea typeface="Verdana" panose="020B0604030504040204" pitchFamily="34" charset="0"/>
                <a:cs typeface="Verdana" panose="020B0604030504040204" pitchFamily="34" charset="0"/>
              </a:rPr>
              <a:t>- minimum number of poultry establishments to be sampled (in the area at-risk) and the number of poultry to be tested per farm</a:t>
            </a:r>
          </a:p>
        </p:txBody>
      </p:sp>
    </p:spTree>
    <p:extLst>
      <p:ext uri="{BB962C8B-B14F-4D97-AF65-F5344CB8AC3E}">
        <p14:creationId xmlns:p14="http://schemas.microsoft.com/office/powerpoint/2010/main" val="41816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673BE98A-2817-9147-8A49-D04A3E106808}"/>
              </a:ext>
            </a:extLst>
          </p:cNvPr>
          <p:cNvSpPr>
            <a:spLocks noGrp="1"/>
          </p:cNvSpPr>
          <p:nvPr>
            <p:ph type="title"/>
          </p:nvPr>
        </p:nvSpPr>
        <p:spPr>
          <a:xfrm>
            <a:off x="3261816" y="518614"/>
            <a:ext cx="8091984" cy="859810"/>
          </a:xfrm>
        </p:spPr>
        <p:txBody>
          <a:bodyPr>
            <a:noAutofit/>
          </a:bodyPr>
          <a:lstStyle/>
          <a:p>
            <a:r>
              <a:rPr lang="en-AU" altLang="en-US" sz="3200" b="1" dirty="0">
                <a:ea typeface="Verdana" panose="020B0604030504040204" pitchFamily="34" charset="0"/>
                <a:cs typeface="Verdana" panose="020B0604030504040204" pitchFamily="34" charset="0"/>
              </a:rPr>
              <a:t>Random or representative surveillance</a:t>
            </a:r>
            <a:endParaRPr lang="en-GB" sz="3200" b="1" dirty="0">
              <a:ea typeface="Verdana" panose="020B0604030504040204" pitchFamily="34" charset="0"/>
              <a:cs typeface="Verdana" panose="020B0604030504040204" pitchFamily="34" charset="0"/>
            </a:endParaRPr>
          </a:p>
        </p:txBody>
      </p:sp>
      <p:sp>
        <p:nvSpPr>
          <p:cNvPr id="2" name="Segnaposto contenuto 2">
            <a:extLst>
              <a:ext uri="{FF2B5EF4-FFF2-40B4-BE49-F238E27FC236}">
                <a16:creationId xmlns:a16="http://schemas.microsoft.com/office/drawing/2014/main" id="{10730521-896E-6A30-2AFE-37D4DD0770B8}"/>
              </a:ext>
            </a:extLst>
          </p:cNvPr>
          <p:cNvSpPr txBox="1">
            <a:spLocks/>
          </p:cNvSpPr>
          <p:nvPr/>
        </p:nvSpPr>
        <p:spPr>
          <a:xfrm>
            <a:off x="1343168" y="2353006"/>
            <a:ext cx="10515600" cy="307880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800"/>
              </a:spcBef>
              <a:spcAft>
                <a:spcPts val="600"/>
              </a:spcAft>
              <a:buFont typeface="Arial" panose="020B0604020202020204" pitchFamily="34" charset="0"/>
              <a:buNone/>
            </a:pPr>
            <a:r>
              <a:rPr lang="en-GB" b="1" dirty="0">
                <a:ea typeface="Verdana" panose="020B0604030504040204" pitchFamily="34" charset="0"/>
                <a:cs typeface="Verdana" panose="020B0604030504040204" pitchFamily="34" charset="0"/>
              </a:rPr>
              <a:t>Minimum sample size</a:t>
            </a:r>
            <a:r>
              <a:rPr lang="en-GB" dirty="0">
                <a:ea typeface="Verdana" panose="020B0604030504040204" pitchFamily="34" charset="0"/>
                <a:cs typeface="Verdana" panose="020B0604030504040204" pitchFamily="34" charset="0"/>
              </a:rPr>
              <a:t> (to detect at least one positive farm/animal, if infection is present):</a:t>
            </a:r>
          </a:p>
          <a:p>
            <a:pPr>
              <a:spcBef>
                <a:spcPts val="600"/>
              </a:spcBef>
              <a:spcAft>
                <a:spcPts val="600"/>
              </a:spcAft>
              <a:buFont typeface="Wingdings" pitchFamily="2" charset="2"/>
              <a:buChar char="§"/>
            </a:pPr>
            <a:r>
              <a:rPr lang="en-GB" dirty="0">
                <a:ea typeface="Verdana" panose="020B0604030504040204" pitchFamily="34" charset="0"/>
                <a:cs typeface="Verdana" panose="020B0604030504040204" pitchFamily="34" charset="0"/>
              </a:rPr>
              <a:t>Target population size</a:t>
            </a:r>
          </a:p>
          <a:p>
            <a:pPr>
              <a:spcBef>
                <a:spcPts val="600"/>
              </a:spcBef>
              <a:spcAft>
                <a:spcPts val="600"/>
              </a:spcAft>
              <a:buFont typeface="Wingdings" pitchFamily="2" charset="2"/>
              <a:buChar char="§"/>
            </a:pPr>
            <a:r>
              <a:rPr lang="en-GB" dirty="0">
                <a:ea typeface="Verdana" panose="020B0604030504040204" pitchFamily="34" charset="0"/>
                <a:cs typeface="Verdana" panose="020B0604030504040204" pitchFamily="34" charset="0"/>
              </a:rPr>
              <a:t>Expected prevalence to be detected</a:t>
            </a:r>
            <a:endParaRPr lang="it-IT" dirty="0">
              <a:ea typeface="Verdana" panose="020B0604030504040204" pitchFamily="34" charset="0"/>
              <a:cs typeface="Verdana" panose="020B0604030504040204" pitchFamily="34" charset="0"/>
            </a:endParaRPr>
          </a:p>
          <a:p>
            <a:pPr>
              <a:spcBef>
                <a:spcPts val="600"/>
              </a:spcBef>
              <a:spcAft>
                <a:spcPts val="600"/>
              </a:spcAft>
              <a:buFont typeface="Wingdings" pitchFamily="2" charset="2"/>
              <a:buChar char="§"/>
            </a:pPr>
            <a:r>
              <a:rPr lang="en-GB" dirty="0">
                <a:ea typeface="Verdana" panose="020B0604030504040204" pitchFamily="34" charset="0"/>
                <a:cs typeface="Verdana" panose="020B0604030504040204" pitchFamily="34" charset="0"/>
              </a:rPr>
              <a:t>Pre-defined level of confidence of the survey results (</a:t>
            </a:r>
            <a:r>
              <a:rPr lang="en-GB" dirty="0">
                <a:ea typeface="Verdana" panose="020B0604030504040204" pitchFamily="34" charset="0"/>
                <a:cs typeface="Verdana" panose="020B0604030504040204" pitchFamily="34" charset="0"/>
                <a:sym typeface="Symbol" pitchFamily="2" charset="2"/>
              </a:rPr>
              <a:t></a:t>
            </a:r>
            <a:r>
              <a:rPr lang="en-GB" dirty="0">
                <a:ea typeface="Verdana" panose="020B0604030504040204" pitchFamily="34" charset="0"/>
                <a:cs typeface="Verdana" panose="020B0604030504040204" pitchFamily="34" charset="0"/>
              </a:rPr>
              <a:t> 95%)</a:t>
            </a:r>
            <a:endParaRPr lang="it-IT"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710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egnaposto contenuto 2"/>
          <p:cNvSpPr>
            <a:spLocks noGrp="1"/>
          </p:cNvSpPr>
          <p:nvPr>
            <p:ph type="body" idx="4294967295"/>
          </p:nvPr>
        </p:nvSpPr>
        <p:spPr>
          <a:xfrm>
            <a:off x="1337481" y="2906978"/>
            <a:ext cx="9266829" cy="2388358"/>
          </a:xfrm>
        </p:spPr>
        <p:txBody>
          <a:bodyPr>
            <a:noAutofit/>
          </a:bodyPr>
          <a:lstStyle/>
          <a:p>
            <a:pPr marL="0" indent="0" algn="l">
              <a:lnSpc>
                <a:spcPct val="120000"/>
              </a:lnSpc>
              <a:spcAft>
                <a:spcPts val="600"/>
              </a:spcAft>
              <a:buNone/>
            </a:pPr>
            <a:r>
              <a:rPr lang="en-US" altLang="en-US" b="1" dirty="0">
                <a:solidFill>
                  <a:schemeClr val="tx1">
                    <a:lumMod val="50000"/>
                  </a:schemeClr>
                </a:solidFill>
                <a:cs typeface="Calibri"/>
              </a:rPr>
              <a:t>AI surveillance </a:t>
            </a:r>
            <a:r>
              <a:rPr lang="en-US" altLang="en-US" dirty="0">
                <a:solidFill>
                  <a:schemeClr val="tx1">
                    <a:lumMod val="50000"/>
                  </a:schemeClr>
                </a:solidFill>
                <a:cs typeface="Calibri"/>
              </a:rPr>
              <a:t>in poultry and wild birds must be implemented:</a:t>
            </a:r>
          </a:p>
          <a:p>
            <a:pPr>
              <a:lnSpc>
                <a:spcPct val="120000"/>
              </a:lnSpc>
              <a:spcAft>
                <a:spcPts val="600"/>
              </a:spcAft>
              <a:buFont typeface="Wingdings" pitchFamily="2" charset="2"/>
              <a:buChar char="§"/>
            </a:pPr>
            <a:r>
              <a:rPr lang="en-US" altLang="en-US" dirty="0">
                <a:solidFill>
                  <a:schemeClr val="tx1">
                    <a:lumMod val="50000"/>
                  </a:schemeClr>
                </a:solidFill>
                <a:cs typeface="Calibri"/>
              </a:rPr>
              <a:t>In </a:t>
            </a:r>
            <a:r>
              <a:rPr lang="en-US" altLang="en-US" b="1" dirty="0">
                <a:solidFill>
                  <a:schemeClr val="tx1">
                    <a:lumMod val="50000"/>
                  </a:schemeClr>
                </a:solidFill>
                <a:cs typeface="Calibri"/>
              </a:rPr>
              <a:t>all</a:t>
            </a:r>
            <a:r>
              <a:rPr lang="en-US" altLang="en-US" dirty="0">
                <a:solidFill>
                  <a:schemeClr val="tx1">
                    <a:lumMod val="50000"/>
                  </a:schemeClr>
                </a:solidFill>
                <a:cs typeface="Calibri"/>
              </a:rPr>
              <a:t> European Union </a:t>
            </a:r>
            <a:r>
              <a:rPr lang="en-US" altLang="en-US" b="1" dirty="0">
                <a:solidFill>
                  <a:schemeClr val="tx1">
                    <a:lumMod val="50000"/>
                  </a:schemeClr>
                </a:solidFill>
                <a:cs typeface="Calibri"/>
              </a:rPr>
              <a:t>Member States</a:t>
            </a:r>
          </a:p>
          <a:p>
            <a:pPr>
              <a:lnSpc>
                <a:spcPct val="120000"/>
              </a:lnSpc>
              <a:spcAft>
                <a:spcPts val="600"/>
              </a:spcAft>
              <a:buFont typeface="Wingdings" pitchFamily="2" charset="2"/>
              <a:buChar char="§"/>
            </a:pPr>
            <a:r>
              <a:rPr lang="en-US" altLang="en-US" dirty="0">
                <a:solidFill>
                  <a:schemeClr val="tx1">
                    <a:lumMod val="50000"/>
                  </a:schemeClr>
                </a:solidFill>
                <a:cs typeface="Calibri"/>
              </a:rPr>
              <a:t>In accordance with </a:t>
            </a:r>
            <a:r>
              <a:rPr lang="en-US" altLang="en-US" b="1" dirty="0">
                <a:solidFill>
                  <a:schemeClr val="tx1">
                    <a:lumMod val="50000"/>
                  </a:schemeClr>
                </a:solidFill>
                <a:cs typeface="Calibri"/>
              </a:rPr>
              <a:t>guidelines</a:t>
            </a:r>
            <a:r>
              <a:rPr lang="en-US" altLang="en-US" dirty="0">
                <a:solidFill>
                  <a:schemeClr val="tx1">
                    <a:lumMod val="50000"/>
                  </a:schemeClr>
                </a:solidFill>
                <a:cs typeface="Calibri"/>
              </a:rPr>
              <a:t> set out in Annex II to this Regulation</a:t>
            </a:r>
          </a:p>
          <a:p>
            <a:pPr marL="0" indent="0" algn="l">
              <a:lnSpc>
                <a:spcPct val="120000"/>
              </a:lnSpc>
              <a:spcAft>
                <a:spcPts val="600"/>
              </a:spcAft>
              <a:buNone/>
            </a:pPr>
            <a:endParaRPr lang="en-US" altLang="en-US" dirty="0">
              <a:solidFill>
                <a:schemeClr val="tx1">
                  <a:lumMod val="50000"/>
                </a:schemeClr>
              </a:solidFill>
              <a:cs typeface="Calibri"/>
            </a:endParaRPr>
          </a:p>
          <a:p>
            <a:pPr marL="0" indent="0" algn="l">
              <a:lnSpc>
                <a:spcPct val="120000"/>
              </a:lnSpc>
              <a:spcAft>
                <a:spcPts val="600"/>
              </a:spcAft>
              <a:buNone/>
            </a:pPr>
            <a:endParaRPr lang="en-US" altLang="en-US" dirty="0">
              <a:solidFill>
                <a:schemeClr val="tx1">
                  <a:lumMod val="50000"/>
                </a:schemeClr>
              </a:solidFill>
              <a:cs typeface="Calibri"/>
            </a:endParaRPr>
          </a:p>
          <a:p>
            <a:pPr marL="0" indent="0" algn="l">
              <a:lnSpc>
                <a:spcPct val="120000"/>
              </a:lnSpc>
              <a:spcAft>
                <a:spcPts val="600"/>
              </a:spcAft>
              <a:buNone/>
            </a:pPr>
            <a:endParaRPr lang="en-US" altLang="en-US" dirty="0">
              <a:solidFill>
                <a:schemeClr val="tx1">
                  <a:lumMod val="50000"/>
                </a:schemeClr>
              </a:solidFill>
              <a:cs typeface="Calibri"/>
            </a:endParaRPr>
          </a:p>
          <a:p>
            <a:pPr algn="l">
              <a:spcAft>
                <a:spcPts val="600"/>
              </a:spcAft>
              <a:buClr>
                <a:srgbClr val="92D050"/>
              </a:buClr>
            </a:pPr>
            <a:endParaRPr lang="en-US" altLang="en-US" b="1" dirty="0">
              <a:solidFill>
                <a:schemeClr val="tx1">
                  <a:lumMod val="50000"/>
                </a:schemeClr>
              </a:solidFill>
              <a:cs typeface="Calibri"/>
            </a:endParaRPr>
          </a:p>
        </p:txBody>
      </p:sp>
      <p:sp>
        <p:nvSpPr>
          <p:cNvPr id="4" name="Segnaposto contenuto 2"/>
          <p:cNvSpPr txBox="1">
            <a:spLocks/>
          </p:cNvSpPr>
          <p:nvPr/>
        </p:nvSpPr>
        <p:spPr bwMode="auto">
          <a:xfrm>
            <a:off x="3279564" y="1361734"/>
            <a:ext cx="8229600" cy="1146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sz="2000" dirty="0">
                <a:solidFill>
                  <a:schemeClr val="tx1">
                    <a:lumMod val="50000"/>
                  </a:schemeClr>
                </a:solidFill>
                <a:latin typeface="+mj-lt"/>
                <a:ea typeface="Verdana" panose="020B0604030504040204" pitchFamily="34" charset="0"/>
                <a:cs typeface="Verdana" panose="020B0604030504040204" pitchFamily="34" charset="0"/>
              </a:rPr>
              <a:t>Commission Delegated Regulation (EU) 2020/689</a:t>
            </a:r>
          </a:p>
          <a:p>
            <a:pPr marL="0" indent="0" algn="ctr">
              <a:spcBef>
                <a:spcPts val="0"/>
              </a:spcBef>
              <a:spcAft>
                <a:spcPts val="1200"/>
              </a:spcAft>
              <a:buNone/>
            </a:pPr>
            <a:r>
              <a:rPr lang="it-IT" sz="2000" dirty="0">
                <a:solidFill>
                  <a:schemeClr val="tx1">
                    <a:lumMod val="50000"/>
                  </a:schemeClr>
                </a:solidFill>
                <a:latin typeface="+mj-lt"/>
                <a:cs typeface="Calibri"/>
              </a:rPr>
              <a:t>(in line with WOAH standards) </a:t>
            </a:r>
            <a:endParaRPr lang="en-GB" altLang="en-US" sz="2000" dirty="0">
              <a:solidFill>
                <a:schemeClr val="tx1">
                  <a:lumMod val="50000"/>
                </a:schemeClr>
              </a:solidFill>
              <a:latin typeface="+mj-lt"/>
              <a:cs typeface="Calibri"/>
            </a:endParaRPr>
          </a:p>
          <a:p>
            <a:pPr marL="0" indent="0" algn="ctr">
              <a:spcBef>
                <a:spcPts val="0"/>
              </a:spcBef>
              <a:spcAft>
                <a:spcPts val="1200"/>
              </a:spcAft>
              <a:buNone/>
            </a:pPr>
            <a:endParaRPr lang="en-GB" altLang="en-US" sz="2000" dirty="0">
              <a:solidFill>
                <a:schemeClr val="tx1">
                  <a:lumMod val="50000"/>
                </a:schemeClr>
              </a:solidFill>
              <a:latin typeface="+mj-lt"/>
              <a:cs typeface="Calibri"/>
            </a:endParaRPr>
          </a:p>
        </p:txBody>
      </p:sp>
      <p:sp>
        <p:nvSpPr>
          <p:cNvPr id="3" name="Title 5">
            <a:extLst>
              <a:ext uri="{FF2B5EF4-FFF2-40B4-BE49-F238E27FC236}">
                <a16:creationId xmlns:a16="http://schemas.microsoft.com/office/drawing/2014/main" id="{517FDFE6-16AF-73DE-93BA-C271FCFBE0B6}"/>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4000" dirty="0">
                <a:solidFill>
                  <a:schemeClr val="tx2"/>
                </a:solidFill>
              </a:rPr>
              <a:t>AI surveillance in the EU</a:t>
            </a:r>
            <a:endParaRPr lang="en-AU" altLang="en-US" sz="4000" dirty="0">
              <a:solidFill>
                <a:schemeClr val="tx2"/>
              </a:solidFill>
            </a:endParaRPr>
          </a:p>
        </p:txBody>
      </p:sp>
    </p:spTree>
    <p:extLst>
      <p:ext uri="{BB962C8B-B14F-4D97-AF65-F5344CB8AC3E}">
        <p14:creationId xmlns:p14="http://schemas.microsoft.com/office/powerpoint/2010/main" val="377341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4294967295"/>
          </p:nvPr>
        </p:nvSpPr>
        <p:spPr>
          <a:xfrm>
            <a:off x="575185" y="1666563"/>
            <a:ext cx="9645445" cy="4748980"/>
          </a:xfrm>
        </p:spPr>
        <p:txBody>
          <a:bodyPr>
            <a:normAutofit fontScale="92500"/>
          </a:bodyPr>
          <a:lstStyle/>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Target population</a:t>
            </a:r>
            <a:r>
              <a:rPr lang="en-GB" sz="2600" dirty="0">
                <a:solidFill>
                  <a:schemeClr val="tx1">
                    <a:lumMod val="50000"/>
                  </a:schemeClr>
                </a:solidFill>
                <a:sym typeface="Wingdings" pitchFamily="2" charset="2"/>
              </a:rPr>
              <a:t>  (e.g. duck farms) </a:t>
            </a:r>
          </a:p>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Number of farms </a:t>
            </a:r>
            <a:r>
              <a:rPr lang="en-GB" sz="2600" dirty="0">
                <a:solidFill>
                  <a:schemeClr val="tx1">
                    <a:lumMod val="50000"/>
                  </a:schemeClr>
                </a:solidFill>
                <a:sym typeface="Wingdings" pitchFamily="2" charset="2"/>
              </a:rPr>
              <a:t>(to be tested)</a:t>
            </a:r>
            <a:r>
              <a:rPr lang="en-GB" sz="2600" b="1" dirty="0">
                <a:solidFill>
                  <a:schemeClr val="tx1">
                    <a:lumMod val="50000"/>
                  </a:schemeClr>
                </a:solidFill>
                <a:sym typeface="Wingdings" pitchFamily="2" charset="2"/>
              </a:rPr>
              <a:t> </a:t>
            </a:r>
            <a:r>
              <a:rPr lang="en-GB" sz="2600" dirty="0">
                <a:solidFill>
                  <a:schemeClr val="tx1">
                    <a:lumMod val="50000"/>
                  </a:schemeClr>
                </a:solidFill>
                <a:sym typeface="Wingdings" pitchFamily="2" charset="2"/>
              </a:rPr>
              <a:t>(e.g. </a:t>
            </a:r>
            <a:r>
              <a:rPr lang="en-GB" sz="2600" b="1" dirty="0">
                <a:solidFill>
                  <a:schemeClr val="tx1">
                    <a:lumMod val="50000"/>
                  </a:schemeClr>
                </a:solidFill>
                <a:sym typeface="Wingdings" pitchFamily="2" charset="2"/>
              </a:rPr>
              <a:t>all</a:t>
            </a:r>
            <a:r>
              <a:rPr lang="en-GB" sz="2600" dirty="0">
                <a:solidFill>
                  <a:schemeClr val="tx1">
                    <a:lumMod val="50000"/>
                  </a:schemeClr>
                </a:solidFill>
                <a:sym typeface="Wingdings" pitchFamily="2" charset="2"/>
              </a:rPr>
              <a:t> commercial duck farms) </a:t>
            </a:r>
          </a:p>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Number of samples per farm</a:t>
            </a:r>
            <a:endParaRPr lang="en-GB" sz="2600" dirty="0">
              <a:solidFill>
                <a:schemeClr val="tx1">
                  <a:lumMod val="50000"/>
                </a:schemeClr>
              </a:solidFill>
              <a:sym typeface="Wingdings" pitchFamily="2" charset="2"/>
            </a:endParaRPr>
          </a:p>
          <a:p>
            <a:pPr marL="1257300" lvl="4" indent="-342900" eaLnBrk="0" hangingPunct="0">
              <a:lnSpc>
                <a:spcPct val="130000"/>
              </a:lnSpc>
              <a:spcAft>
                <a:spcPts val="600"/>
              </a:spcAft>
              <a:buSzPct val="100000"/>
              <a:buFont typeface="Wingdings" panose="05000000000000000000" pitchFamily="2" charset="2"/>
              <a:buChar char="§"/>
              <a:defRPr/>
            </a:pPr>
            <a:r>
              <a:rPr lang="en-GB" sz="2600" dirty="0">
                <a:solidFill>
                  <a:schemeClr val="tx1">
                    <a:lumMod val="50000"/>
                  </a:schemeClr>
                </a:solidFill>
                <a:sym typeface="Wingdings" pitchFamily="2" charset="2"/>
              </a:rPr>
              <a:t>Expected within farm prevalence:  ≥ 5 %  (CLs = 99%)</a:t>
            </a:r>
          </a:p>
          <a:p>
            <a:pPr marL="1257300" lvl="4" indent="-342900" eaLnBrk="0" hangingPunct="0">
              <a:lnSpc>
                <a:spcPct val="130000"/>
              </a:lnSpc>
              <a:spcAft>
                <a:spcPts val="600"/>
              </a:spcAft>
              <a:buSzPct val="100000"/>
              <a:buFont typeface="Wingdings" panose="05000000000000000000" pitchFamily="2" charset="2"/>
              <a:buChar char="§"/>
              <a:defRPr/>
            </a:pPr>
            <a:r>
              <a:rPr lang="en-GB" sz="2600" dirty="0">
                <a:solidFill>
                  <a:schemeClr val="tx1">
                    <a:lumMod val="50000"/>
                  </a:schemeClr>
                </a:solidFill>
                <a:sym typeface="Wingdings" pitchFamily="2" charset="2"/>
              </a:rPr>
              <a:t>90 samples per farm (e.g. </a:t>
            </a:r>
            <a:r>
              <a:rPr lang="en-GB" sz="2600" dirty="0">
                <a:solidFill>
                  <a:schemeClr val="tx1">
                    <a:lumMod val="50000"/>
                  </a:schemeClr>
                </a:solidFill>
                <a:highlight>
                  <a:srgbClr val="FFFF00"/>
                </a:highlight>
                <a:sym typeface="Wingdings" pitchFamily="2" charset="2"/>
              </a:rPr>
              <a:t>sampling method ??????)</a:t>
            </a:r>
          </a:p>
          <a:p>
            <a:pPr marL="228600" lvl="3" indent="0" eaLnBrk="0" hangingPunct="0">
              <a:lnSpc>
                <a:spcPct val="130000"/>
              </a:lnSpc>
              <a:spcAft>
                <a:spcPts val="600"/>
              </a:spcAft>
              <a:buClr>
                <a:srgbClr val="92D050"/>
              </a:buClr>
              <a:buSzPct val="100000"/>
              <a:buNone/>
              <a:defRPr/>
            </a:pPr>
            <a:r>
              <a:rPr lang="en-US" altLang="en-US" sz="2600" b="1" dirty="0">
                <a:solidFill>
                  <a:schemeClr val="tx1">
                    <a:lumMod val="50000"/>
                  </a:schemeClr>
                </a:solidFill>
                <a:sym typeface="Wingdings" pitchFamily="2" charset="2"/>
              </a:rPr>
              <a:t>   Type of test </a:t>
            </a:r>
            <a:r>
              <a:rPr lang="en-US" altLang="en-US" sz="2600" b="1" dirty="0">
                <a:solidFill>
                  <a:srgbClr val="FF0000"/>
                </a:solidFill>
                <a:highlight>
                  <a:srgbClr val="FFFF00"/>
                </a:highlight>
                <a:sym typeface="Wingdings" pitchFamily="2" charset="2"/>
              </a:rPr>
              <a:t>virological or serological ?????</a:t>
            </a:r>
            <a:endParaRPr lang="en-US" altLang="en-US" sz="2600" dirty="0">
              <a:solidFill>
                <a:srgbClr val="FF0000"/>
              </a:solidFill>
              <a:highlight>
                <a:srgbClr val="FFFF00"/>
              </a:highlight>
              <a:sym typeface="Wingdings" pitchFamily="2" charset="2"/>
            </a:endParaRPr>
          </a:p>
          <a:p>
            <a:pPr marL="228600" lvl="3" indent="0" eaLnBrk="0" hangingPunct="0">
              <a:lnSpc>
                <a:spcPct val="130000"/>
              </a:lnSpc>
              <a:spcAft>
                <a:spcPts val="600"/>
              </a:spcAft>
              <a:buClr>
                <a:srgbClr val="92D050"/>
              </a:buClr>
              <a:buSzPct val="100000"/>
              <a:buNone/>
              <a:defRPr/>
            </a:pPr>
            <a:r>
              <a:rPr lang="en-GB" altLang="en-US" sz="2600" b="1" dirty="0">
                <a:solidFill>
                  <a:schemeClr val="tx1">
                    <a:lumMod val="50000"/>
                  </a:schemeClr>
                </a:solidFill>
                <a:sym typeface="Wingdings" pitchFamily="2" charset="2"/>
              </a:rPr>
              <a:t>   Timing</a:t>
            </a:r>
            <a:r>
              <a:rPr lang="en-GB" altLang="en-US" sz="2600" dirty="0">
                <a:solidFill>
                  <a:schemeClr val="tx1">
                    <a:lumMod val="50000"/>
                  </a:schemeClr>
                </a:solidFill>
                <a:sym typeface="Wingdings" pitchFamily="2" charset="2"/>
              </a:rPr>
              <a:t> (before loading for slaughter)</a:t>
            </a:r>
            <a:endParaRPr lang="en-GB" sz="2600" dirty="0">
              <a:solidFill>
                <a:schemeClr val="tx1">
                  <a:lumMod val="50000"/>
                </a:schemeClr>
              </a:solidFill>
              <a:sym typeface="Wingdings" pitchFamily="2" charset="2"/>
            </a:endParaRPr>
          </a:p>
          <a:p>
            <a:pPr marL="457200" lvl="3" eaLnBrk="0" hangingPunct="0">
              <a:lnSpc>
                <a:spcPct val="140000"/>
              </a:lnSpc>
              <a:buClr>
                <a:srgbClr val="92D050"/>
              </a:buClr>
              <a:buSzPct val="100000"/>
              <a:defRPr/>
            </a:pPr>
            <a:endParaRPr lang="en-GB" altLang="en-US" sz="2000" dirty="0">
              <a:solidFill>
                <a:schemeClr val="bg2">
                  <a:lumMod val="50000"/>
                </a:schemeClr>
              </a:solidFill>
              <a:sym typeface="Wingdings" pitchFamily="2" charset="2"/>
            </a:endParaRPr>
          </a:p>
        </p:txBody>
      </p:sp>
      <p:sp>
        <p:nvSpPr>
          <p:cNvPr id="5" name="Title 5">
            <a:extLst>
              <a:ext uri="{FF2B5EF4-FFF2-40B4-BE49-F238E27FC236}">
                <a16:creationId xmlns:a16="http://schemas.microsoft.com/office/drawing/2014/main" id="{F80379E3-AF94-D816-AAE1-D30468BE3986}"/>
              </a:ext>
            </a:extLst>
          </p:cNvPr>
          <p:cNvSpPr txBox="1">
            <a:spLocks noChangeArrowheads="1"/>
          </p:cNvSpPr>
          <p:nvPr/>
        </p:nvSpPr>
        <p:spPr>
          <a:xfrm>
            <a:off x="3318387" y="591167"/>
            <a:ext cx="8249197"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AI surveillance – High risk areas</a:t>
            </a:r>
            <a:endParaRPr lang="en-AU" altLang="en-US" dirty="0">
              <a:solidFill>
                <a:schemeClr val="tx2"/>
              </a:solidFill>
            </a:endParaRPr>
          </a:p>
        </p:txBody>
      </p:sp>
    </p:spTree>
    <p:extLst>
      <p:ext uri="{BB962C8B-B14F-4D97-AF65-F5344CB8AC3E}">
        <p14:creationId xmlns:p14="http://schemas.microsoft.com/office/powerpoint/2010/main" val="224583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023DE7-78FE-5C4E-D8FB-BED65D857796}"/>
              </a:ext>
            </a:extLst>
          </p:cNvPr>
          <p:cNvSpPr/>
          <p:nvPr/>
        </p:nvSpPr>
        <p:spPr>
          <a:xfrm>
            <a:off x="1590101" y="2582266"/>
            <a:ext cx="9011798"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Virological or serological testing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Which one to choose?</a:t>
            </a:r>
          </a:p>
        </p:txBody>
      </p:sp>
      <p:sp>
        <p:nvSpPr>
          <p:cNvPr id="3" name="Segnaposto piè di pagina 2">
            <a:extLst>
              <a:ext uri="{FF2B5EF4-FFF2-40B4-BE49-F238E27FC236}">
                <a16:creationId xmlns:a16="http://schemas.microsoft.com/office/drawing/2014/main" id="{6B5038BB-624F-D6EF-9CF8-D50A9E7EE09F}"/>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02209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0E6FE-9D27-118B-4175-21FA3F42C618}"/>
            </a:ext>
          </a:extLst>
        </p:cNvPr>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283EFE8C-D995-6714-3DE0-596663361DCC}"/>
              </a:ext>
            </a:extLst>
          </p:cNvPr>
          <p:cNvSpPr txBox="1">
            <a:spLocks/>
          </p:cNvSpPr>
          <p:nvPr/>
        </p:nvSpPr>
        <p:spPr>
          <a:xfrm>
            <a:off x="851700" y="1938810"/>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HPAI in </a:t>
            </a:r>
            <a:r>
              <a:rPr kumimoji="0" lang="en-GB" sz="24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Gallinaceous</a:t>
            </a: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poultry?</a:t>
            </a:r>
          </a:p>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endParaRPr>
          </a:p>
        </p:txBody>
      </p:sp>
      <p:sp>
        <p:nvSpPr>
          <p:cNvPr id="8" name="Segnaposto contenuto 2">
            <a:extLst>
              <a:ext uri="{FF2B5EF4-FFF2-40B4-BE49-F238E27FC236}">
                <a16:creationId xmlns:a16="http://schemas.microsoft.com/office/drawing/2014/main" id="{41D16FCE-FED0-796B-8768-51609A841696}"/>
              </a:ext>
            </a:extLst>
          </p:cNvPr>
          <p:cNvSpPr txBox="1">
            <a:spLocks/>
          </p:cNvSpPr>
          <p:nvPr/>
        </p:nvSpPr>
        <p:spPr>
          <a:xfrm>
            <a:off x="840127" y="2540699"/>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LPAI in poultry?</a:t>
            </a:r>
          </a:p>
        </p:txBody>
      </p:sp>
      <p:sp>
        <p:nvSpPr>
          <p:cNvPr id="9" name="Segnaposto contenuto 2">
            <a:extLst>
              <a:ext uri="{FF2B5EF4-FFF2-40B4-BE49-F238E27FC236}">
                <a16:creationId xmlns:a16="http://schemas.microsoft.com/office/drawing/2014/main" id="{336E86A1-6EFE-897A-F912-7A4E1F587A8D}"/>
              </a:ext>
            </a:extLst>
          </p:cNvPr>
          <p:cNvSpPr txBox="1">
            <a:spLocks/>
          </p:cNvSpPr>
          <p:nvPr/>
        </p:nvSpPr>
        <p:spPr>
          <a:xfrm>
            <a:off x="840125" y="3119434"/>
            <a:ext cx="5088038" cy="686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HPAI in </a:t>
            </a:r>
            <a:r>
              <a:rPr kumimoji="0" lang="en-GB" sz="2400" b="0" i="1"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Anseriformes</a:t>
            </a: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 poultry?</a:t>
            </a:r>
          </a:p>
        </p:txBody>
      </p:sp>
      <p:sp>
        <p:nvSpPr>
          <p:cNvPr id="3" name="Segnaposto contenuto 2">
            <a:extLst>
              <a:ext uri="{FF2B5EF4-FFF2-40B4-BE49-F238E27FC236}">
                <a16:creationId xmlns:a16="http://schemas.microsoft.com/office/drawing/2014/main" id="{A132F736-CF45-B1DD-303C-E7F1A476C055}"/>
              </a:ext>
            </a:extLst>
          </p:cNvPr>
          <p:cNvSpPr>
            <a:spLocks noGrp="1"/>
          </p:cNvSpPr>
          <p:nvPr>
            <p:ph idx="1"/>
          </p:nvPr>
        </p:nvSpPr>
        <p:spPr>
          <a:xfrm>
            <a:off x="838200" y="3742542"/>
            <a:ext cx="5088038" cy="686245"/>
          </a:xfrm>
        </p:spPr>
        <p:txBody>
          <a:bodyPr>
            <a:normAutofit/>
          </a:bodyPr>
          <a:lstStyle/>
          <a:p>
            <a:pPr>
              <a:lnSpc>
                <a:spcPct val="120000"/>
              </a:lnSpc>
              <a:spcBef>
                <a:spcPts val="1200"/>
              </a:spcBef>
              <a:spcAft>
                <a:spcPts val="600"/>
              </a:spcAft>
            </a:pPr>
            <a:r>
              <a:rPr lang="en-GB" dirty="0">
                <a:ea typeface="Verdana" panose="020B0604030504040204" pitchFamily="34" charset="0"/>
                <a:cs typeface="Verdana" panose="020B0604030504040204" pitchFamily="34" charset="0"/>
              </a:rPr>
              <a:t>HPAI in wild birds?</a:t>
            </a:r>
          </a:p>
        </p:txBody>
      </p:sp>
      <p:sp>
        <p:nvSpPr>
          <p:cNvPr id="10" name="Segnaposto contenuto 2">
            <a:extLst>
              <a:ext uri="{FF2B5EF4-FFF2-40B4-BE49-F238E27FC236}">
                <a16:creationId xmlns:a16="http://schemas.microsoft.com/office/drawing/2014/main" id="{18FA6E7F-A32D-7203-2E24-4E43BD4F4E3E}"/>
              </a:ext>
            </a:extLst>
          </p:cNvPr>
          <p:cNvSpPr txBox="1">
            <a:spLocks/>
          </p:cNvSpPr>
          <p:nvPr/>
        </p:nvSpPr>
        <p:spPr>
          <a:xfrm>
            <a:off x="840126" y="4369506"/>
            <a:ext cx="5088038" cy="68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LPAI in wild birds?</a:t>
            </a:r>
          </a:p>
        </p:txBody>
      </p:sp>
      <p:sp>
        <p:nvSpPr>
          <p:cNvPr id="2" name="Segnaposto piè di pagina 1">
            <a:extLst>
              <a:ext uri="{FF2B5EF4-FFF2-40B4-BE49-F238E27FC236}">
                <a16:creationId xmlns:a16="http://schemas.microsoft.com/office/drawing/2014/main" id="{8E8EE01B-5AF8-2579-731A-72ABA33FCDC7}"/>
              </a:ext>
            </a:extLst>
          </p:cNvPr>
          <p:cNvSpPr>
            <a:spLocks noGrp="1"/>
          </p:cNvSpPr>
          <p:nvPr>
            <p:ph type="ftr" sz="quarter" idx="11"/>
          </p:nvPr>
        </p:nvSpPr>
        <p:spPr/>
        <p:txBody>
          <a:bodyPr/>
          <a:lstStyle/>
          <a:p>
            <a:endParaRPr lang="en-GB" dirty="0"/>
          </a:p>
        </p:txBody>
      </p:sp>
      <p:sp>
        <p:nvSpPr>
          <p:cNvPr id="11" name="Titolo 10">
            <a:extLst>
              <a:ext uri="{FF2B5EF4-FFF2-40B4-BE49-F238E27FC236}">
                <a16:creationId xmlns:a16="http://schemas.microsoft.com/office/drawing/2014/main" id="{2DD4C06D-CEA1-B10E-4BE4-09687B7D0881}"/>
              </a:ext>
            </a:extLst>
          </p:cNvPr>
          <p:cNvSpPr>
            <a:spLocks noGrp="1"/>
          </p:cNvSpPr>
          <p:nvPr>
            <p:ph type="title"/>
          </p:nvPr>
        </p:nvSpPr>
        <p:spPr/>
        <p:txBody>
          <a:bodyPr/>
          <a:lstStyle/>
          <a:p>
            <a:endParaRPr lang="en-GB" dirty="0"/>
          </a:p>
        </p:txBody>
      </p:sp>
      <p:sp>
        <p:nvSpPr>
          <p:cNvPr id="12" name="Titolo 1">
            <a:extLst>
              <a:ext uri="{FF2B5EF4-FFF2-40B4-BE49-F238E27FC236}">
                <a16:creationId xmlns:a16="http://schemas.microsoft.com/office/drawing/2014/main" id="{7D07CCFA-9AFC-91E3-4D19-7BFC37A055CD}"/>
              </a:ext>
            </a:extLst>
          </p:cNvPr>
          <p:cNvSpPr txBox="1">
            <a:spLocks/>
          </p:cNvSpPr>
          <p:nvPr/>
        </p:nvSpPr>
        <p:spPr>
          <a:xfrm>
            <a:off x="3439236" y="501605"/>
            <a:ext cx="8215952" cy="688171"/>
          </a:xfrm>
        </p:spPr>
        <p:txBody>
          <a:bodyPr>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lnSpc>
                <a:spcPct val="120000"/>
              </a:lnSpc>
            </a:pPr>
            <a:r>
              <a:rPr lang="en-US" sz="3600" b="1" dirty="0">
                <a:latin typeface="+mn-lt"/>
                <a:ea typeface="Verdana" panose="020B0604030504040204" pitchFamily="34" charset="0"/>
                <a:cs typeface="Verdana" panose="020B0604030504040204" pitchFamily="34" charset="0"/>
              </a:rPr>
              <a:t>Virological or serological testing?</a:t>
            </a:r>
          </a:p>
        </p:txBody>
      </p:sp>
    </p:spTree>
    <p:extLst>
      <p:ext uri="{BB962C8B-B14F-4D97-AF65-F5344CB8AC3E}">
        <p14:creationId xmlns:p14="http://schemas.microsoft.com/office/powerpoint/2010/main" val="478116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F2F6D1E3-A0A6-0846-B2AB-207F6B718819}"/>
              </a:ext>
            </a:extLst>
          </p:cNvPr>
          <p:cNvSpPr txBox="1">
            <a:spLocks/>
          </p:cNvSpPr>
          <p:nvPr/>
        </p:nvSpPr>
        <p:spPr>
          <a:xfrm>
            <a:off x="851700" y="2320947"/>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HPAI in </a:t>
            </a:r>
            <a:r>
              <a:rPr kumimoji="0" lang="en-GB" sz="2400" b="0" i="1"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Gallinaceous</a:t>
            </a: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 poultry?</a:t>
            </a:r>
          </a:p>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endParaRPr>
          </a:p>
        </p:txBody>
      </p:sp>
      <p:sp>
        <p:nvSpPr>
          <p:cNvPr id="8" name="Segnaposto contenuto 2">
            <a:extLst>
              <a:ext uri="{FF2B5EF4-FFF2-40B4-BE49-F238E27FC236}">
                <a16:creationId xmlns:a16="http://schemas.microsoft.com/office/drawing/2014/main" id="{6421A738-FE7A-E741-A1EA-4E53D7510ABF}"/>
              </a:ext>
            </a:extLst>
          </p:cNvPr>
          <p:cNvSpPr txBox="1">
            <a:spLocks/>
          </p:cNvSpPr>
          <p:nvPr/>
        </p:nvSpPr>
        <p:spPr>
          <a:xfrm>
            <a:off x="840127" y="2922836"/>
            <a:ext cx="5088038"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LPAI in poultry?</a:t>
            </a:r>
          </a:p>
        </p:txBody>
      </p:sp>
      <p:sp>
        <p:nvSpPr>
          <p:cNvPr id="9" name="Segnaposto contenuto 2">
            <a:extLst>
              <a:ext uri="{FF2B5EF4-FFF2-40B4-BE49-F238E27FC236}">
                <a16:creationId xmlns:a16="http://schemas.microsoft.com/office/drawing/2014/main" id="{C107E2DB-78BD-8F45-8217-EB647C7BCF64}"/>
              </a:ext>
            </a:extLst>
          </p:cNvPr>
          <p:cNvSpPr txBox="1">
            <a:spLocks/>
          </p:cNvSpPr>
          <p:nvPr/>
        </p:nvSpPr>
        <p:spPr>
          <a:xfrm>
            <a:off x="840125" y="3501571"/>
            <a:ext cx="5088038" cy="686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HPAI in A</a:t>
            </a:r>
            <a:r>
              <a:rPr kumimoji="0" lang="en-GB" sz="2400" b="0" i="1"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nseriformes</a:t>
            </a: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 poultry?</a:t>
            </a:r>
          </a:p>
        </p:txBody>
      </p:sp>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838200" y="4124679"/>
            <a:ext cx="5088038" cy="686245"/>
          </a:xfrm>
        </p:spPr>
        <p:txBody>
          <a:bodyPr>
            <a:normAutofit/>
          </a:bodyPr>
          <a:lstStyle/>
          <a:p>
            <a:pPr>
              <a:lnSpc>
                <a:spcPct val="120000"/>
              </a:lnSpc>
              <a:spcBef>
                <a:spcPts val="1200"/>
              </a:spcBef>
              <a:spcAft>
                <a:spcPts val="600"/>
              </a:spcAft>
            </a:pPr>
            <a:r>
              <a:rPr lang="en-GB" dirty="0">
                <a:solidFill>
                  <a:schemeClr val="tx1">
                    <a:lumMod val="50000"/>
                  </a:schemeClr>
                </a:solidFill>
                <a:ea typeface="Verdana" panose="020B0604030504040204" pitchFamily="34" charset="0"/>
                <a:cs typeface="Verdana" panose="020B0604030504040204" pitchFamily="34" charset="0"/>
              </a:rPr>
              <a:t>HPAI in wild birds?</a:t>
            </a:r>
          </a:p>
        </p:txBody>
      </p:sp>
      <p:sp>
        <p:nvSpPr>
          <p:cNvPr id="10" name="Segnaposto contenuto 2">
            <a:extLst>
              <a:ext uri="{FF2B5EF4-FFF2-40B4-BE49-F238E27FC236}">
                <a16:creationId xmlns:a16="http://schemas.microsoft.com/office/drawing/2014/main" id="{63167F4D-F08D-E145-8F6A-46EA0F0F0BC4}"/>
              </a:ext>
            </a:extLst>
          </p:cNvPr>
          <p:cNvSpPr txBox="1">
            <a:spLocks/>
          </p:cNvSpPr>
          <p:nvPr/>
        </p:nvSpPr>
        <p:spPr>
          <a:xfrm>
            <a:off x="840126" y="4751643"/>
            <a:ext cx="5088038" cy="68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LPAI in wild birds?</a:t>
            </a:r>
          </a:p>
        </p:txBody>
      </p:sp>
      <p:sp>
        <p:nvSpPr>
          <p:cNvPr id="12" name="Segnaposto contenuto 2">
            <a:extLst>
              <a:ext uri="{FF2B5EF4-FFF2-40B4-BE49-F238E27FC236}">
                <a16:creationId xmlns:a16="http://schemas.microsoft.com/office/drawing/2014/main" id="{2DE0358B-DD07-F748-9608-841634222680}"/>
              </a:ext>
            </a:extLst>
          </p:cNvPr>
          <p:cNvSpPr txBox="1">
            <a:spLocks/>
          </p:cNvSpPr>
          <p:nvPr/>
        </p:nvSpPr>
        <p:spPr>
          <a:xfrm>
            <a:off x="6256111" y="2320947"/>
            <a:ext cx="5088039"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Virological testing</a:t>
            </a:r>
          </a:p>
        </p:txBody>
      </p:sp>
      <p:sp>
        <p:nvSpPr>
          <p:cNvPr id="6" name="Segnaposto contenuto 2">
            <a:extLst>
              <a:ext uri="{FF2B5EF4-FFF2-40B4-BE49-F238E27FC236}">
                <a16:creationId xmlns:a16="http://schemas.microsoft.com/office/drawing/2014/main" id="{A207CD0C-D96F-1F4C-9296-45F3F05B62CA}"/>
              </a:ext>
            </a:extLst>
          </p:cNvPr>
          <p:cNvSpPr txBox="1">
            <a:spLocks/>
          </p:cNvSpPr>
          <p:nvPr/>
        </p:nvSpPr>
        <p:spPr>
          <a:xfrm>
            <a:off x="6265760" y="2967201"/>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Serological testing</a:t>
            </a:r>
          </a:p>
        </p:txBody>
      </p:sp>
      <p:sp>
        <p:nvSpPr>
          <p:cNvPr id="13" name="Segnaposto contenuto 2">
            <a:extLst>
              <a:ext uri="{FF2B5EF4-FFF2-40B4-BE49-F238E27FC236}">
                <a16:creationId xmlns:a16="http://schemas.microsoft.com/office/drawing/2014/main" id="{53FD3D21-5DED-BD41-86BC-1F06D66C7F70}"/>
              </a:ext>
            </a:extLst>
          </p:cNvPr>
          <p:cNvSpPr txBox="1">
            <a:spLocks/>
          </p:cNvSpPr>
          <p:nvPr/>
        </p:nvSpPr>
        <p:spPr>
          <a:xfrm>
            <a:off x="6267685" y="3536287"/>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Virological</a:t>
            </a:r>
            <a:r>
              <a:rPr kumimoji="0" lang="en-GB" sz="2400" b="0" i="0" u="none" strike="noStrike" kern="1200" cap="none" spc="0" normalizeH="0" noProof="0" dirty="0">
                <a:ln>
                  <a:noFill/>
                </a:ln>
                <a:solidFill>
                  <a:schemeClr val="tx1">
                    <a:lumMod val="50000"/>
                  </a:schemeClr>
                </a:solidFill>
                <a:effectLst/>
                <a:uLnTx/>
                <a:uFillTx/>
                <a:ea typeface="Verdana" panose="020B0604030504040204" pitchFamily="34" charset="0"/>
                <a:cs typeface="Verdana" panose="020B0604030504040204" pitchFamily="34" charset="0"/>
              </a:rPr>
              <a:t> (serological)</a:t>
            </a: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 testing</a:t>
            </a:r>
          </a:p>
        </p:txBody>
      </p:sp>
      <p:sp>
        <p:nvSpPr>
          <p:cNvPr id="14" name="Segnaposto contenuto 2">
            <a:extLst>
              <a:ext uri="{FF2B5EF4-FFF2-40B4-BE49-F238E27FC236}">
                <a16:creationId xmlns:a16="http://schemas.microsoft.com/office/drawing/2014/main" id="{C028E199-CDCC-854D-9EF6-A0975B241875}"/>
              </a:ext>
            </a:extLst>
          </p:cNvPr>
          <p:cNvSpPr txBox="1">
            <a:spLocks/>
          </p:cNvSpPr>
          <p:nvPr/>
        </p:nvSpPr>
        <p:spPr>
          <a:xfrm>
            <a:off x="6267688" y="4705336"/>
            <a:ext cx="5088039" cy="688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1200"/>
              </a:spcBef>
              <a:spcAft>
                <a:spcPts val="600"/>
              </a:spcAft>
              <a:defRPr/>
            </a:pPr>
            <a:r>
              <a:rPr lang="en-GB" sz="2400" dirty="0">
                <a:solidFill>
                  <a:schemeClr val="tx1">
                    <a:lumMod val="50000"/>
                  </a:schemeClr>
                </a:solidFill>
                <a:ea typeface="Verdana" panose="020B0604030504040204" pitchFamily="34" charset="0"/>
                <a:cs typeface="Verdana" panose="020B0604030504040204" pitchFamily="34" charset="0"/>
              </a:rPr>
              <a:t>Virological testing</a:t>
            </a:r>
          </a:p>
        </p:txBody>
      </p:sp>
      <p:sp>
        <p:nvSpPr>
          <p:cNvPr id="15" name="Segnaposto contenuto 2">
            <a:extLst>
              <a:ext uri="{FF2B5EF4-FFF2-40B4-BE49-F238E27FC236}">
                <a16:creationId xmlns:a16="http://schemas.microsoft.com/office/drawing/2014/main" id="{B5F1B162-40AE-AC4D-9F26-F7682C11E6D7}"/>
              </a:ext>
            </a:extLst>
          </p:cNvPr>
          <p:cNvSpPr txBox="1">
            <a:spLocks/>
          </p:cNvSpPr>
          <p:nvPr/>
        </p:nvSpPr>
        <p:spPr>
          <a:xfrm>
            <a:off x="6258040" y="4116951"/>
            <a:ext cx="5088039" cy="68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2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lumMod val="50000"/>
                  </a:schemeClr>
                </a:solidFill>
                <a:effectLst/>
                <a:uLnTx/>
                <a:uFillTx/>
                <a:ea typeface="Verdana" panose="020B0604030504040204" pitchFamily="34" charset="0"/>
                <a:cs typeface="Verdana" panose="020B0604030504040204" pitchFamily="34" charset="0"/>
              </a:rPr>
              <a:t>Virological testing</a:t>
            </a:r>
          </a:p>
        </p:txBody>
      </p:sp>
      <p:sp>
        <p:nvSpPr>
          <p:cNvPr id="2" name="Titolo 1">
            <a:extLst>
              <a:ext uri="{FF2B5EF4-FFF2-40B4-BE49-F238E27FC236}">
                <a16:creationId xmlns:a16="http://schemas.microsoft.com/office/drawing/2014/main" id="{4C70A333-E550-BDC8-160E-F6BC22782387}"/>
              </a:ext>
            </a:extLst>
          </p:cNvPr>
          <p:cNvSpPr txBox="1">
            <a:spLocks/>
          </p:cNvSpPr>
          <p:nvPr/>
        </p:nvSpPr>
        <p:spPr>
          <a:xfrm>
            <a:off x="3439236" y="501605"/>
            <a:ext cx="8215952" cy="688171"/>
          </a:xfrm>
        </p:spPr>
        <p:txBody>
          <a:bodyPr>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lnSpc>
                <a:spcPct val="120000"/>
              </a:lnSpc>
            </a:pPr>
            <a:r>
              <a:rPr lang="en-US" sz="3600" b="1" dirty="0">
                <a:latin typeface="+mn-lt"/>
                <a:ea typeface="Verdana" panose="020B0604030504040204" pitchFamily="34" charset="0"/>
                <a:cs typeface="Verdana" panose="020B0604030504040204" pitchFamily="34" charset="0"/>
              </a:rPr>
              <a:t>Virological or serological testing?</a:t>
            </a:r>
          </a:p>
        </p:txBody>
      </p:sp>
      <p:sp>
        <p:nvSpPr>
          <p:cNvPr id="18" name="Titolo 17">
            <a:extLst>
              <a:ext uri="{FF2B5EF4-FFF2-40B4-BE49-F238E27FC236}">
                <a16:creationId xmlns:a16="http://schemas.microsoft.com/office/drawing/2014/main" id="{25E0346B-4CC9-E6DF-2F77-E419A44EA3B2}"/>
              </a:ext>
            </a:extLst>
          </p:cNvPr>
          <p:cNvSpPr>
            <a:spLocks noGrp="1"/>
          </p:cNvSpPr>
          <p:nvPr>
            <p:ph type="title"/>
          </p:nvPr>
        </p:nvSpPr>
        <p:spPr/>
        <p:txBody>
          <a:bodyPr/>
          <a:lstStyle/>
          <a:p>
            <a:endParaRPr lang="en-GB" dirty="0"/>
          </a:p>
        </p:txBody>
      </p:sp>
      <p:sp>
        <p:nvSpPr>
          <p:cNvPr id="4" name="Segnaposto piè di pagina 3">
            <a:extLst>
              <a:ext uri="{FF2B5EF4-FFF2-40B4-BE49-F238E27FC236}">
                <a16:creationId xmlns:a16="http://schemas.microsoft.com/office/drawing/2014/main" id="{F557D071-0A51-44BA-B1AA-C972105A64A1}"/>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847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build="p"/>
      <p:bldP spid="10" grpId="0"/>
      <p:bldP spid="12" grpId="0"/>
      <p:bldP spid="6"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1029268" y="2207763"/>
            <a:ext cx="10515600" cy="3591327"/>
          </a:xfrm>
        </p:spPr>
        <p:txBody>
          <a:bodyPr>
            <a:normAutofit/>
          </a:bodyPr>
          <a:lstStyle/>
          <a:p>
            <a:pPr marL="0" indent="0">
              <a:lnSpc>
                <a:spcPct val="110000"/>
              </a:lnSpc>
              <a:spcBef>
                <a:spcPts val="1200"/>
              </a:spcBef>
              <a:spcAft>
                <a:spcPts val="1200"/>
              </a:spcAft>
              <a:buNone/>
            </a:pPr>
            <a:r>
              <a:rPr lang="en-GB" dirty="0">
                <a:solidFill>
                  <a:schemeClr val="tx1">
                    <a:lumMod val="50000"/>
                  </a:schemeClr>
                </a:solidFill>
                <a:ea typeface="Verdana" panose="020B0604030504040204" pitchFamily="34" charset="0"/>
                <a:cs typeface="Verdana" panose="020B0604030504040204" pitchFamily="34" charset="0"/>
              </a:rPr>
              <a:t>Samples must be </a:t>
            </a:r>
            <a:r>
              <a:rPr lang="en-GB" b="1" dirty="0">
                <a:solidFill>
                  <a:schemeClr val="tx1">
                    <a:lumMod val="50000"/>
                  </a:schemeClr>
                </a:solidFill>
                <a:ea typeface="Verdana" panose="020B0604030504040204" pitchFamily="34" charset="0"/>
                <a:cs typeface="Verdana" panose="020B0604030504040204" pitchFamily="34" charset="0"/>
              </a:rPr>
              <a:t>virologically </a:t>
            </a:r>
            <a:r>
              <a:rPr lang="en-GB" dirty="0">
                <a:solidFill>
                  <a:schemeClr val="tx1">
                    <a:lumMod val="50000"/>
                  </a:schemeClr>
                </a:solidFill>
                <a:ea typeface="Verdana" panose="020B0604030504040204" pitchFamily="34" charset="0"/>
                <a:cs typeface="Verdana" panose="020B0604030504040204" pitchFamily="34" charset="0"/>
              </a:rPr>
              <a:t>tested (e.g. application of molecular methods) when taken for:</a:t>
            </a:r>
            <a:endParaRPr lang="it-IT" dirty="0">
              <a:solidFill>
                <a:schemeClr val="tx1">
                  <a:lumMod val="50000"/>
                </a:schemeClr>
              </a:solidFill>
              <a:ea typeface="Verdana" panose="020B0604030504040204" pitchFamily="34" charset="0"/>
              <a:cs typeface="Verdana" panose="020B0604030504040204" pitchFamily="34" charset="0"/>
            </a:endParaRPr>
          </a:p>
          <a:p>
            <a:pPr>
              <a:lnSpc>
                <a:spcPct val="110000"/>
              </a:lnSpc>
              <a:spcBef>
                <a:spcPts val="1200"/>
              </a:spcBef>
              <a:spcAft>
                <a:spcPts val="600"/>
              </a:spcAft>
              <a:buFont typeface="Wingdings" pitchFamily="2" charset="2"/>
              <a:buChar char="§"/>
            </a:pPr>
            <a:r>
              <a:rPr lang="en-GB" dirty="0">
                <a:solidFill>
                  <a:schemeClr val="tx1">
                    <a:lumMod val="50000"/>
                  </a:schemeClr>
                </a:solidFill>
                <a:ea typeface="Verdana" panose="020B0604030504040204" pitchFamily="34" charset="0"/>
                <a:cs typeface="Verdana" panose="020B0604030504040204" pitchFamily="34" charset="0"/>
              </a:rPr>
              <a:t>early detection of HPAI in poultry </a:t>
            </a:r>
            <a:endParaRPr lang="it-IT" dirty="0">
              <a:solidFill>
                <a:schemeClr val="tx1">
                  <a:lumMod val="50000"/>
                </a:schemeClr>
              </a:solidFill>
              <a:ea typeface="Verdana" panose="020B0604030504040204" pitchFamily="34" charset="0"/>
              <a:cs typeface="Verdana" panose="020B0604030504040204" pitchFamily="34" charset="0"/>
            </a:endParaRPr>
          </a:p>
          <a:p>
            <a:pPr>
              <a:lnSpc>
                <a:spcPct val="110000"/>
              </a:lnSpc>
              <a:spcBef>
                <a:spcPts val="1200"/>
              </a:spcBef>
              <a:spcAft>
                <a:spcPts val="600"/>
              </a:spcAft>
              <a:buFont typeface="Wingdings" pitchFamily="2" charset="2"/>
              <a:buChar char="§"/>
            </a:pPr>
            <a:r>
              <a:rPr lang="en-GB" dirty="0">
                <a:solidFill>
                  <a:schemeClr val="tx1">
                    <a:lumMod val="50000"/>
                  </a:schemeClr>
                </a:solidFill>
                <a:ea typeface="Verdana" panose="020B0604030504040204" pitchFamily="34" charset="0"/>
                <a:cs typeface="Verdana" panose="020B0604030504040204" pitchFamily="34" charset="0"/>
              </a:rPr>
              <a:t>complementary surveillance for HPAI in poultry species which generally do not show significant clinical signs of HPAI</a:t>
            </a:r>
            <a:endParaRPr lang="it-IT" dirty="0">
              <a:solidFill>
                <a:schemeClr val="tx1">
                  <a:lumMod val="50000"/>
                </a:schemeClr>
              </a:solidFill>
              <a:ea typeface="Verdana" panose="020B0604030504040204" pitchFamily="34" charset="0"/>
              <a:cs typeface="Verdana" panose="020B0604030504040204" pitchFamily="34" charset="0"/>
            </a:endParaRPr>
          </a:p>
          <a:p>
            <a:pPr>
              <a:lnSpc>
                <a:spcPct val="110000"/>
              </a:lnSpc>
              <a:spcBef>
                <a:spcPts val="1200"/>
              </a:spcBef>
              <a:spcAft>
                <a:spcPts val="600"/>
              </a:spcAft>
              <a:buFont typeface="Wingdings" pitchFamily="2" charset="2"/>
              <a:buChar char="§"/>
            </a:pPr>
            <a:r>
              <a:rPr lang="en-GB" dirty="0">
                <a:solidFill>
                  <a:schemeClr val="tx1">
                    <a:lumMod val="50000"/>
                  </a:schemeClr>
                </a:solidFill>
                <a:ea typeface="Verdana" panose="020B0604030504040204" pitchFamily="34" charset="0"/>
                <a:cs typeface="Verdana" panose="020B0604030504040204" pitchFamily="34" charset="0"/>
              </a:rPr>
              <a:t>follow-up of </a:t>
            </a:r>
            <a:r>
              <a:rPr lang="en-GB" dirty="0" err="1">
                <a:solidFill>
                  <a:schemeClr val="tx1">
                    <a:lumMod val="50000"/>
                  </a:schemeClr>
                </a:solidFill>
                <a:ea typeface="Verdana" panose="020B0604030504040204" pitchFamily="34" charset="0"/>
                <a:cs typeface="Verdana" panose="020B0604030504040204" pitchFamily="34" charset="0"/>
              </a:rPr>
              <a:t>sero</a:t>
            </a:r>
            <a:r>
              <a:rPr lang="en-GB" dirty="0">
                <a:solidFill>
                  <a:schemeClr val="tx1">
                    <a:lumMod val="50000"/>
                  </a:schemeClr>
                </a:solidFill>
                <a:ea typeface="Verdana" panose="020B0604030504040204" pitchFamily="34" charset="0"/>
                <a:cs typeface="Verdana" panose="020B0604030504040204" pitchFamily="34" charset="0"/>
              </a:rPr>
              <a:t>-positive findings</a:t>
            </a:r>
            <a:endParaRPr lang="it-IT" dirty="0">
              <a:solidFill>
                <a:schemeClr val="tx1">
                  <a:lumMod val="50000"/>
                </a:schemeClr>
              </a:solidFill>
              <a:ea typeface="Verdana" panose="020B0604030504040204" pitchFamily="34" charset="0"/>
              <a:cs typeface="Verdana" panose="020B0604030504040204" pitchFamily="34" charset="0"/>
            </a:endParaRPr>
          </a:p>
        </p:txBody>
      </p:sp>
      <p:sp>
        <p:nvSpPr>
          <p:cNvPr id="2" name="Titolo 1">
            <a:extLst>
              <a:ext uri="{FF2B5EF4-FFF2-40B4-BE49-F238E27FC236}">
                <a16:creationId xmlns:a16="http://schemas.microsoft.com/office/drawing/2014/main" id="{C8B697D1-3C0F-07FB-A474-30C6A75F5AC8}"/>
              </a:ext>
            </a:extLst>
          </p:cNvPr>
          <p:cNvSpPr>
            <a:spLocks noGrp="1"/>
          </p:cNvSpPr>
          <p:nvPr>
            <p:ph type="title"/>
          </p:nvPr>
        </p:nvSpPr>
        <p:spPr>
          <a:xfrm>
            <a:off x="3985146" y="663031"/>
            <a:ext cx="7368654" cy="688171"/>
          </a:xfrm>
        </p:spPr>
        <p:txBody>
          <a:bodyPr>
            <a:normAutofit/>
          </a:bodyPr>
          <a:lstStyle/>
          <a:p>
            <a:r>
              <a:rPr lang="en-US" sz="3600" b="1" dirty="0">
                <a:latin typeface="+mn-lt"/>
                <a:ea typeface="Verdana" panose="020B0604030504040204" pitchFamily="34" charset="0"/>
                <a:cs typeface="Verdana" panose="020B0604030504040204" pitchFamily="34" charset="0"/>
              </a:rPr>
              <a:t>Laboratory testing methods</a:t>
            </a:r>
            <a:endParaRPr lang="en-GB" sz="3600" dirty="0">
              <a:latin typeface="+mn-lt"/>
              <a:ea typeface="Verdana" panose="020B0604030504040204" pitchFamily="34" charset="0"/>
              <a:cs typeface="Verdana" panose="020B0604030504040204" pitchFamily="34" charset="0"/>
            </a:endParaRPr>
          </a:p>
        </p:txBody>
      </p:sp>
      <p:sp>
        <p:nvSpPr>
          <p:cNvPr id="4" name="Segnaposto piè di pagina 3">
            <a:extLst>
              <a:ext uri="{FF2B5EF4-FFF2-40B4-BE49-F238E27FC236}">
                <a16:creationId xmlns:a16="http://schemas.microsoft.com/office/drawing/2014/main" id="{DF08050B-75B0-25F0-A830-628A612C3AD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74812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838200" y="2194115"/>
            <a:ext cx="10515600" cy="3487155"/>
          </a:xfrm>
        </p:spPr>
        <p:txBody>
          <a:bodyPr>
            <a:normAutofit/>
          </a:bodyPr>
          <a:lstStyle/>
          <a:p>
            <a:pPr marL="0" indent="0">
              <a:lnSpc>
                <a:spcPct val="110000"/>
              </a:lnSpc>
              <a:spcBef>
                <a:spcPts val="1200"/>
              </a:spcBef>
              <a:spcAft>
                <a:spcPts val="600"/>
              </a:spcAft>
              <a:buNone/>
            </a:pPr>
            <a:r>
              <a:rPr lang="en-GB" dirty="0">
                <a:solidFill>
                  <a:schemeClr val="tx1">
                    <a:lumMod val="50000"/>
                  </a:schemeClr>
                </a:solidFill>
                <a:ea typeface="Verdana" panose="020B0604030504040204" pitchFamily="34" charset="0"/>
                <a:cs typeface="Verdana" panose="020B0604030504040204" pitchFamily="34" charset="0"/>
              </a:rPr>
              <a:t>Samples can be </a:t>
            </a:r>
            <a:r>
              <a:rPr lang="en-GB" b="1" dirty="0">
                <a:solidFill>
                  <a:schemeClr val="tx1">
                    <a:lumMod val="50000"/>
                  </a:schemeClr>
                </a:solidFill>
                <a:ea typeface="Verdana" panose="020B0604030504040204" pitchFamily="34" charset="0"/>
                <a:cs typeface="Verdana" panose="020B0604030504040204" pitchFamily="34" charset="0"/>
              </a:rPr>
              <a:t>serologically</a:t>
            </a:r>
            <a:r>
              <a:rPr lang="en-GB" dirty="0">
                <a:solidFill>
                  <a:schemeClr val="tx1">
                    <a:lumMod val="50000"/>
                  </a:schemeClr>
                </a:solidFill>
                <a:ea typeface="Verdana" panose="020B0604030504040204" pitchFamily="34" charset="0"/>
                <a:cs typeface="Verdana" panose="020B0604030504040204" pitchFamily="34" charset="0"/>
              </a:rPr>
              <a:t> examined when taken for:</a:t>
            </a:r>
            <a:endParaRPr lang="it-IT" dirty="0">
              <a:solidFill>
                <a:schemeClr val="tx1">
                  <a:lumMod val="50000"/>
                </a:schemeClr>
              </a:solidFill>
              <a:ea typeface="Verdana" panose="020B0604030504040204" pitchFamily="34" charset="0"/>
              <a:cs typeface="Verdana" panose="020B0604030504040204" pitchFamily="34" charset="0"/>
            </a:endParaRPr>
          </a:p>
          <a:p>
            <a:pPr>
              <a:lnSpc>
                <a:spcPct val="110000"/>
              </a:lnSpc>
              <a:spcBef>
                <a:spcPts val="1200"/>
              </a:spcBef>
              <a:spcAft>
                <a:spcPts val="1200"/>
              </a:spcAft>
              <a:buFont typeface="Wingdings" pitchFamily="2" charset="2"/>
              <a:buChar char="§"/>
            </a:pPr>
            <a:r>
              <a:rPr lang="en-GB" dirty="0">
                <a:solidFill>
                  <a:schemeClr val="tx1">
                    <a:lumMod val="50000"/>
                  </a:schemeClr>
                </a:solidFill>
                <a:ea typeface="Verdana" panose="020B0604030504040204" pitchFamily="34" charset="0"/>
                <a:cs typeface="Verdana" panose="020B0604030504040204" pitchFamily="34" charset="0"/>
              </a:rPr>
              <a:t>complementary surveillance for HPAI in ducks, geese, etc. supplementing virological testing, as appropriate</a:t>
            </a:r>
            <a:endParaRPr lang="it-IT" dirty="0">
              <a:solidFill>
                <a:schemeClr val="tx1">
                  <a:lumMod val="50000"/>
                </a:schemeClr>
              </a:solidFill>
              <a:ea typeface="Verdana" panose="020B0604030504040204" pitchFamily="34" charset="0"/>
              <a:cs typeface="Verdana" panose="020B0604030504040204" pitchFamily="34" charset="0"/>
            </a:endParaRPr>
          </a:p>
          <a:p>
            <a:pPr>
              <a:lnSpc>
                <a:spcPct val="110000"/>
              </a:lnSpc>
              <a:spcBef>
                <a:spcPts val="1200"/>
              </a:spcBef>
              <a:spcAft>
                <a:spcPts val="1200"/>
              </a:spcAft>
              <a:buFont typeface="Wingdings" pitchFamily="2" charset="2"/>
              <a:buChar char="§"/>
            </a:pPr>
            <a:r>
              <a:rPr lang="en-GB" dirty="0">
                <a:solidFill>
                  <a:schemeClr val="tx1">
                    <a:lumMod val="50000"/>
                  </a:schemeClr>
                </a:solidFill>
                <a:ea typeface="Verdana" panose="020B0604030504040204" pitchFamily="34" charset="0"/>
                <a:cs typeface="Verdana" panose="020B0604030504040204" pitchFamily="34" charset="0"/>
              </a:rPr>
              <a:t>detection of clusters of LPAIV. When serology is not appropriate, virological testing must be performed</a:t>
            </a:r>
          </a:p>
          <a:p>
            <a:pPr marL="0" indent="0">
              <a:lnSpc>
                <a:spcPct val="100000"/>
              </a:lnSpc>
              <a:spcBef>
                <a:spcPts val="1200"/>
              </a:spcBef>
              <a:spcAft>
                <a:spcPts val="600"/>
              </a:spcAft>
              <a:buNone/>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itolo 1">
            <a:extLst>
              <a:ext uri="{FF2B5EF4-FFF2-40B4-BE49-F238E27FC236}">
                <a16:creationId xmlns:a16="http://schemas.microsoft.com/office/drawing/2014/main" id="{EC03090B-8303-5A49-998C-C74776BDF7E4}"/>
              </a:ext>
            </a:extLst>
          </p:cNvPr>
          <p:cNvSpPr>
            <a:spLocks noGrp="1"/>
          </p:cNvSpPr>
          <p:nvPr>
            <p:ph type="title"/>
          </p:nvPr>
        </p:nvSpPr>
        <p:spPr>
          <a:xfrm>
            <a:off x="3985146" y="663031"/>
            <a:ext cx="7368654" cy="688171"/>
          </a:xfrm>
        </p:spPr>
        <p:txBody>
          <a:bodyPr>
            <a:normAutofit/>
          </a:bodyPr>
          <a:lstStyle/>
          <a:p>
            <a:r>
              <a:rPr lang="en-US" sz="3600" b="1" dirty="0">
                <a:ea typeface="Verdana" panose="020B0604030504040204" pitchFamily="34" charset="0"/>
                <a:cs typeface="Verdana" panose="020B0604030504040204" pitchFamily="34" charset="0"/>
              </a:rPr>
              <a:t>Laboratory</a:t>
            </a:r>
            <a:r>
              <a:rPr lang="en-US" sz="3600" b="1" dirty="0">
                <a:latin typeface="+mn-lt"/>
                <a:ea typeface="Verdana" panose="020B0604030504040204" pitchFamily="34" charset="0"/>
                <a:cs typeface="Verdana" panose="020B0604030504040204" pitchFamily="34" charset="0"/>
              </a:rPr>
              <a:t> testing methods</a:t>
            </a:r>
            <a:endParaRPr lang="en-GB" sz="3600" dirty="0">
              <a:latin typeface="+mn-lt"/>
              <a:ea typeface="Verdana" panose="020B0604030504040204" pitchFamily="34" charset="0"/>
              <a:cs typeface="Verdana" panose="020B0604030504040204" pitchFamily="34" charset="0"/>
            </a:endParaRPr>
          </a:p>
        </p:txBody>
      </p:sp>
      <p:sp>
        <p:nvSpPr>
          <p:cNvPr id="2" name="Segnaposto piè di pagina 1">
            <a:extLst>
              <a:ext uri="{FF2B5EF4-FFF2-40B4-BE49-F238E27FC236}">
                <a16:creationId xmlns:a16="http://schemas.microsoft.com/office/drawing/2014/main" id="{9F9C75CB-15DF-5972-E9A9-7466BE75B6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4639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4294967295"/>
          </p:nvPr>
        </p:nvSpPr>
        <p:spPr>
          <a:xfrm>
            <a:off x="575185" y="1666563"/>
            <a:ext cx="9645445" cy="4748980"/>
          </a:xfrm>
        </p:spPr>
        <p:txBody>
          <a:bodyPr>
            <a:normAutofit fontScale="92500"/>
          </a:bodyPr>
          <a:lstStyle/>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Target population</a:t>
            </a:r>
            <a:r>
              <a:rPr lang="en-GB" sz="2600" dirty="0">
                <a:solidFill>
                  <a:schemeClr val="tx1">
                    <a:lumMod val="50000"/>
                  </a:schemeClr>
                </a:solidFill>
                <a:sym typeface="Wingdings" pitchFamily="2" charset="2"/>
              </a:rPr>
              <a:t>  (e.g. ducks and geese) </a:t>
            </a:r>
          </a:p>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Number of farms </a:t>
            </a:r>
            <a:r>
              <a:rPr lang="en-GB" sz="2600" dirty="0">
                <a:solidFill>
                  <a:schemeClr val="tx1">
                    <a:lumMod val="50000"/>
                  </a:schemeClr>
                </a:solidFill>
                <a:sym typeface="Wingdings" pitchFamily="2" charset="2"/>
              </a:rPr>
              <a:t>(e.g. </a:t>
            </a:r>
            <a:r>
              <a:rPr lang="en-GB" sz="2600" b="1" dirty="0">
                <a:solidFill>
                  <a:schemeClr val="tx1">
                    <a:lumMod val="50000"/>
                  </a:schemeClr>
                </a:solidFill>
                <a:sym typeface="Wingdings" pitchFamily="2" charset="2"/>
              </a:rPr>
              <a:t>all</a:t>
            </a:r>
            <a:r>
              <a:rPr lang="en-GB" sz="2600" dirty="0">
                <a:solidFill>
                  <a:schemeClr val="tx1">
                    <a:lumMod val="50000"/>
                  </a:schemeClr>
                </a:solidFill>
                <a:sym typeface="Wingdings" pitchFamily="2" charset="2"/>
              </a:rPr>
              <a:t> commercial duck/goose flocks tested) </a:t>
            </a:r>
          </a:p>
          <a:p>
            <a:pPr marL="444500" lvl="3" indent="0" eaLnBrk="0" hangingPunct="0">
              <a:lnSpc>
                <a:spcPct val="130000"/>
              </a:lnSpc>
              <a:spcAft>
                <a:spcPts val="600"/>
              </a:spcAft>
              <a:buClr>
                <a:srgbClr val="92D050"/>
              </a:buClr>
              <a:buSzPct val="100000"/>
              <a:buNone/>
              <a:defRPr/>
            </a:pPr>
            <a:r>
              <a:rPr lang="en-GB" sz="2600" b="1" dirty="0">
                <a:solidFill>
                  <a:schemeClr val="tx1">
                    <a:lumMod val="50000"/>
                  </a:schemeClr>
                </a:solidFill>
                <a:sym typeface="Wingdings" pitchFamily="2" charset="2"/>
              </a:rPr>
              <a:t>Number of samples per farm</a:t>
            </a:r>
            <a:endParaRPr lang="en-GB" sz="2600" dirty="0">
              <a:solidFill>
                <a:schemeClr val="tx1">
                  <a:lumMod val="50000"/>
                </a:schemeClr>
              </a:solidFill>
              <a:sym typeface="Wingdings" pitchFamily="2" charset="2"/>
            </a:endParaRPr>
          </a:p>
          <a:p>
            <a:pPr marL="1257300" lvl="4" indent="-342900" eaLnBrk="0" hangingPunct="0">
              <a:lnSpc>
                <a:spcPct val="130000"/>
              </a:lnSpc>
              <a:spcAft>
                <a:spcPts val="600"/>
              </a:spcAft>
              <a:buSzPct val="100000"/>
              <a:buFont typeface="Wingdings" panose="05000000000000000000" pitchFamily="2" charset="2"/>
              <a:buChar char="§"/>
              <a:defRPr/>
            </a:pPr>
            <a:r>
              <a:rPr lang="en-GB" sz="2600" dirty="0">
                <a:solidFill>
                  <a:schemeClr val="tx1">
                    <a:lumMod val="50000"/>
                  </a:schemeClr>
                </a:solidFill>
                <a:sym typeface="Wingdings" pitchFamily="2" charset="2"/>
              </a:rPr>
              <a:t>Expected within farm prevalence:  ≥ 5 %  (CLs = 99%)</a:t>
            </a:r>
          </a:p>
          <a:p>
            <a:pPr marL="1257300" lvl="4" indent="-342900" eaLnBrk="0" hangingPunct="0">
              <a:lnSpc>
                <a:spcPct val="130000"/>
              </a:lnSpc>
              <a:spcAft>
                <a:spcPts val="600"/>
              </a:spcAft>
              <a:buSzPct val="100000"/>
              <a:buFont typeface="Wingdings" panose="05000000000000000000" pitchFamily="2" charset="2"/>
              <a:buChar char="§"/>
              <a:defRPr/>
            </a:pPr>
            <a:r>
              <a:rPr lang="en-GB" sz="2600" dirty="0">
                <a:solidFill>
                  <a:schemeClr val="tx1">
                    <a:lumMod val="50000"/>
                  </a:schemeClr>
                </a:solidFill>
                <a:sym typeface="Wingdings" pitchFamily="2" charset="2"/>
              </a:rPr>
              <a:t>90 samples per farm (e.g. blood samples)</a:t>
            </a:r>
          </a:p>
          <a:p>
            <a:pPr marL="228600" lvl="3" indent="0" eaLnBrk="0" hangingPunct="0">
              <a:lnSpc>
                <a:spcPct val="130000"/>
              </a:lnSpc>
              <a:spcAft>
                <a:spcPts val="600"/>
              </a:spcAft>
              <a:buClr>
                <a:srgbClr val="92D050"/>
              </a:buClr>
              <a:buSzPct val="100000"/>
              <a:buNone/>
              <a:defRPr/>
            </a:pPr>
            <a:r>
              <a:rPr lang="en-US" altLang="en-US" sz="2600" b="1" dirty="0">
                <a:solidFill>
                  <a:schemeClr val="tx1">
                    <a:lumMod val="50000"/>
                  </a:schemeClr>
                </a:solidFill>
                <a:sym typeface="Wingdings" pitchFamily="2" charset="2"/>
              </a:rPr>
              <a:t>   Type of test </a:t>
            </a:r>
            <a:r>
              <a:rPr lang="en-US" altLang="en-US" sz="2600" dirty="0">
                <a:solidFill>
                  <a:schemeClr val="tx1">
                    <a:lumMod val="50000"/>
                  </a:schemeClr>
                </a:solidFill>
                <a:sym typeface="Wingdings" pitchFamily="2" charset="2"/>
              </a:rPr>
              <a:t>(e.g. ELISA)</a:t>
            </a:r>
            <a:endParaRPr lang="en-US" altLang="en-US" sz="2600" dirty="0">
              <a:solidFill>
                <a:srgbClr val="FF0000"/>
              </a:solidFill>
              <a:highlight>
                <a:srgbClr val="FFFF00"/>
              </a:highlight>
              <a:sym typeface="Wingdings" pitchFamily="2" charset="2"/>
            </a:endParaRPr>
          </a:p>
          <a:p>
            <a:pPr marL="228600" lvl="3" indent="0" eaLnBrk="0" hangingPunct="0">
              <a:lnSpc>
                <a:spcPct val="130000"/>
              </a:lnSpc>
              <a:spcAft>
                <a:spcPts val="600"/>
              </a:spcAft>
              <a:buClr>
                <a:srgbClr val="92D050"/>
              </a:buClr>
              <a:buSzPct val="100000"/>
              <a:buNone/>
              <a:defRPr/>
            </a:pPr>
            <a:r>
              <a:rPr lang="en-GB" altLang="en-US" sz="2600" b="1" dirty="0">
                <a:solidFill>
                  <a:schemeClr val="tx1">
                    <a:lumMod val="50000"/>
                  </a:schemeClr>
                </a:solidFill>
                <a:sym typeface="Wingdings" pitchFamily="2" charset="2"/>
              </a:rPr>
              <a:t>   Timing</a:t>
            </a:r>
            <a:r>
              <a:rPr lang="en-GB" altLang="en-US" sz="2600" dirty="0">
                <a:solidFill>
                  <a:schemeClr val="tx1">
                    <a:lumMod val="50000"/>
                  </a:schemeClr>
                </a:solidFill>
                <a:sym typeface="Wingdings" pitchFamily="2" charset="2"/>
              </a:rPr>
              <a:t> (before loading for slaughter)</a:t>
            </a:r>
            <a:endParaRPr lang="en-GB" sz="2600" dirty="0">
              <a:solidFill>
                <a:schemeClr val="tx1">
                  <a:lumMod val="50000"/>
                </a:schemeClr>
              </a:solidFill>
              <a:sym typeface="Wingdings" pitchFamily="2" charset="2"/>
            </a:endParaRPr>
          </a:p>
          <a:p>
            <a:pPr marL="457200" lvl="3" eaLnBrk="0" hangingPunct="0">
              <a:lnSpc>
                <a:spcPct val="140000"/>
              </a:lnSpc>
              <a:buClr>
                <a:srgbClr val="92D050"/>
              </a:buClr>
              <a:buSzPct val="100000"/>
              <a:defRPr/>
            </a:pPr>
            <a:endParaRPr lang="en-GB" altLang="en-US" sz="2000" dirty="0">
              <a:solidFill>
                <a:schemeClr val="bg2">
                  <a:lumMod val="50000"/>
                </a:schemeClr>
              </a:solidFill>
              <a:sym typeface="Wingdings" pitchFamily="2" charset="2"/>
            </a:endParaRPr>
          </a:p>
        </p:txBody>
      </p:sp>
      <p:sp>
        <p:nvSpPr>
          <p:cNvPr id="5" name="Title 5">
            <a:extLst>
              <a:ext uri="{FF2B5EF4-FFF2-40B4-BE49-F238E27FC236}">
                <a16:creationId xmlns:a16="http://schemas.microsoft.com/office/drawing/2014/main" id="{F80379E3-AF94-D816-AAE1-D30468BE3986}"/>
              </a:ext>
            </a:extLst>
          </p:cNvPr>
          <p:cNvSpPr txBox="1">
            <a:spLocks noChangeArrowheads="1"/>
          </p:cNvSpPr>
          <p:nvPr/>
        </p:nvSpPr>
        <p:spPr>
          <a:xfrm>
            <a:off x="3318387" y="591167"/>
            <a:ext cx="8249197"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Active surveillance – High risk areas</a:t>
            </a:r>
            <a:endParaRPr lang="en-AU" altLang="en-US" dirty="0">
              <a:solidFill>
                <a:schemeClr val="tx2"/>
              </a:solidFill>
            </a:endParaRPr>
          </a:p>
        </p:txBody>
      </p:sp>
    </p:spTree>
    <p:extLst>
      <p:ext uri="{BB962C8B-B14F-4D97-AF65-F5344CB8AC3E}">
        <p14:creationId xmlns:p14="http://schemas.microsoft.com/office/powerpoint/2010/main" val="85671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DBB5F72-8A80-524C-A473-257B10D0395B}"/>
              </a:ext>
            </a:extLst>
          </p:cNvPr>
          <p:cNvPicPr>
            <a:picLocks noChangeAspect="1"/>
          </p:cNvPicPr>
          <p:nvPr/>
        </p:nvPicPr>
        <p:blipFill>
          <a:blip r:embed="rId2"/>
          <a:stretch>
            <a:fillRect/>
          </a:stretch>
        </p:blipFill>
        <p:spPr>
          <a:xfrm>
            <a:off x="1766194" y="1408633"/>
            <a:ext cx="8836138" cy="4464000"/>
          </a:xfrm>
          <a:prstGeom prst="rect">
            <a:avLst/>
          </a:prstGeom>
        </p:spPr>
      </p:pic>
      <p:sp>
        <p:nvSpPr>
          <p:cNvPr id="3" name="Title 5">
            <a:extLst>
              <a:ext uri="{FF2B5EF4-FFF2-40B4-BE49-F238E27FC236}">
                <a16:creationId xmlns:a16="http://schemas.microsoft.com/office/drawing/2014/main" id="{665561B5-533B-1458-C35F-80CE7FB1EEB5}"/>
              </a:ext>
            </a:extLst>
          </p:cNvPr>
          <p:cNvSpPr txBox="1">
            <a:spLocks noChangeArrowheads="1"/>
          </p:cNvSpPr>
          <p:nvPr/>
        </p:nvSpPr>
        <p:spPr>
          <a:xfrm>
            <a:off x="3318387" y="591167"/>
            <a:ext cx="8249197"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What to do if a farm has several sheds?</a:t>
            </a:r>
            <a:endParaRPr lang="en-AU" altLang="en-US" sz="3200" dirty="0">
              <a:solidFill>
                <a:schemeClr val="tx2"/>
              </a:solidFill>
            </a:endParaRPr>
          </a:p>
        </p:txBody>
      </p:sp>
      <p:sp>
        <p:nvSpPr>
          <p:cNvPr id="2" name="Segnaposto piè di pagina 1">
            <a:extLst>
              <a:ext uri="{FF2B5EF4-FFF2-40B4-BE49-F238E27FC236}">
                <a16:creationId xmlns:a16="http://schemas.microsoft.com/office/drawing/2014/main" id="{80674179-A8EB-91A1-9380-97EC6D950C6B}"/>
              </a:ext>
            </a:extLst>
          </p:cNvPr>
          <p:cNvSpPr>
            <a:spLocks noGrp="1"/>
          </p:cNvSpPr>
          <p:nvPr>
            <p:ph type="ftr" sz="quarter" idx="11"/>
          </p:nvPr>
        </p:nvSpPr>
        <p:spPr/>
        <p:txBody>
          <a:bodyPr/>
          <a:lstStyle/>
          <a:p>
            <a:endParaRPr lang="en-GB"/>
          </a:p>
        </p:txBody>
      </p:sp>
      <p:grpSp>
        <p:nvGrpSpPr>
          <p:cNvPr id="8" name="Gruppo 7">
            <a:extLst>
              <a:ext uri="{FF2B5EF4-FFF2-40B4-BE49-F238E27FC236}">
                <a16:creationId xmlns:a16="http://schemas.microsoft.com/office/drawing/2014/main" id="{15E692F1-1EF0-4DE1-8E56-EA981D07F4A8}"/>
              </a:ext>
            </a:extLst>
          </p:cNvPr>
          <p:cNvGrpSpPr/>
          <p:nvPr/>
        </p:nvGrpSpPr>
        <p:grpSpPr>
          <a:xfrm>
            <a:off x="1560101" y="6113836"/>
            <a:ext cx="8249197" cy="576263"/>
            <a:chOff x="1560101" y="6113836"/>
            <a:chExt cx="8249197" cy="576263"/>
          </a:xfrm>
        </p:grpSpPr>
        <p:sp>
          <p:nvSpPr>
            <p:cNvPr id="5" name="Title 5">
              <a:extLst>
                <a:ext uri="{FF2B5EF4-FFF2-40B4-BE49-F238E27FC236}">
                  <a16:creationId xmlns:a16="http://schemas.microsoft.com/office/drawing/2014/main" id="{230F9FD6-0ED9-7B29-5A84-6EB5A2951849}"/>
                </a:ext>
              </a:extLst>
            </p:cNvPr>
            <p:cNvSpPr txBox="1">
              <a:spLocks noChangeArrowheads="1"/>
            </p:cNvSpPr>
            <p:nvPr/>
          </p:nvSpPr>
          <p:spPr>
            <a:xfrm>
              <a:off x="1560101" y="6113836"/>
              <a:ext cx="8249197" cy="576263"/>
            </a:xfrm>
            <a:ln>
              <a:solidFill>
                <a:srgbClr val="FF0000"/>
              </a:solidFill>
            </a:ln>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2800" b="0" dirty="0">
                  <a:solidFill>
                    <a:schemeClr val="tx2"/>
                  </a:solidFill>
                </a:rPr>
                <a:t>Which is the epidemiological unit?</a:t>
              </a:r>
              <a:endParaRPr lang="en-AU" altLang="en-US" sz="2800" b="0" dirty="0">
                <a:solidFill>
                  <a:schemeClr val="tx2"/>
                </a:solidFill>
              </a:endParaRPr>
            </a:p>
          </p:txBody>
        </p:sp>
        <p:sp>
          <p:nvSpPr>
            <p:cNvPr id="7" name="Rettangolo 6">
              <a:extLst>
                <a:ext uri="{FF2B5EF4-FFF2-40B4-BE49-F238E27FC236}">
                  <a16:creationId xmlns:a16="http://schemas.microsoft.com/office/drawing/2014/main" id="{7ABBA7A9-9F0F-33D7-CE2C-30C50F194295}"/>
                </a:ext>
              </a:extLst>
            </p:cNvPr>
            <p:cNvSpPr/>
            <p:nvPr/>
          </p:nvSpPr>
          <p:spPr>
            <a:xfrm>
              <a:off x="2620370" y="6113836"/>
              <a:ext cx="6005015" cy="505328"/>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64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5D2319-3EA6-F145-954E-163D94C86F32}"/>
              </a:ext>
            </a:extLst>
          </p:cNvPr>
          <p:cNvSpPr>
            <a:spLocks noGrp="1"/>
          </p:cNvSpPr>
          <p:nvPr>
            <p:ph idx="1"/>
          </p:nvPr>
        </p:nvSpPr>
        <p:spPr>
          <a:xfrm>
            <a:off x="682388" y="1869743"/>
            <a:ext cx="10862480" cy="3929347"/>
          </a:xfrm>
        </p:spPr>
        <p:txBody>
          <a:bodyPr>
            <a:noAutofit/>
          </a:bodyPr>
          <a:lstStyle/>
          <a:p>
            <a:pPr marL="0" indent="0">
              <a:buNone/>
            </a:pPr>
            <a:r>
              <a:rPr lang="en-US" dirty="0">
                <a:solidFill>
                  <a:schemeClr val="tx1">
                    <a:lumMod val="50000"/>
                  </a:schemeClr>
                </a:solidFill>
                <a:effectLst/>
                <a:ea typeface="Times New Roman" panose="02020603050405020304" pitchFamily="18" charset="0"/>
              </a:rPr>
              <a:t>Poultry sheds distributed in three locations</a:t>
            </a:r>
          </a:p>
          <a:p>
            <a:pPr>
              <a:lnSpc>
                <a:spcPct val="110000"/>
              </a:lnSpc>
              <a:buFont typeface="Wingdings" pitchFamily="2" charset="2"/>
              <a:buChar char="§"/>
            </a:pPr>
            <a:r>
              <a:rPr lang="en-US" dirty="0">
                <a:solidFill>
                  <a:schemeClr val="tx1">
                    <a:lumMod val="50000"/>
                  </a:schemeClr>
                </a:solidFill>
                <a:effectLst/>
                <a:ea typeface="Times New Roman" panose="02020603050405020304" pitchFamily="18" charset="0"/>
              </a:rPr>
              <a:t>If the three sites are managed by different workers, with dedicated equipment and systematic application of high biosecurity standards, etc. </a:t>
            </a:r>
            <a:r>
              <a:rPr lang="en-GB" altLang="en-US" dirty="0">
                <a:solidFill>
                  <a:schemeClr val="tx1">
                    <a:lumMod val="50000"/>
                  </a:schemeClr>
                </a:solidFill>
                <a:sym typeface="Wingdings" pitchFamily="2" charset="2"/>
              </a:rPr>
              <a:t></a:t>
            </a:r>
            <a:r>
              <a:rPr lang="en-US" dirty="0">
                <a:solidFill>
                  <a:schemeClr val="tx1">
                    <a:lumMod val="50000"/>
                  </a:schemeClr>
                </a:solidFill>
                <a:effectLst/>
                <a:ea typeface="Times New Roman" panose="02020603050405020304" pitchFamily="18" charset="0"/>
              </a:rPr>
              <a:t> three epidemiological units </a:t>
            </a:r>
            <a:r>
              <a:rPr lang="en-GB" altLang="en-US" dirty="0">
                <a:solidFill>
                  <a:schemeClr val="tx1">
                    <a:lumMod val="50000"/>
                  </a:schemeClr>
                </a:solidFill>
                <a:sym typeface="Wingdings" pitchFamily="2" charset="2"/>
              </a:rPr>
              <a:t></a:t>
            </a:r>
            <a:r>
              <a:rPr lang="en-US" dirty="0">
                <a:solidFill>
                  <a:schemeClr val="tx1">
                    <a:lumMod val="50000"/>
                  </a:schemeClr>
                </a:solidFill>
                <a:effectLst/>
                <a:ea typeface="Times New Roman" panose="02020603050405020304" pitchFamily="18" charset="0"/>
              </a:rPr>
              <a:t> 90 samples in each location</a:t>
            </a:r>
          </a:p>
          <a:p>
            <a:pPr>
              <a:lnSpc>
                <a:spcPct val="110000"/>
              </a:lnSpc>
              <a:buFont typeface="Wingdings" pitchFamily="2" charset="2"/>
              <a:buChar char="§"/>
            </a:pPr>
            <a:r>
              <a:rPr lang="en-US" dirty="0">
                <a:solidFill>
                  <a:schemeClr val="tx1">
                    <a:lumMod val="50000"/>
                  </a:schemeClr>
                </a:solidFill>
                <a:effectLst/>
                <a:ea typeface="Times New Roman" panose="02020603050405020304" pitchFamily="18" charset="0"/>
              </a:rPr>
              <a:t>If not </a:t>
            </a:r>
            <a:r>
              <a:rPr lang="en-GB" altLang="en-US" dirty="0">
                <a:solidFill>
                  <a:schemeClr val="tx1">
                    <a:lumMod val="50000"/>
                  </a:schemeClr>
                </a:solidFill>
                <a:sym typeface="Wingdings" pitchFamily="2" charset="2"/>
              </a:rPr>
              <a:t> one epidemiological unit </a:t>
            </a:r>
            <a:r>
              <a:rPr lang="en-US" dirty="0">
                <a:solidFill>
                  <a:schemeClr val="tx1">
                    <a:lumMod val="50000"/>
                  </a:schemeClr>
                </a:solidFill>
                <a:effectLst/>
                <a:ea typeface="Times New Roman" panose="02020603050405020304" pitchFamily="18" charset="0"/>
              </a:rPr>
              <a:t> 90 samples shall be distributed in the three sites </a:t>
            </a:r>
            <a:r>
              <a:rPr lang="en-GB" altLang="en-US" dirty="0">
                <a:solidFill>
                  <a:schemeClr val="tx1">
                    <a:lumMod val="50000"/>
                  </a:schemeClr>
                </a:solidFill>
                <a:sym typeface="Wingdings" pitchFamily="2" charset="2"/>
              </a:rPr>
              <a:t></a:t>
            </a:r>
            <a:r>
              <a:rPr lang="en-US" dirty="0">
                <a:solidFill>
                  <a:schemeClr val="tx1">
                    <a:lumMod val="50000"/>
                  </a:schemeClr>
                </a:solidFill>
                <a:effectLst/>
                <a:ea typeface="Times New Roman" panose="02020603050405020304" pitchFamily="18" charset="0"/>
              </a:rPr>
              <a:t> at least 30 samples in each location</a:t>
            </a:r>
          </a:p>
          <a:p>
            <a:pPr marL="0" indent="0">
              <a:lnSpc>
                <a:spcPct val="120000"/>
              </a:lnSpc>
              <a:spcBef>
                <a:spcPts val="1200"/>
              </a:spcBef>
              <a:spcAft>
                <a:spcPts val="1200"/>
              </a:spcAft>
              <a:buNone/>
            </a:pPr>
            <a:endParaRPr lang="en-GB" dirty="0">
              <a:solidFill>
                <a:schemeClr val="tx1">
                  <a:lumMod val="50000"/>
                </a:schemeClr>
              </a:solidFill>
              <a:ea typeface="Verdana" panose="020B0604030504040204" pitchFamily="34" charset="0"/>
              <a:cs typeface="Verdana" panose="020B0604030504040204" pitchFamily="34" charset="0"/>
            </a:endParaRPr>
          </a:p>
        </p:txBody>
      </p:sp>
      <p:sp>
        <p:nvSpPr>
          <p:cNvPr id="7" name="Title 5">
            <a:extLst>
              <a:ext uri="{FF2B5EF4-FFF2-40B4-BE49-F238E27FC236}">
                <a16:creationId xmlns:a16="http://schemas.microsoft.com/office/drawing/2014/main" id="{C8B404D7-8AA6-2999-174C-79FCC2D99B5F}"/>
              </a:ext>
            </a:extLst>
          </p:cNvPr>
          <p:cNvSpPr txBox="1">
            <a:spLocks noChangeArrowheads="1"/>
          </p:cNvSpPr>
          <p:nvPr/>
        </p:nvSpPr>
        <p:spPr>
          <a:xfrm>
            <a:off x="3318387" y="591167"/>
            <a:ext cx="8249197"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3200" dirty="0">
                <a:solidFill>
                  <a:schemeClr val="tx2"/>
                </a:solidFill>
              </a:rPr>
              <a:t>What to do if a farm has several sheds?</a:t>
            </a:r>
            <a:endParaRPr lang="en-AU" altLang="en-US" sz="3200" dirty="0">
              <a:solidFill>
                <a:schemeClr val="tx2"/>
              </a:solidFill>
            </a:endParaRPr>
          </a:p>
        </p:txBody>
      </p:sp>
      <p:sp>
        <p:nvSpPr>
          <p:cNvPr id="2" name="Segnaposto piè di pagina 1">
            <a:extLst>
              <a:ext uri="{FF2B5EF4-FFF2-40B4-BE49-F238E27FC236}">
                <a16:creationId xmlns:a16="http://schemas.microsoft.com/office/drawing/2014/main" id="{3C3B1E87-3A36-634B-D9AA-E0C0C6947D8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284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86CB2C-EAA5-D34C-99C5-FB42781C658C}"/>
              </a:ext>
            </a:extLst>
          </p:cNvPr>
          <p:cNvSpPr>
            <a:spLocks noGrp="1"/>
          </p:cNvSpPr>
          <p:nvPr>
            <p:ph idx="1"/>
          </p:nvPr>
        </p:nvSpPr>
        <p:spPr>
          <a:xfrm>
            <a:off x="838200" y="1527856"/>
            <a:ext cx="10515600" cy="4618301"/>
          </a:xfrm>
        </p:spPr>
        <p:txBody>
          <a:bodyPr>
            <a:noAutofit/>
          </a:bodyPr>
          <a:lstStyle/>
          <a:p>
            <a:pPr marL="0" indent="0">
              <a:lnSpc>
                <a:spcPct val="100000"/>
              </a:lnSpc>
              <a:spcBef>
                <a:spcPts val="1200"/>
              </a:spcBef>
              <a:spcAft>
                <a:spcPts val="600"/>
              </a:spcAft>
              <a:buNone/>
            </a:pPr>
            <a:r>
              <a:rPr lang="en-US" dirty="0">
                <a:ea typeface="Verdana" panose="020B0604030504040204" pitchFamily="34" charset="0"/>
                <a:cs typeface="Verdana" panose="020B0604030504040204" pitchFamily="34" charset="0"/>
              </a:rPr>
              <a:t>AI surveillance should include: </a:t>
            </a:r>
            <a:endParaRPr lang="it-IT" dirty="0">
              <a:ea typeface="Verdana" panose="020B0604030504040204" pitchFamily="34" charset="0"/>
              <a:cs typeface="Verdana" panose="020B0604030504040204" pitchFamily="34" charset="0"/>
            </a:endParaRPr>
          </a:p>
          <a:p>
            <a:pPr>
              <a:lnSpc>
                <a:spcPct val="110000"/>
              </a:lnSpc>
              <a:spcBef>
                <a:spcPts val="1200"/>
              </a:spcBef>
              <a:spcAft>
                <a:spcPts val="600"/>
              </a:spcAft>
            </a:pPr>
            <a:r>
              <a:rPr lang="en-US" b="1" dirty="0">
                <a:ea typeface="Verdana" panose="020B0604030504040204" pitchFamily="34" charset="0"/>
                <a:cs typeface="Verdana" panose="020B0604030504040204" pitchFamily="34" charset="0"/>
              </a:rPr>
              <a:t>Early warning system </a:t>
            </a:r>
            <a:r>
              <a:rPr lang="en-US" dirty="0">
                <a:ea typeface="Verdana" panose="020B0604030504040204" pitchFamily="34" charset="0"/>
                <a:cs typeface="Verdana" panose="020B0604030504040204" pitchFamily="34" charset="0"/>
              </a:rPr>
              <a:t>throughout the poultry chain for reporting suspicious cases </a:t>
            </a:r>
            <a:r>
              <a:rPr lang="en-GB" dirty="0">
                <a:ea typeface="Verdana" panose="020B0604030504040204" pitchFamily="34" charset="0"/>
                <a:cs typeface="Verdana" panose="020B0604030504040204" pitchFamily="34" charset="0"/>
                <a:sym typeface="Wingdings" pitchFamily="2" charset="2"/>
              </a:rPr>
              <a:t></a:t>
            </a:r>
            <a:r>
              <a:rPr lang="en-US" dirty="0">
                <a:ea typeface="Verdana" panose="020B0604030504040204" pitchFamily="34" charset="0"/>
                <a:cs typeface="Verdana" panose="020B0604030504040204" pitchFamily="34" charset="0"/>
              </a:rPr>
              <a:t> suspected cases must be investigated</a:t>
            </a:r>
            <a:endParaRPr lang="it-IT" dirty="0">
              <a:ea typeface="Verdana" panose="020B0604030504040204" pitchFamily="34" charset="0"/>
              <a:cs typeface="Verdana" panose="020B0604030504040204" pitchFamily="34" charset="0"/>
            </a:endParaRPr>
          </a:p>
          <a:p>
            <a:pPr>
              <a:lnSpc>
                <a:spcPct val="110000"/>
              </a:lnSpc>
              <a:spcBef>
                <a:spcPts val="1200"/>
              </a:spcBef>
            </a:pPr>
            <a:r>
              <a:rPr lang="en-US" dirty="0">
                <a:ea typeface="Verdana" panose="020B0604030504040204" pitchFamily="34" charset="0"/>
                <a:cs typeface="Verdana" panose="020B0604030504040204" pitchFamily="34" charset="0"/>
              </a:rPr>
              <a:t>Implementation, when relevant, of regular and frequent clinical inspection and testing of </a:t>
            </a:r>
            <a:r>
              <a:rPr lang="en-US" b="1" dirty="0">
                <a:ea typeface="Verdana" panose="020B0604030504040204" pitchFamily="34" charset="0"/>
                <a:cs typeface="Verdana" panose="020B0604030504040204" pitchFamily="34" charset="0"/>
              </a:rPr>
              <a:t>high-risk groups of poultry </a:t>
            </a:r>
            <a:r>
              <a:rPr lang="en-US" dirty="0">
                <a:ea typeface="Verdana" panose="020B0604030504040204" pitchFamily="34" charset="0"/>
                <a:cs typeface="Verdana" panose="020B0604030504040204" pitchFamily="34" charset="0"/>
              </a:rPr>
              <a:t>(e.g., adjacent to an AI infected country or zone, poultry in close proximity to waterfowl, live bird markets)</a:t>
            </a:r>
            <a:endParaRPr lang="it-IT" dirty="0">
              <a:ea typeface="Verdana" panose="020B0604030504040204" pitchFamily="34" charset="0"/>
              <a:cs typeface="Verdana" panose="020B0604030504040204" pitchFamily="34" charset="0"/>
            </a:endParaRPr>
          </a:p>
          <a:p>
            <a:pPr marL="0" indent="0">
              <a:lnSpc>
                <a:spcPct val="110000"/>
              </a:lnSpc>
              <a:spcBef>
                <a:spcPts val="1200"/>
              </a:spcBef>
              <a:spcAft>
                <a:spcPts val="600"/>
              </a:spcAft>
              <a:buNone/>
            </a:pPr>
            <a:r>
              <a:rPr lang="en-US" dirty="0">
                <a:ea typeface="Verdana" panose="020B0604030504040204" pitchFamily="34" charset="0"/>
                <a:cs typeface="Verdana" panose="020B0604030504040204" pitchFamily="34" charset="0"/>
              </a:rPr>
              <a:t>An effective surveillance system will periodically identify</a:t>
            </a:r>
            <a:r>
              <a:rPr lang="en-US" b="1" dirty="0">
                <a:ea typeface="Verdana" panose="020B0604030504040204" pitchFamily="34" charset="0"/>
                <a:cs typeface="Verdana" panose="020B0604030504040204" pitchFamily="34" charset="0"/>
              </a:rPr>
              <a:t> suspicious cases</a:t>
            </a:r>
          </a:p>
          <a:p>
            <a:pPr marL="0" indent="0">
              <a:lnSpc>
                <a:spcPct val="110000"/>
              </a:lnSpc>
              <a:spcBef>
                <a:spcPts val="1200"/>
              </a:spcBef>
              <a:spcAft>
                <a:spcPts val="600"/>
              </a:spcAft>
              <a:buNone/>
            </a:pPr>
            <a:r>
              <a:rPr lang="en-US" dirty="0">
                <a:ea typeface="Verdana" panose="020B0604030504040204" pitchFamily="34" charset="0"/>
                <a:cs typeface="Verdana" panose="020B0604030504040204" pitchFamily="34" charset="0"/>
              </a:rPr>
              <a:t>To demonstrate freedom from AI </a:t>
            </a:r>
            <a:r>
              <a:rPr lang="en-GB" dirty="0">
                <a:ea typeface="Verdana" panose="020B0604030504040204" pitchFamily="34" charset="0"/>
                <a:cs typeface="Verdana" panose="020B0604030504040204" pitchFamily="34" charset="0"/>
                <a:sym typeface="Wingdings" pitchFamily="2" charset="2"/>
              </a:rPr>
              <a:t> </a:t>
            </a:r>
            <a:r>
              <a:rPr lang="en-US" b="1" dirty="0">
                <a:ea typeface="Verdana" panose="020B0604030504040204" pitchFamily="34" charset="0"/>
                <a:cs typeface="Verdana" panose="020B0604030504040204" pitchFamily="34" charset="0"/>
              </a:rPr>
              <a:t>documentation </a:t>
            </a:r>
            <a:r>
              <a:rPr lang="en-US" dirty="0">
                <a:ea typeface="Verdana" panose="020B0604030504040204" pitchFamily="34" charset="0"/>
                <a:cs typeface="Verdana" panose="020B0604030504040204" pitchFamily="34" charset="0"/>
              </a:rPr>
              <a:t>on the occurrence of</a:t>
            </a:r>
            <a:r>
              <a:rPr lang="it-IT" dirty="0">
                <a:ea typeface="Verdana" panose="020B0604030504040204" pitchFamily="34" charset="0"/>
                <a:cs typeface="Verdana" panose="020B0604030504040204" pitchFamily="34" charset="0"/>
              </a:rPr>
              <a:t> </a:t>
            </a:r>
            <a:r>
              <a:rPr lang="en-US" dirty="0">
                <a:ea typeface="Verdana" panose="020B0604030504040204" pitchFamily="34" charset="0"/>
                <a:cs typeface="Verdana" panose="020B0604030504040204" pitchFamily="34" charset="0"/>
              </a:rPr>
              <a:t>suspicious cases and how they are investigated and dealt with</a:t>
            </a:r>
            <a:endParaRPr lang="it-IT" dirty="0">
              <a:ea typeface="Verdana" panose="020B0604030504040204" pitchFamily="34" charset="0"/>
              <a:cs typeface="Verdana" panose="020B0604030504040204" pitchFamily="34" charset="0"/>
            </a:endParaRPr>
          </a:p>
          <a:p>
            <a:pPr marL="0" lvl="0" indent="0">
              <a:buNone/>
            </a:pPr>
            <a:endParaRPr lang="en-GB" dirty="0">
              <a:ea typeface="Verdana" panose="020B0604030504040204" pitchFamily="34" charset="0"/>
              <a:cs typeface="Verdana" panose="020B0604030504040204" pitchFamily="34" charset="0"/>
            </a:endParaRPr>
          </a:p>
        </p:txBody>
      </p:sp>
      <p:sp>
        <p:nvSpPr>
          <p:cNvPr id="4" name="Titolo 1">
            <a:extLst>
              <a:ext uri="{FF2B5EF4-FFF2-40B4-BE49-F238E27FC236}">
                <a16:creationId xmlns:a16="http://schemas.microsoft.com/office/drawing/2014/main" id="{A0726B11-F182-8048-9ACB-879928F1A3DC}"/>
              </a:ext>
            </a:extLst>
          </p:cNvPr>
          <p:cNvSpPr>
            <a:spLocks noGrp="1"/>
          </p:cNvSpPr>
          <p:nvPr>
            <p:ph type="title"/>
          </p:nvPr>
        </p:nvSpPr>
        <p:spPr>
          <a:xfrm>
            <a:off x="4135272" y="595928"/>
            <a:ext cx="7218527" cy="632372"/>
          </a:xfrm>
        </p:spPr>
        <p:txBody>
          <a:bodyPr>
            <a:normAutofit/>
          </a:bodyPr>
          <a:lstStyle/>
          <a:p>
            <a:r>
              <a:rPr lang="en-AU" altLang="en-US" sz="3200" b="1" dirty="0">
                <a:ea typeface="Verdana" panose="020B0604030504040204" pitchFamily="34" charset="0"/>
                <a:cs typeface="Verdana" panose="020B0604030504040204" pitchFamily="34" charset="0"/>
              </a:rPr>
              <a:t>AI surveillance – Early detection</a:t>
            </a:r>
            <a:endParaRPr lang="en-GB" sz="3200" b="1" dirty="0">
              <a:ea typeface="Verdana" panose="020B0604030504040204" pitchFamily="34" charset="0"/>
              <a:cs typeface="Verdana" panose="020B0604030504040204" pitchFamily="34" charset="0"/>
            </a:endParaRPr>
          </a:p>
        </p:txBody>
      </p:sp>
      <p:sp>
        <p:nvSpPr>
          <p:cNvPr id="2" name="Rettangolo con angoli arrotondati 1">
            <a:extLst>
              <a:ext uri="{FF2B5EF4-FFF2-40B4-BE49-F238E27FC236}">
                <a16:creationId xmlns:a16="http://schemas.microsoft.com/office/drawing/2014/main" id="{B392E66F-5CE8-224C-AD3F-13DFBDA40B73}"/>
              </a:ext>
            </a:extLst>
          </p:cNvPr>
          <p:cNvSpPr/>
          <p:nvPr/>
        </p:nvSpPr>
        <p:spPr>
          <a:xfrm>
            <a:off x="838200" y="4668399"/>
            <a:ext cx="10360395" cy="613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9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477DB8C-9AFF-CADD-A47C-522DED1CC9A2}"/>
              </a:ext>
            </a:extLst>
          </p:cNvPr>
          <p:cNvSpPr txBox="1">
            <a:spLocks/>
          </p:cNvSpPr>
          <p:nvPr/>
        </p:nvSpPr>
        <p:spPr bwMode="auto">
          <a:xfrm>
            <a:off x="1037230" y="1569494"/>
            <a:ext cx="9348716" cy="4804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0" indent="0">
              <a:spcBef>
                <a:spcPts val="900"/>
              </a:spcBef>
              <a:spcAft>
                <a:spcPts val="1050"/>
              </a:spcAft>
              <a:buClr>
                <a:srgbClr val="FFFFFF"/>
              </a:buClr>
              <a:buNone/>
              <a:defRPr/>
            </a:pPr>
            <a:r>
              <a:rPr lang="en-US" i="0" u="sng" kern="0" dirty="0">
                <a:solidFill>
                  <a:schemeClr val="tx1">
                    <a:lumMod val="50000"/>
                  </a:schemeClr>
                </a:solidFill>
                <a:ea typeface="Verdana" panose="020B0604030504040204" pitchFamily="34" charset="0"/>
                <a:cs typeface="Verdana" panose="020B0604030504040204" pitchFamily="34" charset="0"/>
              </a:rPr>
              <a:t>Objectives</a:t>
            </a:r>
            <a:endParaRPr lang="it-IT" i="0" u="sng" kern="0" dirty="0">
              <a:solidFill>
                <a:schemeClr val="tx1">
                  <a:lumMod val="50000"/>
                </a:schemeClr>
              </a:solidFill>
              <a:ea typeface="Verdana" panose="020B0604030504040204" pitchFamily="34" charset="0"/>
              <a:cs typeface="Verdana" panose="020B0604030504040204" pitchFamily="34" charset="0"/>
            </a:endParaRPr>
          </a:p>
          <a:p>
            <a:pPr marL="0" indent="0">
              <a:spcBef>
                <a:spcPts val="900"/>
              </a:spcBef>
              <a:spcAft>
                <a:spcPts val="1050"/>
              </a:spcAft>
              <a:buClr>
                <a:srgbClr val="FFFFFF"/>
              </a:buClr>
              <a:buNone/>
              <a:defRPr/>
            </a:pPr>
            <a:r>
              <a:rPr lang="en-US" i="0" kern="0" dirty="0">
                <a:solidFill>
                  <a:schemeClr val="tx1">
                    <a:lumMod val="50000"/>
                  </a:schemeClr>
                </a:solidFill>
                <a:ea typeface="Verdana" panose="020B0604030504040204" pitchFamily="34" charset="0"/>
                <a:cs typeface="Verdana" panose="020B0604030504040204" pitchFamily="34" charset="0"/>
              </a:rPr>
              <a:t>Early detection of </a:t>
            </a:r>
            <a:r>
              <a:rPr lang="en-US" b="1" i="0" kern="0" dirty="0">
                <a:solidFill>
                  <a:schemeClr val="tx1">
                    <a:lumMod val="50000"/>
                  </a:schemeClr>
                </a:solidFill>
                <a:ea typeface="Verdana" panose="020B0604030504040204" pitchFamily="34" charset="0"/>
                <a:cs typeface="Verdana" panose="020B0604030504040204" pitchFamily="34" charset="0"/>
              </a:rPr>
              <a:t>HPAI in poultry</a:t>
            </a:r>
            <a:endParaRPr lang="it-IT" b="1" i="0" kern="0" dirty="0">
              <a:solidFill>
                <a:schemeClr val="tx1">
                  <a:lumMod val="50000"/>
                </a:schemeClr>
              </a:solidFill>
              <a:ea typeface="Verdana" panose="020B0604030504040204" pitchFamily="34" charset="0"/>
              <a:cs typeface="Verdana" panose="020B0604030504040204" pitchFamily="34" charset="0"/>
            </a:endParaRPr>
          </a:p>
          <a:p>
            <a:pPr marL="0" indent="0">
              <a:spcBef>
                <a:spcPts val="900"/>
              </a:spcBef>
              <a:spcAft>
                <a:spcPts val="1050"/>
              </a:spcAft>
              <a:buClr>
                <a:srgbClr val="FFFFFF"/>
              </a:buClr>
              <a:buNone/>
              <a:defRPr/>
            </a:pPr>
            <a:r>
              <a:rPr lang="en-US" i="0" kern="0" dirty="0">
                <a:solidFill>
                  <a:schemeClr val="tx1">
                    <a:lumMod val="50000"/>
                  </a:schemeClr>
                </a:solidFill>
                <a:ea typeface="Verdana" panose="020B0604030504040204" pitchFamily="34" charset="0"/>
                <a:cs typeface="Verdana" panose="020B0604030504040204" pitchFamily="34" charset="0"/>
              </a:rPr>
              <a:t>Early detection of </a:t>
            </a:r>
            <a:r>
              <a:rPr lang="en-US" b="1" i="0" kern="0" dirty="0">
                <a:solidFill>
                  <a:schemeClr val="tx1">
                    <a:lumMod val="50000"/>
                  </a:schemeClr>
                </a:solidFill>
                <a:ea typeface="Verdana" panose="020B0604030504040204" pitchFamily="34" charset="0"/>
                <a:cs typeface="Verdana" panose="020B0604030504040204" pitchFamily="34" charset="0"/>
              </a:rPr>
              <a:t>HPAI in wild birds</a:t>
            </a:r>
            <a:r>
              <a:rPr lang="en-US" i="0" kern="0" dirty="0">
                <a:solidFill>
                  <a:schemeClr val="tx1">
                    <a:lumMod val="50000"/>
                  </a:schemeClr>
                </a:solidFill>
                <a:ea typeface="Verdana" panose="020B0604030504040204" pitchFamily="34" charset="0"/>
                <a:cs typeface="Verdana" panose="020B0604030504040204" pitchFamily="34" charset="0"/>
              </a:rPr>
              <a:t>, providing for:</a:t>
            </a:r>
            <a:endParaRPr lang="it-IT" i="0" kern="0" dirty="0">
              <a:solidFill>
                <a:schemeClr val="tx1">
                  <a:lumMod val="50000"/>
                </a:schemeClr>
              </a:solidFill>
              <a:ea typeface="Verdana" panose="020B0604030504040204" pitchFamily="34" charset="0"/>
              <a:cs typeface="Verdana" panose="020B0604030504040204" pitchFamily="34" charset="0"/>
            </a:endParaRPr>
          </a:p>
          <a:p>
            <a:pPr lvl="1">
              <a:spcBef>
                <a:spcPts val="300"/>
              </a:spcBef>
              <a:spcAft>
                <a:spcPts val="1050"/>
              </a:spcAft>
              <a:buClr>
                <a:schemeClr val="tx2"/>
              </a:buClr>
              <a:buFont typeface="Wingdings" pitchFamily="2" charset="2"/>
              <a:buChar char="§"/>
              <a:defRPr/>
            </a:pPr>
            <a:r>
              <a:rPr lang="en-US" sz="2400" b="0" kern="0" dirty="0">
                <a:solidFill>
                  <a:schemeClr val="tx1">
                    <a:lumMod val="50000"/>
                  </a:schemeClr>
                </a:solidFill>
                <a:ea typeface="Verdana" panose="020B0604030504040204" pitchFamily="34" charset="0"/>
                <a:cs typeface="Verdana" panose="020B0604030504040204" pitchFamily="34" charset="0"/>
              </a:rPr>
              <a:t>Early warning for HPAI introduction in poultry</a:t>
            </a:r>
            <a:endParaRPr lang="it-IT" sz="2400" b="0" kern="0" dirty="0">
              <a:solidFill>
                <a:schemeClr val="tx1">
                  <a:lumMod val="50000"/>
                </a:schemeClr>
              </a:solidFill>
              <a:ea typeface="Verdana" panose="020B0604030504040204" pitchFamily="34" charset="0"/>
              <a:cs typeface="Verdana" panose="020B0604030504040204" pitchFamily="34" charset="0"/>
            </a:endParaRPr>
          </a:p>
          <a:p>
            <a:pPr lvl="1">
              <a:spcBef>
                <a:spcPts val="300"/>
              </a:spcBef>
              <a:spcAft>
                <a:spcPts val="1050"/>
              </a:spcAft>
              <a:buClr>
                <a:schemeClr val="tx2"/>
              </a:buClr>
              <a:buFont typeface="Wingdings" pitchFamily="2" charset="2"/>
              <a:buChar char="§"/>
              <a:defRPr/>
            </a:pPr>
            <a:r>
              <a:rPr lang="en-US" sz="2400" b="0" kern="0" dirty="0">
                <a:solidFill>
                  <a:schemeClr val="tx1">
                    <a:lumMod val="50000"/>
                  </a:schemeClr>
                </a:solidFill>
                <a:ea typeface="Verdana" panose="020B0604030504040204" pitchFamily="34" charset="0"/>
                <a:cs typeface="Verdana" panose="020B0604030504040204" pitchFamily="34" charset="0"/>
              </a:rPr>
              <a:t>Information for HPAI risk assessment</a:t>
            </a:r>
            <a:endParaRPr lang="it-IT" sz="2400" b="0" kern="0" dirty="0">
              <a:solidFill>
                <a:schemeClr val="tx1">
                  <a:lumMod val="50000"/>
                </a:schemeClr>
              </a:solidFill>
              <a:ea typeface="Verdana" panose="020B0604030504040204" pitchFamily="34" charset="0"/>
              <a:cs typeface="Verdana" panose="020B0604030504040204" pitchFamily="34" charset="0"/>
            </a:endParaRPr>
          </a:p>
          <a:p>
            <a:pPr marL="0" indent="0">
              <a:lnSpc>
                <a:spcPct val="110000"/>
              </a:lnSpc>
              <a:spcBef>
                <a:spcPts val="900"/>
              </a:spcBef>
              <a:spcAft>
                <a:spcPts val="1050"/>
              </a:spcAft>
              <a:buClr>
                <a:srgbClr val="FFFFFF"/>
              </a:buClr>
              <a:buNone/>
              <a:defRPr/>
            </a:pPr>
            <a:r>
              <a:rPr lang="en-US" i="0" kern="0" dirty="0">
                <a:solidFill>
                  <a:schemeClr val="tx1">
                    <a:lumMod val="50000"/>
                  </a:schemeClr>
                </a:solidFill>
                <a:ea typeface="Verdana" panose="020B0604030504040204" pitchFamily="34" charset="0"/>
                <a:cs typeface="Verdana" panose="020B0604030504040204" pitchFamily="34" charset="0"/>
              </a:rPr>
              <a:t>Detection of HPAI in poultry species which generally </a:t>
            </a:r>
            <a:r>
              <a:rPr lang="en-US" b="1" i="0" kern="0" dirty="0">
                <a:solidFill>
                  <a:schemeClr val="tx1">
                    <a:lumMod val="50000"/>
                  </a:schemeClr>
                </a:solidFill>
                <a:ea typeface="Verdana" panose="020B0604030504040204" pitchFamily="34" charset="0"/>
                <a:cs typeface="Verdana" panose="020B0604030504040204" pitchFamily="34" charset="0"/>
              </a:rPr>
              <a:t>do</a:t>
            </a:r>
            <a:r>
              <a:rPr lang="en-US" i="0" kern="0" dirty="0">
                <a:solidFill>
                  <a:schemeClr val="tx1">
                    <a:lumMod val="50000"/>
                  </a:schemeClr>
                </a:solidFill>
                <a:ea typeface="Verdana" panose="020B0604030504040204" pitchFamily="34" charset="0"/>
                <a:cs typeface="Verdana" panose="020B0604030504040204" pitchFamily="34" charset="0"/>
              </a:rPr>
              <a:t> </a:t>
            </a:r>
            <a:r>
              <a:rPr lang="en-US" b="1" i="0" kern="0" dirty="0">
                <a:solidFill>
                  <a:schemeClr val="tx1">
                    <a:lumMod val="50000"/>
                  </a:schemeClr>
                </a:solidFill>
                <a:ea typeface="Verdana" panose="020B0604030504040204" pitchFamily="34" charset="0"/>
                <a:cs typeface="Verdana" panose="020B0604030504040204" pitchFamily="34" charset="0"/>
              </a:rPr>
              <a:t>not show </a:t>
            </a:r>
            <a:r>
              <a:rPr lang="en-US" i="0" kern="0" dirty="0">
                <a:solidFill>
                  <a:schemeClr val="tx1">
                    <a:lumMod val="50000"/>
                  </a:schemeClr>
                </a:solidFill>
                <a:ea typeface="Verdana" panose="020B0604030504040204" pitchFamily="34" charset="0"/>
                <a:cs typeface="Verdana" panose="020B0604030504040204" pitchFamily="34" charset="0"/>
              </a:rPr>
              <a:t>clear clinical </a:t>
            </a:r>
            <a:r>
              <a:rPr lang="en-US" b="1" i="0" kern="0" dirty="0">
                <a:solidFill>
                  <a:schemeClr val="tx1">
                    <a:lumMod val="50000"/>
                  </a:schemeClr>
                </a:solidFill>
                <a:ea typeface="Verdana" panose="020B0604030504040204" pitchFamily="34" charset="0"/>
                <a:cs typeface="Verdana" panose="020B0604030504040204" pitchFamily="34" charset="0"/>
              </a:rPr>
              <a:t>symptoms</a:t>
            </a:r>
            <a:r>
              <a:rPr lang="en-US" i="0" kern="0" dirty="0">
                <a:solidFill>
                  <a:schemeClr val="tx1">
                    <a:lumMod val="50000"/>
                  </a:schemeClr>
                </a:solidFill>
                <a:ea typeface="Verdana" panose="020B0604030504040204" pitchFamily="34" charset="0"/>
                <a:cs typeface="Verdana" panose="020B0604030504040204" pitchFamily="34" charset="0"/>
              </a:rPr>
              <a:t> (e.g. </a:t>
            </a:r>
            <a:r>
              <a:rPr lang="en-US" kern="0" dirty="0">
                <a:solidFill>
                  <a:schemeClr val="tx1">
                    <a:lumMod val="50000"/>
                  </a:schemeClr>
                </a:solidFill>
                <a:ea typeface="Verdana" panose="020B0604030504040204" pitchFamily="34" charset="0"/>
                <a:cs typeface="Verdana" panose="020B0604030504040204" pitchFamily="34" charset="0"/>
              </a:rPr>
              <a:t>Anseriformes</a:t>
            </a:r>
            <a:r>
              <a:rPr lang="en-US" i="0" kern="0" dirty="0">
                <a:solidFill>
                  <a:schemeClr val="tx1">
                    <a:lumMod val="50000"/>
                  </a:schemeClr>
                </a:solidFill>
                <a:ea typeface="Verdana" panose="020B0604030504040204" pitchFamily="34" charset="0"/>
                <a:cs typeface="Verdana" panose="020B0604030504040204" pitchFamily="34" charset="0"/>
              </a:rPr>
              <a:t>)</a:t>
            </a:r>
          </a:p>
          <a:p>
            <a:pPr marL="0" indent="0">
              <a:lnSpc>
                <a:spcPct val="110000"/>
              </a:lnSpc>
              <a:spcBef>
                <a:spcPts val="900"/>
              </a:spcBef>
              <a:spcAft>
                <a:spcPts val="1050"/>
              </a:spcAft>
              <a:buClr>
                <a:srgbClr val="FFFFFF"/>
              </a:buClr>
              <a:buNone/>
              <a:defRPr/>
            </a:pPr>
            <a:r>
              <a:rPr lang="en-GB" i="0" kern="0" dirty="0">
                <a:solidFill>
                  <a:schemeClr val="tx1">
                    <a:lumMod val="50000"/>
                  </a:schemeClr>
                </a:solidFill>
                <a:ea typeface="Verdana" panose="020B0604030504040204" pitchFamily="34" charset="0"/>
                <a:cs typeface="Verdana" panose="020B0604030504040204" pitchFamily="34" charset="0"/>
              </a:rPr>
              <a:t>Detection of circulating </a:t>
            </a:r>
            <a:r>
              <a:rPr lang="en-GB" b="1" i="0" kern="0" dirty="0">
                <a:solidFill>
                  <a:schemeClr val="tx1">
                    <a:lumMod val="50000"/>
                  </a:schemeClr>
                </a:solidFill>
                <a:ea typeface="Verdana" panose="020B0604030504040204" pitchFamily="34" charset="0"/>
                <a:cs typeface="Verdana" panose="020B0604030504040204" pitchFamily="34" charset="0"/>
              </a:rPr>
              <a:t>LPAI viruses </a:t>
            </a:r>
            <a:r>
              <a:rPr lang="en-GB" i="0" kern="0" dirty="0">
                <a:solidFill>
                  <a:schemeClr val="tx1">
                    <a:lumMod val="50000"/>
                  </a:schemeClr>
                </a:solidFill>
                <a:ea typeface="Verdana" panose="020B0604030504040204" pitchFamily="34" charset="0"/>
                <a:cs typeface="Verdana" panose="020B0604030504040204" pitchFamily="34" charset="0"/>
              </a:rPr>
              <a:t>among poultry flocks</a:t>
            </a:r>
          </a:p>
        </p:txBody>
      </p:sp>
      <p:sp>
        <p:nvSpPr>
          <p:cNvPr id="4" name="Title 5">
            <a:extLst>
              <a:ext uri="{FF2B5EF4-FFF2-40B4-BE49-F238E27FC236}">
                <a16:creationId xmlns:a16="http://schemas.microsoft.com/office/drawing/2014/main" id="{7C1029E5-F124-E75F-742C-54FED051D080}"/>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4000" dirty="0">
                <a:solidFill>
                  <a:schemeClr val="tx2"/>
                </a:solidFill>
              </a:rPr>
              <a:t>AI surveillance in the EU</a:t>
            </a:r>
            <a:endParaRPr lang="en-AU" altLang="en-US" sz="4000" dirty="0">
              <a:solidFill>
                <a:schemeClr val="tx2"/>
              </a:solidFill>
            </a:endParaRPr>
          </a:p>
        </p:txBody>
      </p:sp>
    </p:spTree>
    <p:extLst>
      <p:ext uri="{BB962C8B-B14F-4D97-AF65-F5344CB8AC3E}">
        <p14:creationId xmlns:p14="http://schemas.microsoft.com/office/powerpoint/2010/main" val="378785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16:creationId xmlns:a16="http://schemas.microsoft.com/office/drawing/2014/main" id="{CCDB75EF-5E5C-CE1F-60C2-F0F33F8211A0}"/>
              </a:ext>
            </a:extLst>
          </p:cNvPr>
          <p:cNvSpPr txBox="1">
            <a:spLocks/>
          </p:cNvSpPr>
          <p:nvPr/>
        </p:nvSpPr>
        <p:spPr bwMode="auto">
          <a:xfrm>
            <a:off x="1064526" y="1774212"/>
            <a:ext cx="8988472" cy="4017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1" fontAlgn="base" hangingPunct="1">
              <a:spcBef>
                <a:spcPct val="20000"/>
              </a:spcBef>
              <a:spcAft>
                <a:spcPct val="0"/>
              </a:spcAft>
              <a:buClr>
                <a:srgbClr val="009FBA"/>
              </a:buClr>
              <a:buNone/>
              <a:defRPr sz="1800" b="1">
                <a:solidFill>
                  <a:srgbClr val="0F5494"/>
                </a:solidFill>
                <a:latin typeface="+mn-lt"/>
              </a:defRPr>
            </a:lvl2pPr>
            <a:lvl3pPr marL="914400" indent="0" algn="l" rtl="0" eaLnBrk="1" fontAlgn="base" hangingPunct="1">
              <a:spcBef>
                <a:spcPct val="20000"/>
              </a:spcBef>
              <a:spcAft>
                <a:spcPct val="0"/>
              </a:spcAft>
              <a:buNone/>
              <a:defRPr sz="1600">
                <a:solidFill>
                  <a:srgbClr val="0F5494"/>
                </a:solidFill>
                <a:latin typeface="+mn-lt"/>
              </a:defRPr>
            </a:lvl3pPr>
            <a:lvl4pPr marL="1371600" indent="0" algn="l" rtl="0" eaLnBrk="1" fontAlgn="base" hangingPunct="1">
              <a:spcBef>
                <a:spcPct val="20000"/>
              </a:spcBef>
              <a:spcAft>
                <a:spcPct val="0"/>
              </a:spcAft>
              <a:buNone/>
              <a:defRPr sz="1400">
                <a:solidFill>
                  <a:schemeClr val="tx1"/>
                </a:solidFill>
                <a:latin typeface="Arial" pitchFamily="34" charset="0"/>
              </a:defRPr>
            </a:lvl4pPr>
            <a:lvl5pPr marL="1828800" indent="0" algn="l" rtl="0" eaLnBrk="1" fontAlgn="base" hangingPunct="1">
              <a:spcBef>
                <a:spcPct val="20000"/>
              </a:spcBef>
              <a:spcAft>
                <a:spcPct val="0"/>
              </a:spcAft>
              <a:buNone/>
              <a:defRPr sz="1400">
                <a:solidFill>
                  <a:schemeClr val="tx1"/>
                </a:solidFill>
                <a:latin typeface="Arial" pitchFamily="34" charset="0"/>
              </a:defRPr>
            </a:lvl5pPr>
            <a:lvl6pPr marL="2286000" indent="0" algn="l" rtl="0" eaLnBrk="1" fontAlgn="base" hangingPunct="1">
              <a:spcBef>
                <a:spcPct val="20000"/>
              </a:spcBef>
              <a:spcAft>
                <a:spcPct val="0"/>
              </a:spcAft>
              <a:buNone/>
              <a:defRPr sz="1400">
                <a:solidFill>
                  <a:schemeClr val="tx1"/>
                </a:solidFill>
                <a:latin typeface="Arial" pitchFamily="34" charset="0"/>
              </a:defRPr>
            </a:lvl6pPr>
            <a:lvl7pPr marL="2743200" indent="0" algn="l" rtl="0" eaLnBrk="1" fontAlgn="base" hangingPunct="1">
              <a:spcBef>
                <a:spcPct val="20000"/>
              </a:spcBef>
              <a:spcAft>
                <a:spcPct val="0"/>
              </a:spcAft>
              <a:buNone/>
              <a:defRPr sz="1400">
                <a:solidFill>
                  <a:schemeClr val="tx1"/>
                </a:solidFill>
                <a:latin typeface="Arial" pitchFamily="34" charset="0"/>
              </a:defRPr>
            </a:lvl7pPr>
            <a:lvl8pPr marL="3200400" indent="0" algn="l" rtl="0" eaLnBrk="1" fontAlgn="base" hangingPunct="1">
              <a:spcBef>
                <a:spcPct val="20000"/>
              </a:spcBef>
              <a:spcAft>
                <a:spcPct val="0"/>
              </a:spcAft>
              <a:buNone/>
              <a:defRPr sz="1400">
                <a:solidFill>
                  <a:schemeClr val="tx1"/>
                </a:solidFill>
                <a:latin typeface="Arial" pitchFamily="34" charset="0"/>
              </a:defRPr>
            </a:lvl8pPr>
            <a:lvl9pPr marL="3657600" indent="0" algn="l" rtl="0" eaLnBrk="1" fontAlgn="base" hangingPunct="1">
              <a:spcBef>
                <a:spcPct val="20000"/>
              </a:spcBef>
              <a:spcAft>
                <a:spcPct val="0"/>
              </a:spcAft>
              <a:buNone/>
              <a:defRPr sz="1400">
                <a:solidFill>
                  <a:schemeClr val="tx1"/>
                </a:solidFill>
                <a:latin typeface="Arial" pitchFamily="34" charset="0"/>
              </a:defRPr>
            </a:lvl9pPr>
          </a:lstStyle>
          <a:p>
            <a:pPr algn="l">
              <a:lnSpc>
                <a:spcPct val="120000"/>
              </a:lnSpc>
              <a:spcBef>
                <a:spcPts val="900"/>
              </a:spcBef>
              <a:spcAft>
                <a:spcPts val="900"/>
              </a:spcAft>
            </a:pPr>
            <a:r>
              <a:rPr lang="en-US" sz="2400" b="1" kern="0" dirty="0">
                <a:solidFill>
                  <a:schemeClr val="tx1">
                    <a:lumMod val="50000"/>
                  </a:schemeClr>
                </a:solidFill>
                <a:ea typeface="Verdana" panose="020B0604030504040204" pitchFamily="34" charset="0"/>
                <a:cs typeface="Verdana" panose="020B0604030504040204" pitchFamily="34" charset="0"/>
              </a:rPr>
              <a:t>RBS</a:t>
            </a:r>
            <a:r>
              <a:rPr lang="en-US" sz="2400" kern="0" dirty="0">
                <a:solidFill>
                  <a:schemeClr val="tx1">
                    <a:lumMod val="50000"/>
                  </a:schemeClr>
                </a:solidFill>
                <a:ea typeface="Verdana" panose="020B0604030504040204" pitchFamily="34" charset="0"/>
                <a:cs typeface="Verdana" panose="020B0604030504040204" pitchFamily="34" charset="0"/>
              </a:rPr>
              <a:t> </a:t>
            </a:r>
            <a:r>
              <a:rPr lang="en-US" sz="2400" b="1" kern="0" dirty="0">
                <a:solidFill>
                  <a:schemeClr val="tx1">
                    <a:lumMod val="50000"/>
                  </a:schemeClr>
                </a:solidFill>
                <a:ea typeface="Verdana" panose="020B0604030504040204" pitchFamily="34" charset="0"/>
                <a:cs typeface="Verdana" panose="020B0604030504040204" pitchFamily="34" charset="0"/>
              </a:rPr>
              <a:t>approaches largely vary </a:t>
            </a:r>
            <a:r>
              <a:rPr lang="en-US" sz="2400" kern="0" dirty="0">
                <a:solidFill>
                  <a:schemeClr val="tx1">
                    <a:lumMod val="50000"/>
                  </a:schemeClr>
                </a:solidFill>
                <a:ea typeface="Verdana" panose="020B0604030504040204" pitchFamily="34" charset="0"/>
                <a:cs typeface="Verdana" panose="020B0604030504040204" pitchFamily="34" charset="0"/>
              </a:rPr>
              <a:t>according to different Risk Factors (and sampling/testing schemes)</a:t>
            </a:r>
          </a:p>
          <a:p>
            <a:pPr algn="l">
              <a:lnSpc>
                <a:spcPct val="120000"/>
              </a:lnSpc>
              <a:spcBef>
                <a:spcPts val="900"/>
              </a:spcBef>
              <a:spcAft>
                <a:spcPts val="900"/>
              </a:spcAft>
            </a:pPr>
            <a:r>
              <a:rPr lang="en-US" sz="2400" kern="0" dirty="0">
                <a:solidFill>
                  <a:schemeClr val="tx1">
                    <a:lumMod val="50000"/>
                  </a:schemeClr>
                </a:solidFill>
                <a:ea typeface="Verdana" panose="020B0604030504040204" pitchFamily="34" charset="0"/>
                <a:cs typeface="Verdana" panose="020B0604030504040204" pitchFamily="34" charset="0"/>
              </a:rPr>
              <a:t>Each country must identify its </a:t>
            </a:r>
            <a:r>
              <a:rPr lang="en-US" sz="2400" b="1" kern="0" dirty="0">
                <a:solidFill>
                  <a:schemeClr val="tx1">
                    <a:lumMod val="50000"/>
                  </a:schemeClr>
                </a:solidFill>
                <a:ea typeface="Verdana" panose="020B0604030504040204" pitchFamily="34" charset="0"/>
                <a:cs typeface="Verdana" panose="020B0604030504040204" pitchFamily="34" charset="0"/>
              </a:rPr>
              <a:t>own list of risk factors </a:t>
            </a:r>
            <a:r>
              <a:rPr lang="en-US" sz="2400" kern="0" dirty="0">
                <a:solidFill>
                  <a:schemeClr val="tx1">
                    <a:lumMod val="50000"/>
                  </a:schemeClr>
                </a:solidFill>
                <a:ea typeface="Verdana" panose="020B0604030504040204" pitchFamily="34" charset="0"/>
                <a:cs typeface="Verdana" panose="020B0604030504040204" pitchFamily="34" charset="0"/>
              </a:rPr>
              <a:t>to design a risk-based surveillance program for AI</a:t>
            </a:r>
          </a:p>
          <a:p>
            <a:pPr algn="l">
              <a:lnSpc>
                <a:spcPct val="120000"/>
              </a:lnSpc>
              <a:spcBef>
                <a:spcPts val="900"/>
              </a:spcBef>
              <a:spcAft>
                <a:spcPts val="900"/>
              </a:spcAft>
            </a:pPr>
            <a:r>
              <a:rPr lang="en-US" sz="2400" kern="0" dirty="0">
                <a:solidFill>
                  <a:schemeClr val="tx1">
                    <a:lumMod val="50000"/>
                  </a:schemeClr>
                </a:solidFill>
                <a:ea typeface="Verdana" panose="020B0604030504040204" pitchFamily="34" charset="0"/>
                <a:cs typeface="Verdana" panose="020B0604030504040204" pitchFamily="34" charset="0"/>
              </a:rPr>
              <a:t>Surveillance strategies employed for demonstrating freedom from HPAI should be </a:t>
            </a:r>
            <a:r>
              <a:rPr lang="en-US" sz="2400" b="1" kern="0" dirty="0">
                <a:solidFill>
                  <a:schemeClr val="tx1">
                    <a:lumMod val="50000"/>
                  </a:schemeClr>
                </a:solidFill>
                <a:ea typeface="Verdana" panose="020B0604030504040204" pitchFamily="34" charset="0"/>
                <a:cs typeface="Verdana" panose="020B0604030504040204" pitchFamily="34" charset="0"/>
              </a:rPr>
              <a:t>adapted to the local situation</a:t>
            </a:r>
            <a:endParaRPr lang="it-IT" sz="2400" b="1" kern="0" dirty="0">
              <a:solidFill>
                <a:schemeClr val="tx1">
                  <a:lumMod val="50000"/>
                </a:schemeClr>
              </a:solidFill>
              <a:ea typeface="Verdana" panose="020B0604030504040204" pitchFamily="34" charset="0"/>
              <a:cs typeface="Verdana" panose="020B0604030504040204" pitchFamily="34" charset="0"/>
            </a:endParaRPr>
          </a:p>
        </p:txBody>
      </p:sp>
      <p:sp>
        <p:nvSpPr>
          <p:cNvPr id="3" name="Title 5">
            <a:extLst>
              <a:ext uri="{FF2B5EF4-FFF2-40B4-BE49-F238E27FC236}">
                <a16:creationId xmlns:a16="http://schemas.microsoft.com/office/drawing/2014/main" id="{1CD8E492-E080-E23A-A972-4BB01F47D484}"/>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dirty="0">
                <a:solidFill>
                  <a:schemeClr val="tx2"/>
                </a:solidFill>
              </a:rPr>
              <a:t>Summarizing</a:t>
            </a:r>
            <a:r>
              <a:rPr lang="en-AU" altLang="fr-FR" sz="4000" dirty="0">
                <a:solidFill>
                  <a:schemeClr val="tx2"/>
                </a:solidFill>
              </a:rPr>
              <a:t>…….</a:t>
            </a:r>
            <a:endParaRPr lang="en-AU" altLang="en-US" sz="4000" dirty="0">
              <a:solidFill>
                <a:schemeClr val="tx2"/>
              </a:solidFill>
            </a:endParaRPr>
          </a:p>
        </p:txBody>
      </p:sp>
    </p:spTree>
    <p:extLst>
      <p:ext uri="{BB962C8B-B14F-4D97-AF65-F5344CB8AC3E}">
        <p14:creationId xmlns:p14="http://schemas.microsoft.com/office/powerpoint/2010/main" val="297832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602" y="1685066"/>
            <a:ext cx="4811154" cy="1240348"/>
          </a:xfrm>
        </p:spPr>
        <p:txBody>
          <a:bodyPr/>
          <a:lstStyle/>
          <a:p>
            <a:r>
              <a:rPr lang="en-IE" dirty="0">
                <a:solidFill>
                  <a:srgbClr val="FFC000"/>
                </a:solidFill>
              </a:rPr>
              <a:t>Thank you</a:t>
            </a:r>
            <a:endParaRPr lang="en-GB" dirty="0">
              <a:solidFill>
                <a:srgbClr val="FFC000"/>
              </a:solidFill>
            </a:endParaRPr>
          </a:p>
        </p:txBody>
      </p:sp>
      <p:sp>
        <p:nvSpPr>
          <p:cNvPr id="3" name="Subtitle 2"/>
          <p:cNvSpPr>
            <a:spLocks noGrp="1"/>
          </p:cNvSpPr>
          <p:nvPr>
            <p:ph type="subTitle" idx="1"/>
          </p:nvPr>
        </p:nvSpPr>
        <p:spPr>
          <a:xfrm>
            <a:off x="759575" y="5256108"/>
            <a:ext cx="8941016" cy="1243846"/>
          </a:xfrm>
        </p:spPr>
        <p:txBody>
          <a:bodyPr wrap="square" anchor="b" anchorCtr="0"/>
          <a:lstStyle/>
          <a:p>
            <a:r>
              <a:rPr lang="en-US" sz="1050" b="1" dirty="0"/>
              <a:t>© European Union 2020</a:t>
            </a:r>
          </a:p>
          <a:p>
            <a:r>
              <a:rPr lang="en-US" sz="1050" dirty="0"/>
              <a:t>Unless otherwise noted the reuse of this presentation is not authorised. For any use or reproduction of elements that are owned by the EU, permission may need to be sought directly from the respective right holders. All statements and references in this </a:t>
            </a:r>
            <a:r>
              <a:rPr lang="sl-SI" sz="1050" dirty="0" err="1"/>
              <a:t>presentation</a:t>
            </a:r>
            <a:r>
              <a:rPr lang="sl-SI" sz="1050" dirty="0"/>
              <a:t> come </a:t>
            </a:r>
            <a:r>
              <a:rPr lang="sl-SI" sz="1050" dirty="0" err="1"/>
              <a:t>from</a:t>
            </a:r>
            <a:r>
              <a:rPr lang="sl-SI" sz="1050" dirty="0"/>
              <a:t> </a:t>
            </a:r>
            <a:r>
              <a:rPr lang="en-US" sz="1050" dirty="0"/>
              <a:t>of the Training coordinator and tutors and do not represent</a:t>
            </a:r>
            <a:r>
              <a:rPr lang="sl-SI" sz="1050" dirty="0"/>
              <a:t> </a:t>
            </a:r>
            <a:r>
              <a:rPr lang="sl-SI" sz="1050" dirty="0" err="1"/>
              <a:t>the</a:t>
            </a:r>
            <a:r>
              <a:rPr lang="en-US" sz="1050" dirty="0"/>
              <a:t> official position of</a:t>
            </a:r>
            <a:r>
              <a:rPr lang="sl-SI" sz="1050" dirty="0"/>
              <a:t> </a:t>
            </a:r>
            <a:r>
              <a:rPr lang="sl-SI" sz="1050" dirty="0" err="1"/>
              <a:t>the</a:t>
            </a:r>
            <a:r>
              <a:rPr lang="en-US" sz="1050" dirty="0"/>
              <a:t> E</a:t>
            </a:r>
            <a:r>
              <a:rPr lang="sl-SI" sz="1050" dirty="0" err="1"/>
              <a:t>uropean</a:t>
            </a:r>
            <a:r>
              <a:rPr lang="sl-SI" sz="1050" dirty="0"/>
              <a:t> C</a:t>
            </a:r>
            <a:r>
              <a:rPr lang="en-US" sz="1050" dirty="0" err="1"/>
              <a:t>ommission</a:t>
            </a:r>
            <a:r>
              <a:rPr lang="en-US" sz="1050" dirty="0"/>
              <a:t>.</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sp>
        <p:nvSpPr>
          <p:cNvPr id="6" name="Text Placeholder 7"/>
          <p:cNvSpPr txBox="1">
            <a:spLocks/>
          </p:cNvSpPr>
          <p:nvPr/>
        </p:nvSpPr>
        <p:spPr>
          <a:xfrm>
            <a:off x="830524" y="3535087"/>
            <a:ext cx="4669944" cy="111134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600" b="1" dirty="0" err="1">
                <a:latin typeface="Verdana" panose="020B0604030504040204" pitchFamily="34" charset="0"/>
                <a:ea typeface="Verdana" panose="020B0604030504040204" pitchFamily="34" charset="0"/>
              </a:rPr>
              <a:t>HaDEA</a:t>
            </a:r>
            <a:br>
              <a:rPr lang="en-GB" sz="1600" dirty="0">
                <a:latin typeface="Verdana" panose="020B0604030504040204" pitchFamily="34" charset="0"/>
                <a:ea typeface="Verdana" panose="020B0604030504040204" pitchFamily="34" charset="0"/>
              </a:rPr>
            </a:br>
            <a:r>
              <a:rPr lang="en-GB" sz="1600" dirty="0">
                <a:latin typeface="Verdana" panose="020B0604030504040204" pitchFamily="34" charset="0"/>
                <a:ea typeface="Verdana" panose="020B0604030504040204" pitchFamily="34" charset="0"/>
              </a:rPr>
              <a:t>Health and Digital Executive Agency</a:t>
            </a:r>
          </a:p>
          <a:p>
            <a:pPr marL="0" indent="0">
              <a:spcAft>
                <a:spcPts val="0"/>
              </a:spcAft>
              <a:buNone/>
            </a:pPr>
            <a:r>
              <a:rPr lang="en-GB" sz="1600" dirty="0">
                <a:latin typeface="Verdana" panose="020B0604030504040204" pitchFamily="34" charset="0"/>
                <a:ea typeface="Verdana" panose="020B0604030504040204" pitchFamily="34" charset="0"/>
              </a:rPr>
              <a:t>Covent Garden 2</a:t>
            </a:r>
          </a:p>
          <a:p>
            <a:pPr marL="0" indent="0">
              <a:spcAft>
                <a:spcPts val="0"/>
              </a:spcAft>
              <a:buNone/>
            </a:pPr>
            <a:r>
              <a:rPr lang="en-GB" sz="1600" dirty="0">
                <a:latin typeface="Verdana" panose="020B0604030504040204" pitchFamily="34" charset="0"/>
                <a:ea typeface="Verdana" panose="020B0604030504040204" pitchFamily="34" charset="0"/>
              </a:rPr>
              <a:t>Place </a:t>
            </a:r>
            <a:r>
              <a:rPr lang="en-GB" sz="1600" dirty="0" err="1">
                <a:latin typeface="Verdana" panose="020B0604030504040204" pitchFamily="34" charset="0"/>
                <a:ea typeface="Verdana" panose="020B0604030504040204" pitchFamily="34" charset="0"/>
              </a:rPr>
              <a:t>Rogier</a:t>
            </a:r>
            <a:endParaRPr lang="en-GB" sz="1600" dirty="0">
              <a:latin typeface="Verdana" panose="020B0604030504040204" pitchFamily="34" charset="0"/>
              <a:ea typeface="Verdana" panose="020B0604030504040204" pitchFamily="34" charset="0"/>
            </a:endParaRPr>
          </a:p>
          <a:p>
            <a:pPr marL="0" indent="0">
              <a:spcAft>
                <a:spcPts val="0"/>
              </a:spcAft>
              <a:buNone/>
            </a:pPr>
            <a:r>
              <a:rPr lang="en-GB" sz="1600" dirty="0">
                <a:latin typeface="Verdana" panose="020B0604030504040204" pitchFamily="34" charset="0"/>
                <a:ea typeface="Verdana" panose="020B0604030504040204" pitchFamily="34" charset="0"/>
              </a:rPr>
              <a:t>1210 Brussels</a:t>
            </a:r>
          </a:p>
          <a:p>
            <a:pPr marL="0" indent="0">
              <a:spcAft>
                <a:spcPts val="0"/>
              </a:spcAft>
              <a:buNone/>
            </a:pPr>
            <a:r>
              <a:rPr lang="en-US" sz="1600" dirty="0">
                <a:latin typeface="Verdana" panose="020B0604030504040204" pitchFamily="34" charset="0"/>
                <a:ea typeface="Verdana" panose="020B0604030504040204" pitchFamily="34" charset="0"/>
                <a:hlinkClick r:id="rId3"/>
              </a:rPr>
              <a:t>https://hadea.ec.europa.eu/</a:t>
            </a:r>
            <a:r>
              <a:rPr lang="en-US" sz="1600" dirty="0">
                <a:latin typeface="Verdana" panose="020B0604030504040204" pitchFamily="34" charset="0"/>
                <a:ea typeface="Verdana" panose="020B0604030504040204" pitchFamily="34" charset="0"/>
              </a:rPr>
              <a:t> </a:t>
            </a:r>
          </a:p>
          <a:p>
            <a:endParaRPr lang="en-GB" sz="1600" dirty="0"/>
          </a:p>
        </p:txBody>
      </p:sp>
      <p:sp>
        <p:nvSpPr>
          <p:cNvPr id="4" name="Rectangle 3"/>
          <p:cNvSpPr/>
          <p:nvPr/>
        </p:nvSpPr>
        <p:spPr>
          <a:xfrm>
            <a:off x="6485206" y="3066757"/>
            <a:ext cx="5706794" cy="256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p:cNvSpPr txBox="1">
            <a:spLocks/>
          </p:cNvSpPr>
          <p:nvPr/>
        </p:nvSpPr>
        <p:spPr>
          <a:xfrm flipH="1">
            <a:off x="7386221" y="3546499"/>
            <a:ext cx="4715272" cy="98329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fr-FR" sz="1600" dirty="0"/>
              <a:t>17 Avenue André Marie Ampère, </a:t>
            </a:r>
            <a:r>
              <a:rPr lang="fr-FR" sz="1600" dirty="0" err="1"/>
              <a:t>Induspal</a:t>
            </a:r>
            <a:r>
              <a:rPr lang="fr-FR" sz="1600" dirty="0"/>
              <a:t> Lons</a:t>
            </a:r>
          </a:p>
          <a:p>
            <a:pPr marL="0" indent="0">
              <a:spcAft>
                <a:spcPts val="0"/>
              </a:spcAft>
              <a:buNone/>
            </a:pPr>
            <a:r>
              <a:rPr lang="fr-FR" sz="1600" dirty="0"/>
              <a:t>64140 Lons</a:t>
            </a:r>
          </a:p>
          <a:p>
            <a:pPr marL="0" indent="0">
              <a:spcAft>
                <a:spcPts val="0"/>
              </a:spcAft>
              <a:buNone/>
            </a:pPr>
            <a:r>
              <a:rPr lang="fr-FR" sz="1600" dirty="0"/>
              <a:t>France</a:t>
            </a:r>
          </a:p>
          <a:p>
            <a:pPr marL="0" indent="0">
              <a:spcAft>
                <a:spcPts val="0"/>
              </a:spcAft>
              <a:buNone/>
            </a:pPr>
            <a:r>
              <a:rPr lang="fr-FR" sz="1600" dirty="0"/>
              <a:t>Phone : +33 (0)5 59 72 43 23</a:t>
            </a:r>
            <a:endParaRPr lang="en-GB" sz="1600" dirty="0"/>
          </a:p>
        </p:txBody>
      </p:sp>
      <p:sp>
        <p:nvSpPr>
          <p:cNvPr id="8" name="Text Placeholder 7"/>
          <p:cNvSpPr txBox="1">
            <a:spLocks/>
          </p:cNvSpPr>
          <p:nvPr/>
        </p:nvSpPr>
        <p:spPr>
          <a:xfrm flipH="1">
            <a:off x="7403687" y="4573438"/>
            <a:ext cx="4258427" cy="98329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u="sng" dirty="0">
                <a:solidFill>
                  <a:srgbClr val="5B5FC7"/>
                </a:solidFill>
                <a:effectLst/>
                <a:latin typeface="Arial" panose="020B0604020202020204" pitchFamily="34" charset="0"/>
                <a:ea typeface="Times New Roman" panose="02020603050405020304" pitchFamily="18" charset="0"/>
                <a:hlinkClick r:id="rId4" tooltip="https://thetrainingplace.eu/"/>
              </a:rPr>
              <a:t>https://thetrainingplace.eu/</a:t>
            </a:r>
            <a:r>
              <a:rPr lang="en-GB" sz="1800" dirty="0">
                <a:effectLst/>
                <a:latin typeface="Arial" panose="020B0604020202020204" pitchFamily="34" charset="0"/>
                <a:ea typeface="Times New Roman" panose="02020603050405020304" pitchFamily="18" charset="0"/>
              </a:rPr>
              <a:t> </a:t>
            </a:r>
            <a:endParaRPr lang="fr-FR" sz="1800" dirty="0">
              <a:effectLst/>
              <a:latin typeface="Arial" panose="020B060402020202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4181ED06-56FB-785F-0EBF-3641254C0415}"/>
              </a:ext>
            </a:extLst>
          </p:cNvPr>
          <p:cNvPicPr>
            <a:picLocks noChangeAspect="1"/>
          </p:cNvPicPr>
          <p:nvPr/>
        </p:nvPicPr>
        <p:blipFill>
          <a:blip r:embed="rId5"/>
          <a:stretch>
            <a:fillRect/>
          </a:stretch>
        </p:blipFill>
        <p:spPr>
          <a:xfrm>
            <a:off x="5868365" y="3531149"/>
            <a:ext cx="1529529" cy="1461332"/>
          </a:xfrm>
          <a:prstGeom prst="rect">
            <a:avLst/>
          </a:prstGeom>
        </p:spPr>
      </p:pic>
      <p:sp>
        <p:nvSpPr>
          <p:cNvPr id="5" name="Segnaposto numero diapositiva 4">
            <a:extLst>
              <a:ext uri="{FF2B5EF4-FFF2-40B4-BE49-F238E27FC236}">
                <a16:creationId xmlns:a16="http://schemas.microsoft.com/office/drawing/2014/main" id="{B848FFAB-020B-559F-EDD7-A5D06F8F0412}"/>
              </a:ext>
            </a:extLst>
          </p:cNvPr>
          <p:cNvSpPr>
            <a:spLocks noGrp="1"/>
          </p:cNvSpPr>
          <p:nvPr>
            <p:ph type="sldNum" sz="quarter" idx="12"/>
          </p:nvPr>
        </p:nvSpPr>
        <p:spPr/>
        <p:txBody>
          <a:bodyPr/>
          <a:lstStyle/>
          <a:p>
            <a:fld id="{F46C79FD-C571-418B-AB0F-5EE936C85276}" type="slidenum">
              <a:rPr lang="en-GB" smtClean="0"/>
              <a:t>41</a:t>
            </a:fld>
            <a:endParaRPr lang="en-GB"/>
          </a:p>
        </p:txBody>
      </p:sp>
    </p:spTree>
    <p:extLst>
      <p:ext uri="{BB962C8B-B14F-4D97-AF65-F5344CB8AC3E}">
        <p14:creationId xmlns:p14="http://schemas.microsoft.com/office/powerpoint/2010/main" val="427361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B40F7089-8E61-5F4C-87D3-33ED9F10A7DF}"/>
              </a:ext>
            </a:extLst>
          </p:cNvPr>
          <p:cNvSpPr>
            <a:spLocks noGrp="1"/>
          </p:cNvSpPr>
          <p:nvPr>
            <p:ph idx="1"/>
          </p:nvPr>
        </p:nvSpPr>
        <p:spPr>
          <a:xfrm>
            <a:off x="838200" y="2280213"/>
            <a:ext cx="10515600" cy="3746278"/>
          </a:xfrm>
        </p:spPr>
        <p:txBody>
          <a:bodyPr>
            <a:noAutofit/>
          </a:bodyPr>
          <a:lstStyle/>
          <a:p>
            <a:pPr lvl="0">
              <a:lnSpc>
                <a:spcPct val="100000"/>
              </a:lnSpc>
              <a:spcBef>
                <a:spcPts val="1200"/>
              </a:spcBef>
              <a:spcAft>
                <a:spcPts val="600"/>
              </a:spcAft>
              <a:buFont typeface="Wingdings" pitchFamily="2" charset="2"/>
              <a:buChar char="§"/>
            </a:pPr>
            <a:r>
              <a:rPr lang="en-GB" b="1" dirty="0">
                <a:ea typeface="Verdana" panose="020B0604030504040204" pitchFamily="34" charset="0"/>
                <a:cs typeface="Verdana" panose="020B0604030504040204" pitchFamily="34" charset="0"/>
              </a:rPr>
              <a:t>Target population</a:t>
            </a:r>
            <a:r>
              <a:rPr lang="en-GB" dirty="0">
                <a:ea typeface="Verdana" panose="020B0604030504040204" pitchFamily="34" charset="0"/>
                <a:cs typeface="Verdana" panose="020B0604030504040204" pitchFamily="34" charset="0"/>
              </a:rPr>
              <a:t>: all susceptible poultry species</a:t>
            </a:r>
            <a:endParaRPr lang="it-IT" dirty="0">
              <a:ea typeface="Verdana" panose="020B0604030504040204" pitchFamily="34" charset="0"/>
              <a:cs typeface="Verdana" panose="020B0604030504040204" pitchFamily="34" charset="0"/>
            </a:endParaRPr>
          </a:p>
          <a:p>
            <a:pPr>
              <a:spcBef>
                <a:spcPts val="1200"/>
              </a:spcBef>
              <a:spcAft>
                <a:spcPts val="600"/>
              </a:spcAft>
              <a:buFont typeface="Wingdings" pitchFamily="2" charset="2"/>
              <a:buChar char="§"/>
            </a:pPr>
            <a:r>
              <a:rPr lang="en-GB" dirty="0">
                <a:ea typeface="Verdana" panose="020B0604030504040204" pitchFamily="34" charset="0"/>
                <a:cs typeface="Verdana" panose="020B0604030504040204" pitchFamily="34" charset="0"/>
              </a:rPr>
              <a:t>Strategies: </a:t>
            </a:r>
            <a:r>
              <a:rPr lang="en-GB" b="1" dirty="0">
                <a:ea typeface="Verdana" panose="020B0604030504040204" pitchFamily="34" charset="0"/>
                <a:cs typeface="Verdana" panose="020B0604030504040204" pitchFamily="34" charset="0"/>
              </a:rPr>
              <a:t>active and passive </a:t>
            </a:r>
            <a:r>
              <a:rPr lang="en-GB" dirty="0">
                <a:ea typeface="Verdana" panose="020B0604030504040204" pitchFamily="34" charset="0"/>
                <a:cs typeface="Verdana" panose="020B0604030504040204" pitchFamily="34" charset="0"/>
              </a:rPr>
              <a:t>surveillance</a:t>
            </a:r>
          </a:p>
          <a:p>
            <a:pPr lvl="0">
              <a:lnSpc>
                <a:spcPct val="100000"/>
              </a:lnSpc>
              <a:spcBef>
                <a:spcPts val="1200"/>
              </a:spcBef>
              <a:spcAft>
                <a:spcPts val="600"/>
              </a:spcAft>
              <a:buFont typeface="Wingdings" pitchFamily="2" charset="2"/>
              <a:buChar char="§"/>
            </a:pPr>
            <a:r>
              <a:rPr lang="en-GB" dirty="0">
                <a:ea typeface="Verdana" panose="020B0604030504040204" pitchFamily="34" charset="0"/>
                <a:cs typeface="Verdana" panose="020B0604030504040204" pitchFamily="34" charset="0"/>
              </a:rPr>
              <a:t>Timing: </a:t>
            </a:r>
            <a:r>
              <a:rPr lang="en-GB" b="1" dirty="0">
                <a:ea typeface="Verdana" panose="020B0604030504040204" pitchFamily="34" charset="0"/>
                <a:cs typeface="Verdana" panose="020B0604030504040204" pitchFamily="34" charset="0"/>
              </a:rPr>
              <a:t>ongoing</a:t>
            </a:r>
            <a:endParaRPr lang="it-IT" b="1" dirty="0">
              <a:ea typeface="Verdana" panose="020B0604030504040204" pitchFamily="34" charset="0"/>
              <a:cs typeface="Verdana" panose="020B0604030504040204" pitchFamily="34" charset="0"/>
            </a:endParaRPr>
          </a:p>
          <a:p>
            <a:pPr lvl="0">
              <a:lnSpc>
                <a:spcPct val="110000"/>
              </a:lnSpc>
              <a:spcBef>
                <a:spcPts val="1200"/>
              </a:spcBef>
              <a:spcAft>
                <a:spcPts val="600"/>
              </a:spcAft>
              <a:buFont typeface="Wingdings" pitchFamily="2" charset="2"/>
              <a:buChar char="§"/>
            </a:pPr>
            <a:r>
              <a:rPr lang="en-GB" dirty="0">
                <a:ea typeface="Verdana" panose="020B0604030504040204" pitchFamily="34" charset="0"/>
                <a:cs typeface="Verdana" panose="020B0604030504040204" pitchFamily="34" charset="0"/>
              </a:rPr>
              <a:t>Approaches: either</a:t>
            </a:r>
            <a:r>
              <a:rPr lang="en-GB" b="1" dirty="0">
                <a:ea typeface="Verdana" panose="020B0604030504040204" pitchFamily="34" charset="0"/>
                <a:cs typeface="Verdana" panose="020B0604030504040204" pitchFamily="34" charset="0"/>
              </a:rPr>
              <a:t> random</a:t>
            </a:r>
            <a:r>
              <a:rPr lang="en-GB" dirty="0">
                <a:ea typeface="Verdana" panose="020B0604030504040204" pitchFamily="34" charset="0"/>
                <a:cs typeface="Verdana" panose="020B0604030504040204" pitchFamily="34" charset="0"/>
              </a:rPr>
              <a:t> (representative sampling) or </a:t>
            </a:r>
            <a:r>
              <a:rPr lang="en-GB" b="1" dirty="0">
                <a:ea typeface="Verdana" panose="020B0604030504040204" pitchFamily="34" charset="0"/>
                <a:cs typeface="Verdana" panose="020B0604030504040204" pitchFamily="34" charset="0"/>
              </a:rPr>
              <a:t>risk-based</a:t>
            </a:r>
            <a:r>
              <a:rPr lang="en-GB" dirty="0">
                <a:ea typeface="Verdana" panose="020B0604030504040204" pitchFamily="34" charset="0"/>
                <a:cs typeface="Verdana" panose="020B0604030504040204" pitchFamily="34" charset="0"/>
              </a:rPr>
              <a:t> (targeted) surveillance</a:t>
            </a:r>
            <a:endParaRPr lang="it-IT" dirty="0">
              <a:ea typeface="Verdana" panose="020B0604030504040204" pitchFamily="34" charset="0"/>
              <a:cs typeface="Verdana" panose="020B0604030504040204" pitchFamily="34" charset="0"/>
            </a:endParaRPr>
          </a:p>
          <a:p>
            <a:pPr lvl="0">
              <a:lnSpc>
                <a:spcPct val="100000"/>
              </a:lnSpc>
              <a:spcBef>
                <a:spcPts val="1200"/>
              </a:spcBef>
              <a:spcAft>
                <a:spcPts val="600"/>
              </a:spcAft>
              <a:buFont typeface="Wingdings" pitchFamily="2" charset="2"/>
              <a:buChar char="§"/>
            </a:pPr>
            <a:r>
              <a:rPr lang="en-GB" b="1" dirty="0">
                <a:ea typeface="Verdana" panose="020B0604030504040204" pitchFamily="34" charset="0"/>
                <a:cs typeface="Verdana" panose="020B0604030504040204" pitchFamily="34" charset="0"/>
              </a:rPr>
              <a:t>Investigation</a:t>
            </a:r>
            <a:r>
              <a:rPr lang="en-GB" dirty="0">
                <a:ea typeface="Verdana" panose="020B0604030504040204" pitchFamily="34" charset="0"/>
                <a:cs typeface="Verdana" panose="020B0604030504040204" pitchFamily="34" charset="0"/>
              </a:rPr>
              <a:t>: clinical, serological, virological and molecular methods</a:t>
            </a:r>
            <a:endParaRPr lang="it-IT" dirty="0">
              <a:ea typeface="Verdana" panose="020B0604030504040204" pitchFamily="34" charset="0"/>
              <a:cs typeface="Verdana" panose="020B0604030504040204" pitchFamily="34" charset="0"/>
            </a:endParaRPr>
          </a:p>
          <a:p>
            <a:pPr marL="0" lvl="0" indent="0">
              <a:buNone/>
            </a:pPr>
            <a:endParaRPr lang="en-GB" dirty="0">
              <a:ea typeface="Verdana" panose="020B0604030504040204" pitchFamily="34" charset="0"/>
              <a:cs typeface="Verdana" panose="020B0604030504040204" pitchFamily="34" charset="0"/>
            </a:endParaRPr>
          </a:p>
        </p:txBody>
      </p:sp>
      <p:sp>
        <p:nvSpPr>
          <p:cNvPr id="5" name="Titolo 1">
            <a:extLst>
              <a:ext uri="{FF2B5EF4-FFF2-40B4-BE49-F238E27FC236}">
                <a16:creationId xmlns:a16="http://schemas.microsoft.com/office/drawing/2014/main" id="{A8E2A51A-122D-CA4A-A0BA-5E029755F4B4}"/>
              </a:ext>
            </a:extLst>
          </p:cNvPr>
          <p:cNvSpPr>
            <a:spLocks noGrp="1"/>
          </p:cNvSpPr>
          <p:nvPr>
            <p:ph type="title"/>
          </p:nvPr>
        </p:nvSpPr>
        <p:spPr>
          <a:xfrm>
            <a:off x="4394579" y="705109"/>
            <a:ext cx="7259472" cy="535833"/>
          </a:xfrm>
        </p:spPr>
        <p:txBody>
          <a:bodyPr>
            <a:noAutofit/>
          </a:bodyPr>
          <a:lstStyle/>
          <a:p>
            <a:r>
              <a:rPr lang="en-AU" altLang="en-US" sz="3600" b="1" dirty="0">
                <a:ea typeface="Verdana" panose="020B0604030504040204" pitchFamily="34" charset="0"/>
                <a:cs typeface="Verdana" panose="020B0604030504040204" pitchFamily="34" charset="0"/>
              </a:rPr>
              <a:t>AI surveillance strategies</a:t>
            </a:r>
            <a:endParaRPr lang="en-GB" sz="36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926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37838" y="1833686"/>
            <a:ext cx="2916324" cy="830997"/>
          </a:xfrm>
          <a:prstGeom prst="rect">
            <a:avLst/>
          </a:prstGeom>
          <a:noFill/>
          <a:ln w="57150">
            <a:solidFill>
              <a:schemeClr val="tx2"/>
            </a:solidFill>
          </a:ln>
        </p:spPr>
        <p:txBody>
          <a:bodyPr wrap="square" rtlCol="0">
            <a:spAutoFit/>
          </a:bodyPr>
          <a:lstStyle/>
          <a:p>
            <a:pPr algn="ctr"/>
            <a:r>
              <a:rPr lang="en-US" sz="2400" b="1" dirty="0">
                <a:solidFill>
                  <a:schemeClr val="tx1">
                    <a:lumMod val="50000"/>
                  </a:schemeClr>
                </a:solidFill>
              </a:rPr>
              <a:t>Avian Influenza</a:t>
            </a:r>
          </a:p>
          <a:p>
            <a:pPr algn="ctr"/>
            <a:r>
              <a:rPr lang="en-US" sz="2400" b="1" dirty="0">
                <a:solidFill>
                  <a:schemeClr val="tx1">
                    <a:lumMod val="50000"/>
                  </a:schemeClr>
                </a:solidFill>
              </a:rPr>
              <a:t>Surveillance</a:t>
            </a:r>
          </a:p>
        </p:txBody>
      </p:sp>
      <p:sp>
        <p:nvSpPr>
          <p:cNvPr id="5" name="CasellaDiTesto 4"/>
          <p:cNvSpPr txBox="1"/>
          <p:nvPr/>
        </p:nvSpPr>
        <p:spPr>
          <a:xfrm>
            <a:off x="2207999" y="3348383"/>
            <a:ext cx="3745412" cy="461665"/>
          </a:xfrm>
          <a:prstGeom prst="rect">
            <a:avLst/>
          </a:prstGeom>
          <a:noFill/>
        </p:spPr>
        <p:txBody>
          <a:bodyPr wrap="square" rtlCol="0">
            <a:spAutoFit/>
          </a:bodyPr>
          <a:lstStyle/>
          <a:p>
            <a:pPr algn="ctr"/>
            <a:r>
              <a:rPr lang="en-US" sz="2400" dirty="0">
                <a:solidFill>
                  <a:schemeClr val="tx1">
                    <a:lumMod val="50000"/>
                  </a:schemeClr>
                </a:solidFill>
              </a:rPr>
              <a:t>Poultry (and captive birds)</a:t>
            </a:r>
          </a:p>
        </p:txBody>
      </p:sp>
      <p:sp>
        <p:nvSpPr>
          <p:cNvPr id="6" name="CasellaDiTesto 5"/>
          <p:cNvSpPr txBox="1"/>
          <p:nvPr/>
        </p:nvSpPr>
        <p:spPr>
          <a:xfrm>
            <a:off x="6962189" y="3389330"/>
            <a:ext cx="1846578" cy="461665"/>
          </a:xfrm>
          <a:prstGeom prst="rect">
            <a:avLst/>
          </a:prstGeom>
          <a:noFill/>
        </p:spPr>
        <p:txBody>
          <a:bodyPr wrap="square" rtlCol="0">
            <a:spAutoFit/>
          </a:bodyPr>
          <a:lstStyle/>
          <a:p>
            <a:pPr algn="ctr"/>
            <a:r>
              <a:rPr lang="en-US" sz="2400" dirty="0">
                <a:solidFill>
                  <a:schemeClr val="tx1">
                    <a:lumMod val="50000"/>
                  </a:schemeClr>
                </a:solidFill>
              </a:rPr>
              <a:t>Wild birds</a:t>
            </a:r>
          </a:p>
        </p:txBody>
      </p:sp>
      <p:cxnSp>
        <p:nvCxnSpPr>
          <p:cNvPr id="8" name="Connettore 7 7"/>
          <p:cNvCxnSpPr>
            <a:cxnSpLocks/>
            <a:stCxn id="4" idx="2"/>
          </p:cNvCxnSpPr>
          <p:nvPr/>
        </p:nvCxnSpPr>
        <p:spPr>
          <a:xfrm rot="5400000">
            <a:off x="4861440" y="1813575"/>
            <a:ext cx="383452" cy="2085668"/>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ttore 7 11"/>
          <p:cNvCxnSpPr>
            <a:cxnSpLocks/>
            <a:stCxn id="4" idx="2"/>
          </p:cNvCxnSpPr>
          <p:nvPr/>
        </p:nvCxnSpPr>
        <p:spPr>
          <a:xfrm rot="16200000" flipH="1">
            <a:off x="6894549" y="1866134"/>
            <a:ext cx="383452" cy="1980550"/>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497540" y="4041592"/>
            <a:ext cx="4105086" cy="1717393"/>
          </a:xfrm>
          <a:prstGeom prst="rect">
            <a:avLst/>
          </a:prstGeom>
          <a:noFill/>
        </p:spPr>
        <p:txBody>
          <a:bodyPr wrap="square" rtlCol="0">
            <a:spAutoFit/>
          </a:bodyPr>
          <a:lstStyle/>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Passive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Active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b="1" dirty="0">
                <a:solidFill>
                  <a:schemeClr val="tx1">
                    <a:lumMod val="50000"/>
                  </a:schemeClr>
                </a:solidFill>
              </a:rPr>
              <a:t>Risk Based Surveillance</a:t>
            </a:r>
            <a:r>
              <a:rPr lang="en-US" sz="2400" dirty="0">
                <a:solidFill>
                  <a:schemeClr val="tx1">
                    <a:lumMod val="50000"/>
                  </a:schemeClr>
                </a:solidFill>
                <a:sym typeface="Wingdings" pitchFamily="2" charset="2"/>
              </a:rPr>
              <a:t> (RBS)</a:t>
            </a:r>
            <a:endParaRPr lang="en-US" sz="2400" b="1" dirty="0">
              <a:solidFill>
                <a:schemeClr val="tx1">
                  <a:lumMod val="50000"/>
                </a:schemeClr>
              </a:solidFill>
            </a:endParaRPr>
          </a:p>
        </p:txBody>
      </p:sp>
      <p:sp>
        <p:nvSpPr>
          <p:cNvPr id="16" name="CasellaDiTesto 15"/>
          <p:cNvSpPr txBox="1"/>
          <p:nvPr/>
        </p:nvSpPr>
        <p:spPr>
          <a:xfrm>
            <a:off x="7030898" y="4019918"/>
            <a:ext cx="3300457" cy="2086725"/>
          </a:xfrm>
          <a:prstGeom prst="rect">
            <a:avLst/>
          </a:prstGeom>
          <a:noFill/>
        </p:spPr>
        <p:txBody>
          <a:bodyPr wrap="square" rtlCol="0">
            <a:spAutoFit/>
          </a:bodyPr>
          <a:lstStyle/>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Passive surveillance </a:t>
            </a:r>
            <a:r>
              <a:rPr lang="en-GB" sz="2400" dirty="0">
                <a:solidFill>
                  <a:schemeClr val="tx1">
                    <a:lumMod val="50000"/>
                  </a:schemeClr>
                </a:solidFill>
                <a:sym typeface="Wingdings"/>
              </a:rPr>
              <a:t></a:t>
            </a:r>
            <a:r>
              <a:rPr lang="en-US" sz="2400" dirty="0">
                <a:solidFill>
                  <a:schemeClr val="tx1">
                    <a:lumMod val="50000"/>
                  </a:schemeClr>
                </a:solidFill>
              </a:rPr>
              <a:t> birds found dead </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dirty="0">
                <a:solidFill>
                  <a:schemeClr val="tx1">
                    <a:lumMod val="50000"/>
                  </a:schemeClr>
                </a:solidFill>
              </a:rPr>
              <a:t>(Active surveillance)</a:t>
            </a:r>
          </a:p>
          <a:p>
            <a:pPr marL="342900" indent="-342900" eaLnBrk="0" fontAlgn="base" hangingPunct="0">
              <a:spcBef>
                <a:spcPct val="20000"/>
              </a:spcBef>
              <a:spcAft>
                <a:spcPct val="0"/>
              </a:spcAft>
              <a:buClr>
                <a:schemeClr val="tx2"/>
              </a:buClr>
              <a:buFont typeface="Wingdings" panose="05000000000000000000" pitchFamily="2" charset="2"/>
              <a:buChar char="§"/>
              <a:defRPr/>
            </a:pPr>
            <a:r>
              <a:rPr lang="en-US" sz="2400" b="1" dirty="0">
                <a:solidFill>
                  <a:schemeClr val="tx1">
                    <a:lumMod val="50000"/>
                  </a:schemeClr>
                </a:solidFill>
              </a:rPr>
              <a:t>RBS</a:t>
            </a:r>
          </a:p>
          <a:p>
            <a:pPr marL="200025" indent="-200025"/>
            <a:endParaRPr lang="en-US" sz="2400" dirty="0">
              <a:solidFill>
                <a:schemeClr val="tx1">
                  <a:lumMod val="50000"/>
                </a:schemeClr>
              </a:solidFill>
            </a:endParaRPr>
          </a:p>
        </p:txBody>
      </p:sp>
      <p:sp>
        <p:nvSpPr>
          <p:cNvPr id="7" name="Title 5">
            <a:extLst>
              <a:ext uri="{FF2B5EF4-FFF2-40B4-BE49-F238E27FC236}">
                <a16:creationId xmlns:a16="http://schemas.microsoft.com/office/drawing/2014/main" id="{1A0F7202-C9C7-D4E9-C494-65CE9339BD6B}"/>
              </a:ext>
            </a:extLst>
          </p:cNvPr>
          <p:cNvSpPr txBox="1">
            <a:spLocks noChangeArrowheads="1"/>
          </p:cNvSpPr>
          <p:nvPr/>
        </p:nvSpPr>
        <p:spPr>
          <a:xfrm>
            <a:off x="3518398" y="59116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AU" altLang="fr-FR" sz="4000" dirty="0">
                <a:solidFill>
                  <a:schemeClr val="tx2"/>
                </a:solidFill>
              </a:rPr>
              <a:t>AI surveillance</a:t>
            </a:r>
            <a:endParaRPr lang="en-AU" altLang="en-US" sz="4000" dirty="0">
              <a:solidFill>
                <a:schemeClr val="tx2"/>
              </a:solidFill>
            </a:endParaRPr>
          </a:p>
        </p:txBody>
      </p:sp>
    </p:spTree>
    <p:extLst>
      <p:ext uri="{BB962C8B-B14F-4D97-AF65-F5344CB8AC3E}">
        <p14:creationId xmlns:p14="http://schemas.microsoft.com/office/powerpoint/2010/main" val="167738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5FF8BE3-AEC7-50CA-5FBC-EAFFE7CD1552}"/>
              </a:ext>
            </a:extLst>
          </p:cNvPr>
          <p:cNvSpPr/>
          <p:nvPr/>
        </p:nvSpPr>
        <p:spPr>
          <a:xfrm>
            <a:off x="1590101" y="2582266"/>
            <a:ext cx="9011798"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Active or passive surveillance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3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Which one to choose?</a:t>
            </a:r>
          </a:p>
        </p:txBody>
      </p:sp>
      <p:sp>
        <p:nvSpPr>
          <p:cNvPr id="2" name="Segnaposto piè di pagina 1">
            <a:extLst>
              <a:ext uri="{FF2B5EF4-FFF2-40B4-BE49-F238E27FC236}">
                <a16:creationId xmlns:a16="http://schemas.microsoft.com/office/drawing/2014/main" id="{202EAD43-F544-7416-8164-AB5D1BAE9DF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8043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047F-1015-E642-E96B-91BF87E824D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8BDD65-283F-270A-5FCE-407C2CD5C4EC}"/>
              </a:ext>
            </a:extLst>
          </p:cNvPr>
          <p:cNvSpPr>
            <a:spLocks noGrp="1"/>
          </p:cNvSpPr>
          <p:nvPr>
            <p:ph idx="1"/>
          </p:nvPr>
        </p:nvSpPr>
        <p:spPr>
          <a:xfrm>
            <a:off x="838200" y="1825625"/>
            <a:ext cx="10515600" cy="547185"/>
          </a:xfrm>
        </p:spPr>
        <p:txBody>
          <a:bodyPr>
            <a:noAutofit/>
          </a:bodyPr>
          <a:lstStyle/>
          <a:p>
            <a:pPr marL="0" indent="0" algn="ctr">
              <a:buNone/>
            </a:pPr>
            <a:r>
              <a:rPr lang="en-GB" b="1" dirty="0">
                <a:ea typeface="Verdana" panose="020B0604030504040204" pitchFamily="34" charset="0"/>
                <a:cs typeface="Verdana" panose="020B0604030504040204" pitchFamily="34" charset="0"/>
              </a:rPr>
              <a:t>Origin of data</a:t>
            </a:r>
          </a:p>
          <a:p>
            <a:pPr marL="0" indent="0" algn="ctr">
              <a:buNone/>
            </a:pPr>
            <a:endParaRPr lang="en-GB" b="1" dirty="0">
              <a:solidFill>
                <a:schemeClr val="tx1">
                  <a:lumMod val="50000"/>
                </a:schemeClr>
              </a:solidFill>
              <a:ea typeface="Verdana" panose="020B0604030504040204" pitchFamily="34" charset="0"/>
              <a:cs typeface="Verdana" panose="020B0604030504040204" pitchFamily="34" charset="0"/>
            </a:endParaRPr>
          </a:p>
        </p:txBody>
      </p:sp>
      <p:sp>
        <p:nvSpPr>
          <p:cNvPr id="8" name="Segnaposto contenuto 2">
            <a:extLst>
              <a:ext uri="{FF2B5EF4-FFF2-40B4-BE49-F238E27FC236}">
                <a16:creationId xmlns:a16="http://schemas.microsoft.com/office/drawing/2014/main" id="{DAE8BCE1-7BC4-5561-2A3D-A3C935C98690}"/>
              </a:ext>
            </a:extLst>
          </p:cNvPr>
          <p:cNvSpPr txBox="1">
            <a:spLocks/>
          </p:cNvSpPr>
          <p:nvPr/>
        </p:nvSpPr>
        <p:spPr>
          <a:xfrm>
            <a:off x="319267" y="2798384"/>
            <a:ext cx="4889339" cy="3257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n-GB" sz="2400" b="1" dirty="0">
                <a:solidFill>
                  <a:schemeClr val="tx1">
                    <a:lumMod val="50000"/>
                  </a:schemeClr>
                </a:solidFill>
                <a:ea typeface="Verdana" panose="020B0604030504040204" pitchFamily="34" charset="0"/>
                <a:cs typeface="Verdana" panose="020B0604030504040204" pitchFamily="34" charset="0"/>
              </a:rPr>
              <a:t>Passive</a:t>
            </a:r>
          </a:p>
          <a:p>
            <a:pPr marL="0" indent="0">
              <a:lnSpc>
                <a:spcPct val="100000"/>
              </a:lnSpc>
              <a:spcBef>
                <a:spcPts val="1200"/>
              </a:spcBef>
              <a:spcAft>
                <a:spcPts val="600"/>
              </a:spcAft>
              <a:buNone/>
              <a:defRPr/>
            </a:pPr>
            <a:r>
              <a:rPr lang="en-GB" sz="2400" dirty="0">
                <a:solidFill>
                  <a:schemeClr val="tx1">
                    <a:lumMod val="50000"/>
                  </a:schemeClr>
                </a:solidFill>
                <a:ea typeface="Verdana" panose="020B0604030504040204" pitchFamily="34" charset="0"/>
                <a:cs typeface="Verdana" panose="020B0604030504040204" pitchFamily="34" charset="0"/>
              </a:rPr>
              <a:t>Information on disease events is brought to the attention of Veterinary Authorities without them actively seeking data</a:t>
            </a:r>
          </a:p>
          <a:p>
            <a:pPr marL="0" indent="0">
              <a:lnSpc>
                <a:spcPct val="100000"/>
              </a:lnSpc>
              <a:spcBef>
                <a:spcPts val="1200"/>
              </a:spcBef>
              <a:spcAft>
                <a:spcPts val="600"/>
              </a:spcAft>
              <a:buNone/>
              <a:defRPr/>
            </a:pPr>
            <a:endParaRPr lang="en-GB" sz="2400" dirty="0">
              <a:solidFill>
                <a:schemeClr val="tx1">
                  <a:lumMod val="50000"/>
                </a:schemeClr>
              </a:solidFill>
              <a:ea typeface="Verdana" panose="020B0604030504040204" pitchFamily="34" charset="0"/>
              <a:cs typeface="Verdana" panose="020B0604030504040204" pitchFamily="34" charset="0"/>
            </a:endParaRPr>
          </a:p>
          <a:p>
            <a:pPr marL="0" indent="0">
              <a:lnSpc>
                <a:spcPct val="100000"/>
              </a:lnSpc>
              <a:spcBef>
                <a:spcPts val="1200"/>
              </a:spcBef>
              <a:spcAft>
                <a:spcPts val="600"/>
              </a:spcAft>
              <a:buNone/>
              <a:defRPr/>
            </a:pPr>
            <a:endParaRPr lang="en-GB" sz="2400" dirty="0">
              <a:solidFill>
                <a:schemeClr val="tx1">
                  <a:lumMod val="50000"/>
                </a:schemeClr>
              </a:solidFill>
              <a:ea typeface="Verdana" panose="020B0604030504040204" pitchFamily="34" charset="0"/>
              <a:cs typeface="Verdana" panose="020B0604030504040204" pitchFamily="34" charset="0"/>
            </a:endParaRPr>
          </a:p>
        </p:txBody>
      </p:sp>
      <p:sp>
        <p:nvSpPr>
          <p:cNvPr id="9" name="Segnaposto contenuto 2">
            <a:extLst>
              <a:ext uri="{FF2B5EF4-FFF2-40B4-BE49-F238E27FC236}">
                <a16:creationId xmlns:a16="http://schemas.microsoft.com/office/drawing/2014/main" id="{1C9CB5D2-5A79-668B-A269-B9AFD4AF725D}"/>
              </a:ext>
            </a:extLst>
          </p:cNvPr>
          <p:cNvSpPr txBox="1">
            <a:spLocks/>
          </p:cNvSpPr>
          <p:nvPr/>
        </p:nvSpPr>
        <p:spPr>
          <a:xfrm>
            <a:off x="6941929" y="2760484"/>
            <a:ext cx="4889339" cy="34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1200"/>
              </a:spcBef>
              <a:buNone/>
            </a:pPr>
            <a:r>
              <a:rPr lang="en-GB" sz="2400" b="1" dirty="0">
                <a:solidFill>
                  <a:schemeClr val="tx1">
                    <a:lumMod val="50000"/>
                  </a:schemeClr>
                </a:solidFill>
                <a:ea typeface="Verdana" panose="020B0604030504040204" pitchFamily="34" charset="0"/>
                <a:cs typeface="Verdana" panose="020B0604030504040204" pitchFamily="34" charset="0"/>
              </a:rPr>
              <a:t>Active</a:t>
            </a:r>
          </a:p>
          <a:p>
            <a:pPr marL="0" indent="0">
              <a:lnSpc>
                <a:spcPct val="100000"/>
              </a:lnSpc>
              <a:spcBef>
                <a:spcPts val="1200"/>
              </a:spcBef>
              <a:spcAft>
                <a:spcPts val="600"/>
              </a:spcAft>
              <a:buNone/>
              <a:defRPr/>
            </a:pPr>
            <a:r>
              <a:rPr lang="en-GB" sz="2400" dirty="0">
                <a:solidFill>
                  <a:schemeClr val="tx1">
                    <a:lumMod val="50000"/>
                  </a:schemeClr>
                </a:solidFill>
                <a:ea typeface="Verdana" panose="020B0604030504040204" pitchFamily="34" charset="0"/>
                <a:cs typeface="Verdana" panose="020B0604030504040204" pitchFamily="34" charset="0"/>
              </a:rPr>
              <a:t>The activity is conducted for collecting information for surveillance i.e. Veterinary Authorities design and conduct the surveillance plan</a:t>
            </a:r>
          </a:p>
          <a:p>
            <a:pPr marL="0" indent="0">
              <a:lnSpc>
                <a:spcPct val="100000"/>
              </a:lnSpc>
              <a:spcBef>
                <a:spcPts val="1200"/>
              </a:spcBef>
              <a:spcAft>
                <a:spcPts val="600"/>
              </a:spcAft>
              <a:buNone/>
              <a:defRPr/>
            </a:pPr>
            <a:endParaRPr lang="en-GB" sz="2400" dirty="0">
              <a:solidFill>
                <a:schemeClr val="tx1">
                  <a:lumMod val="50000"/>
                </a:schemeClr>
              </a:solidFill>
              <a:ea typeface="Verdana" panose="020B0604030504040204" pitchFamily="34" charset="0"/>
              <a:cs typeface="Verdana" panose="020B0604030504040204" pitchFamily="34" charset="0"/>
            </a:endParaRPr>
          </a:p>
          <a:p>
            <a:pPr marL="0" indent="0">
              <a:lnSpc>
                <a:spcPct val="100000"/>
              </a:lnSpc>
              <a:spcBef>
                <a:spcPts val="1200"/>
              </a:spcBef>
              <a:spcAft>
                <a:spcPts val="600"/>
              </a:spcAft>
              <a:buNone/>
              <a:defRPr/>
            </a:pPr>
            <a:endParaRPr lang="en-GB" sz="2400" dirty="0">
              <a:solidFill>
                <a:schemeClr val="tx1">
                  <a:lumMod val="50000"/>
                </a:schemeClr>
              </a:solidFill>
              <a:ea typeface="Verdana" panose="020B0604030504040204" pitchFamily="34" charset="0"/>
              <a:cs typeface="Verdana" panose="020B0604030504040204" pitchFamily="34" charset="0"/>
            </a:endParaRPr>
          </a:p>
        </p:txBody>
      </p:sp>
      <p:cxnSp>
        <p:nvCxnSpPr>
          <p:cNvPr id="12" name="Connettore 1 11">
            <a:extLst>
              <a:ext uri="{FF2B5EF4-FFF2-40B4-BE49-F238E27FC236}">
                <a16:creationId xmlns:a16="http://schemas.microsoft.com/office/drawing/2014/main" id="{79E2E6A9-ABF0-84DA-D907-B7FD675C0478}"/>
              </a:ext>
            </a:extLst>
          </p:cNvPr>
          <p:cNvCxnSpPr>
            <a:cxnSpLocks/>
          </p:cNvCxnSpPr>
          <p:nvPr/>
        </p:nvCxnSpPr>
        <p:spPr>
          <a:xfrm flipH="1" flipV="1">
            <a:off x="2763936" y="1986699"/>
            <a:ext cx="1" cy="920869"/>
          </a:xfrm>
          <a:prstGeom prst="line">
            <a:avLst/>
          </a:prstGeom>
        </p:spPr>
        <p:style>
          <a:lnRef idx="2">
            <a:schemeClr val="dk1"/>
          </a:lnRef>
          <a:fillRef idx="0">
            <a:schemeClr val="dk1"/>
          </a:fillRef>
          <a:effectRef idx="1">
            <a:schemeClr val="dk1"/>
          </a:effectRef>
          <a:fontRef idx="minor">
            <a:schemeClr val="tx1"/>
          </a:fontRef>
        </p:style>
      </p:cxnSp>
      <p:cxnSp>
        <p:nvCxnSpPr>
          <p:cNvPr id="14" name="Connettore 1 13">
            <a:extLst>
              <a:ext uri="{FF2B5EF4-FFF2-40B4-BE49-F238E27FC236}">
                <a16:creationId xmlns:a16="http://schemas.microsoft.com/office/drawing/2014/main" id="{476BB7E0-80B1-EC91-9CED-F66669E0C075}"/>
              </a:ext>
            </a:extLst>
          </p:cNvPr>
          <p:cNvCxnSpPr>
            <a:cxnSpLocks/>
          </p:cNvCxnSpPr>
          <p:nvPr/>
        </p:nvCxnSpPr>
        <p:spPr>
          <a:xfrm>
            <a:off x="2763936" y="2013995"/>
            <a:ext cx="1692317" cy="0"/>
          </a:xfrm>
          <a:prstGeom prst="line">
            <a:avLst/>
          </a:prstGeom>
        </p:spPr>
        <p:style>
          <a:lnRef idx="2">
            <a:schemeClr val="dk1"/>
          </a:lnRef>
          <a:fillRef idx="0">
            <a:schemeClr val="dk1"/>
          </a:fillRef>
          <a:effectRef idx="1">
            <a:schemeClr val="dk1"/>
          </a:effectRef>
          <a:fontRef idx="minor">
            <a:schemeClr val="tx1"/>
          </a:fontRef>
        </p:style>
      </p:cxnSp>
      <p:cxnSp>
        <p:nvCxnSpPr>
          <p:cNvPr id="15" name="Connettore 1 14">
            <a:extLst>
              <a:ext uri="{FF2B5EF4-FFF2-40B4-BE49-F238E27FC236}">
                <a16:creationId xmlns:a16="http://schemas.microsoft.com/office/drawing/2014/main" id="{0F445E2D-3EC9-06C3-080B-A9686323E7BE}"/>
              </a:ext>
            </a:extLst>
          </p:cNvPr>
          <p:cNvCxnSpPr/>
          <p:nvPr/>
        </p:nvCxnSpPr>
        <p:spPr>
          <a:xfrm flipH="1" flipV="1">
            <a:off x="9351877" y="2015920"/>
            <a:ext cx="1" cy="920869"/>
          </a:xfrm>
          <a:prstGeom prst="line">
            <a:avLst/>
          </a:prstGeom>
        </p:spPr>
        <p:style>
          <a:lnRef idx="2">
            <a:schemeClr val="dk1"/>
          </a:lnRef>
          <a:fillRef idx="0">
            <a:schemeClr val="dk1"/>
          </a:fillRef>
          <a:effectRef idx="1">
            <a:schemeClr val="dk1"/>
          </a:effectRef>
          <a:fontRef idx="minor">
            <a:schemeClr val="tx1"/>
          </a:fontRef>
        </p:style>
      </p:cxnSp>
      <p:cxnSp>
        <p:nvCxnSpPr>
          <p:cNvPr id="16" name="Connettore 1 15">
            <a:extLst>
              <a:ext uri="{FF2B5EF4-FFF2-40B4-BE49-F238E27FC236}">
                <a16:creationId xmlns:a16="http://schemas.microsoft.com/office/drawing/2014/main" id="{1C2FB54D-4976-397E-FBF8-38A6E77559A9}"/>
              </a:ext>
            </a:extLst>
          </p:cNvPr>
          <p:cNvCxnSpPr>
            <a:cxnSpLocks/>
          </p:cNvCxnSpPr>
          <p:nvPr/>
        </p:nvCxnSpPr>
        <p:spPr>
          <a:xfrm>
            <a:off x="7697165" y="2013995"/>
            <a:ext cx="1657118" cy="1929"/>
          </a:xfrm>
          <a:prstGeom prst="line">
            <a:avLst/>
          </a:prstGeom>
        </p:spPr>
        <p:style>
          <a:lnRef idx="2">
            <a:schemeClr val="dk1"/>
          </a:lnRef>
          <a:fillRef idx="0">
            <a:schemeClr val="dk1"/>
          </a:fillRef>
          <a:effectRef idx="1">
            <a:schemeClr val="dk1"/>
          </a:effectRef>
          <a:fontRef idx="minor">
            <a:schemeClr val="tx1"/>
          </a:fontRef>
        </p:style>
      </p:cxnSp>
      <p:sp>
        <p:nvSpPr>
          <p:cNvPr id="11" name="Titolo 1">
            <a:extLst>
              <a:ext uri="{FF2B5EF4-FFF2-40B4-BE49-F238E27FC236}">
                <a16:creationId xmlns:a16="http://schemas.microsoft.com/office/drawing/2014/main" id="{0976A6B2-B31F-9B7B-4EA2-E277E9A2C836}"/>
              </a:ext>
            </a:extLst>
          </p:cNvPr>
          <p:cNvSpPr>
            <a:spLocks noGrp="1"/>
          </p:cNvSpPr>
          <p:nvPr>
            <p:ph type="title"/>
          </p:nvPr>
        </p:nvSpPr>
        <p:spPr>
          <a:xfrm>
            <a:off x="3439236" y="447013"/>
            <a:ext cx="8215952" cy="688171"/>
          </a:xfrm>
        </p:spPr>
        <p:txBody>
          <a:bodyPr>
            <a:noAutofit/>
          </a:bodyPr>
          <a:lstStyle/>
          <a:p>
            <a:pPr algn="ctr"/>
            <a:r>
              <a:rPr lang="en-US" sz="3600" b="1" dirty="0">
                <a:latin typeface="+mn-lt"/>
                <a:ea typeface="Verdana" panose="020B0604030504040204" pitchFamily="34" charset="0"/>
                <a:cs typeface="Verdana" panose="020B0604030504040204" pitchFamily="34" charset="0"/>
              </a:rPr>
              <a:t>Active and passive surveillance </a:t>
            </a:r>
            <a:endParaRPr lang="en-GB" sz="3600" dirty="0">
              <a:latin typeface="+mn-lt"/>
              <a:ea typeface="Verdana" panose="020B0604030504040204" pitchFamily="34" charset="0"/>
              <a:cs typeface="Verdana" panose="020B0604030504040204" pitchFamily="34" charset="0"/>
            </a:endParaRPr>
          </a:p>
        </p:txBody>
      </p:sp>
      <p:sp>
        <p:nvSpPr>
          <p:cNvPr id="2" name="Segnaposto piè di pagina 1">
            <a:extLst>
              <a:ext uri="{FF2B5EF4-FFF2-40B4-BE49-F238E27FC236}">
                <a16:creationId xmlns:a16="http://schemas.microsoft.com/office/drawing/2014/main" id="{27D7BA12-09E0-C4BE-5F19-431339C31E49}"/>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751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0DB201-EF49-7342-B7C2-21B11ED99C79}"/>
              </a:ext>
            </a:extLst>
          </p:cNvPr>
          <p:cNvSpPr>
            <a:spLocks noGrp="1"/>
          </p:cNvSpPr>
          <p:nvPr>
            <p:ph idx="1"/>
          </p:nvPr>
        </p:nvSpPr>
        <p:spPr>
          <a:xfrm>
            <a:off x="838200" y="1825625"/>
            <a:ext cx="10515600" cy="547185"/>
          </a:xfrm>
        </p:spPr>
        <p:txBody>
          <a:bodyPr>
            <a:normAutofit/>
          </a:bodyPr>
          <a:lstStyle/>
          <a:p>
            <a:pPr marL="0" indent="0" algn="ctr">
              <a:buNone/>
            </a:pPr>
            <a:r>
              <a:rPr lang="en-GB" b="1" dirty="0">
                <a:solidFill>
                  <a:schemeClr val="tx1">
                    <a:lumMod val="50000"/>
                  </a:schemeClr>
                </a:solidFill>
                <a:ea typeface="Verdana" panose="020B0604030504040204" pitchFamily="34" charset="0"/>
                <a:cs typeface="Verdana" panose="020B0604030504040204" pitchFamily="34" charset="0"/>
              </a:rPr>
              <a:t>Which one to choose?</a:t>
            </a:r>
          </a:p>
        </p:txBody>
      </p:sp>
      <p:sp>
        <p:nvSpPr>
          <p:cNvPr id="8" name="Segnaposto contenuto 2">
            <a:extLst>
              <a:ext uri="{FF2B5EF4-FFF2-40B4-BE49-F238E27FC236}">
                <a16:creationId xmlns:a16="http://schemas.microsoft.com/office/drawing/2014/main" id="{3D51C330-B7F6-CA43-9439-8BD263E861E0}"/>
              </a:ext>
            </a:extLst>
          </p:cNvPr>
          <p:cNvSpPr txBox="1">
            <a:spLocks/>
          </p:cNvSpPr>
          <p:nvPr/>
        </p:nvSpPr>
        <p:spPr>
          <a:xfrm>
            <a:off x="319267" y="2798384"/>
            <a:ext cx="4889339" cy="3257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n-GB" sz="2400" b="1" dirty="0">
                <a:solidFill>
                  <a:schemeClr val="tx1">
                    <a:lumMod val="50000"/>
                  </a:schemeClr>
                </a:solidFill>
                <a:ea typeface="Verdana" panose="020B0604030504040204" pitchFamily="34" charset="0"/>
                <a:cs typeface="Verdana" panose="020B0604030504040204" pitchFamily="34" charset="0"/>
              </a:rPr>
              <a:t>Passive</a:t>
            </a:r>
          </a:p>
          <a:p>
            <a:pPr>
              <a:lnSpc>
                <a:spcPct val="100000"/>
              </a:lnSpc>
              <a:spcBef>
                <a:spcPts val="1200"/>
              </a:spcBef>
              <a:spcAft>
                <a:spcPts val="600"/>
              </a:spcAft>
              <a:defRPr/>
            </a:pPr>
            <a:r>
              <a:rPr lang="en-GB" sz="2400" dirty="0">
                <a:solidFill>
                  <a:schemeClr val="tx1">
                    <a:lumMod val="50000"/>
                  </a:schemeClr>
                </a:solidFill>
                <a:ea typeface="Verdana" panose="020B0604030504040204" pitchFamily="34" charset="0"/>
                <a:cs typeface="Verdana" panose="020B0604030504040204" pitchFamily="34" charset="0"/>
              </a:rPr>
              <a:t>An official “</a:t>
            </a:r>
            <a:r>
              <a:rPr lang="en-GB" sz="2400" b="1" dirty="0">
                <a:solidFill>
                  <a:schemeClr val="tx1">
                    <a:lumMod val="50000"/>
                  </a:schemeClr>
                </a:solidFill>
                <a:ea typeface="Verdana" panose="020B0604030504040204" pitchFamily="34" charset="0"/>
                <a:cs typeface="Verdana" panose="020B0604030504040204" pitchFamily="34" charset="0"/>
              </a:rPr>
              <a:t>suspect case</a:t>
            </a:r>
            <a:r>
              <a:rPr lang="en-GB" sz="2400" dirty="0">
                <a:solidFill>
                  <a:schemeClr val="tx1">
                    <a:lumMod val="50000"/>
                  </a:schemeClr>
                </a:solidFill>
                <a:ea typeface="Verdana" panose="020B0604030504040204" pitchFamily="34" charset="0"/>
                <a:cs typeface="Verdana" panose="020B0604030504040204" pitchFamily="34" charset="0"/>
              </a:rPr>
              <a:t>” definition is available and well known among stakeholders </a:t>
            </a:r>
          </a:p>
          <a:p>
            <a:pPr>
              <a:lnSpc>
                <a:spcPct val="100000"/>
              </a:lnSpc>
              <a:spcBef>
                <a:spcPts val="1200"/>
              </a:spcBef>
              <a:spcAft>
                <a:spcPts val="600"/>
              </a:spcAft>
              <a:defRPr/>
            </a:pPr>
            <a:r>
              <a:rPr lang="en-GB" sz="2400" b="1" dirty="0">
                <a:solidFill>
                  <a:schemeClr val="tx1">
                    <a:lumMod val="50000"/>
                  </a:schemeClr>
                </a:solidFill>
                <a:ea typeface="Verdana" panose="020B0604030504040204" pitchFamily="34" charset="0"/>
                <a:cs typeface="Verdana" panose="020B0604030504040204" pitchFamily="34" charset="0"/>
              </a:rPr>
              <a:t>Clear clinical symptoms </a:t>
            </a:r>
            <a:endParaRPr lang="en-GB" sz="2400" dirty="0">
              <a:solidFill>
                <a:schemeClr val="tx1">
                  <a:lumMod val="50000"/>
                </a:schemeClr>
              </a:solidFill>
              <a:ea typeface="Verdana" panose="020B0604030504040204" pitchFamily="34" charset="0"/>
              <a:cs typeface="Verdana" panose="020B0604030504040204" pitchFamily="34" charset="0"/>
            </a:endParaRPr>
          </a:p>
          <a:p>
            <a:pPr>
              <a:lnSpc>
                <a:spcPct val="100000"/>
              </a:lnSpc>
              <a:spcBef>
                <a:spcPts val="1200"/>
              </a:spcBef>
              <a:spcAft>
                <a:spcPts val="600"/>
              </a:spcAft>
              <a:defRPr/>
            </a:pPr>
            <a:r>
              <a:rPr lang="en-GB" sz="2400" b="1" dirty="0">
                <a:solidFill>
                  <a:schemeClr val="tx1">
                    <a:lumMod val="50000"/>
                  </a:schemeClr>
                </a:solidFill>
                <a:ea typeface="Verdana" panose="020B0604030504040204" pitchFamily="34" charset="0"/>
                <a:cs typeface="Verdana" panose="020B0604030504040204" pitchFamily="34" charset="0"/>
              </a:rPr>
              <a:t>High case-fatality rate</a:t>
            </a:r>
            <a:endParaRPr lang="en-GB" sz="2400" dirty="0">
              <a:solidFill>
                <a:schemeClr val="tx1">
                  <a:lumMod val="50000"/>
                </a:schemeClr>
              </a:solidFill>
              <a:ea typeface="Verdana" panose="020B0604030504040204" pitchFamily="34" charset="0"/>
              <a:cs typeface="Verdana" panose="020B0604030504040204" pitchFamily="34" charset="0"/>
            </a:endParaRPr>
          </a:p>
          <a:p>
            <a:pPr>
              <a:lnSpc>
                <a:spcPct val="100000"/>
              </a:lnSpc>
              <a:spcBef>
                <a:spcPts val="1200"/>
              </a:spcBef>
              <a:spcAft>
                <a:spcPts val="600"/>
              </a:spcAft>
              <a:defRPr/>
            </a:pPr>
            <a:r>
              <a:rPr lang="en-GB" sz="2400" dirty="0">
                <a:solidFill>
                  <a:schemeClr val="tx1">
                    <a:lumMod val="50000"/>
                  </a:schemeClr>
                </a:solidFill>
                <a:ea typeface="Verdana" panose="020B0604030504040204" pitchFamily="34" charset="0"/>
                <a:cs typeface="Verdana" panose="020B0604030504040204" pitchFamily="34" charset="0"/>
              </a:rPr>
              <a:t>High level of awareness </a:t>
            </a:r>
          </a:p>
        </p:txBody>
      </p:sp>
      <p:sp>
        <p:nvSpPr>
          <p:cNvPr id="9" name="Segnaposto contenuto 2">
            <a:extLst>
              <a:ext uri="{FF2B5EF4-FFF2-40B4-BE49-F238E27FC236}">
                <a16:creationId xmlns:a16="http://schemas.microsoft.com/office/drawing/2014/main" id="{D436AD6F-50CB-6D48-A240-C5B6F391B9C9}"/>
              </a:ext>
            </a:extLst>
          </p:cNvPr>
          <p:cNvSpPr txBox="1">
            <a:spLocks/>
          </p:cNvSpPr>
          <p:nvPr/>
        </p:nvSpPr>
        <p:spPr>
          <a:xfrm>
            <a:off x="6941929" y="2760484"/>
            <a:ext cx="4889339" cy="34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1200"/>
              </a:spcBef>
              <a:buNone/>
            </a:pPr>
            <a:r>
              <a:rPr lang="en-GB" sz="2400" b="1" dirty="0">
                <a:solidFill>
                  <a:schemeClr val="tx1">
                    <a:lumMod val="50000"/>
                  </a:schemeClr>
                </a:solidFill>
                <a:ea typeface="Verdana" panose="020B0604030504040204" pitchFamily="34" charset="0"/>
                <a:cs typeface="Verdana" panose="020B0604030504040204" pitchFamily="34" charset="0"/>
              </a:rPr>
              <a:t>Active</a:t>
            </a:r>
          </a:p>
          <a:p>
            <a:pPr>
              <a:lnSpc>
                <a:spcPct val="100000"/>
              </a:lnSpc>
              <a:spcBef>
                <a:spcPts val="1200"/>
              </a:spcBef>
              <a:spcAft>
                <a:spcPts val="600"/>
              </a:spcAft>
              <a:defRPr/>
            </a:pPr>
            <a:r>
              <a:rPr lang="en-GB" sz="2400" dirty="0">
                <a:solidFill>
                  <a:schemeClr val="tx1">
                    <a:lumMod val="50000"/>
                  </a:schemeClr>
                </a:solidFill>
                <a:ea typeface="Verdana" panose="020B0604030504040204" pitchFamily="34" charset="0"/>
                <a:cs typeface="Verdana" panose="020B0604030504040204" pitchFamily="34" charset="0"/>
              </a:rPr>
              <a:t>Clinical symptoms are generally not evident, episodic or short lasting</a:t>
            </a:r>
          </a:p>
          <a:p>
            <a:pPr>
              <a:lnSpc>
                <a:spcPct val="100000"/>
              </a:lnSpc>
              <a:spcBef>
                <a:spcPts val="1200"/>
              </a:spcBef>
              <a:spcAft>
                <a:spcPts val="600"/>
              </a:spcAft>
              <a:defRPr/>
            </a:pPr>
            <a:r>
              <a:rPr lang="en-GB" sz="2400" b="1" dirty="0">
                <a:solidFill>
                  <a:schemeClr val="tx1">
                    <a:lumMod val="50000"/>
                  </a:schemeClr>
                </a:solidFill>
                <a:ea typeface="Verdana" panose="020B0604030504040204" pitchFamily="34" charset="0"/>
                <a:cs typeface="Verdana" panose="020B0604030504040204" pitchFamily="34" charset="0"/>
              </a:rPr>
              <a:t>Low/null case-fatality rate</a:t>
            </a:r>
          </a:p>
          <a:p>
            <a:pPr>
              <a:lnSpc>
                <a:spcPct val="100000"/>
              </a:lnSpc>
              <a:spcBef>
                <a:spcPts val="1200"/>
              </a:spcBef>
              <a:spcAft>
                <a:spcPts val="600"/>
              </a:spcAft>
              <a:defRPr/>
            </a:pPr>
            <a:r>
              <a:rPr lang="en-GB" sz="2400" dirty="0">
                <a:solidFill>
                  <a:schemeClr val="tx1">
                    <a:lumMod val="50000"/>
                  </a:schemeClr>
                </a:solidFill>
                <a:ea typeface="Verdana" panose="020B0604030504040204" pitchFamily="34" charset="0"/>
                <a:cs typeface="Verdana" panose="020B0604030504040204" pitchFamily="34" charset="0"/>
              </a:rPr>
              <a:t>Low level awareness </a:t>
            </a:r>
          </a:p>
        </p:txBody>
      </p:sp>
      <p:cxnSp>
        <p:nvCxnSpPr>
          <p:cNvPr id="12" name="Connettore 1 11">
            <a:extLst>
              <a:ext uri="{FF2B5EF4-FFF2-40B4-BE49-F238E27FC236}">
                <a16:creationId xmlns:a16="http://schemas.microsoft.com/office/drawing/2014/main" id="{A54EED0A-09F0-EA4C-887D-96399F0B5685}"/>
              </a:ext>
            </a:extLst>
          </p:cNvPr>
          <p:cNvCxnSpPr>
            <a:cxnSpLocks/>
          </p:cNvCxnSpPr>
          <p:nvPr/>
        </p:nvCxnSpPr>
        <p:spPr>
          <a:xfrm flipH="1" flipV="1">
            <a:off x="2763936" y="1986699"/>
            <a:ext cx="1" cy="920869"/>
          </a:xfrm>
          <a:prstGeom prst="line">
            <a:avLst/>
          </a:prstGeom>
        </p:spPr>
        <p:style>
          <a:lnRef idx="2">
            <a:schemeClr val="dk1"/>
          </a:lnRef>
          <a:fillRef idx="0">
            <a:schemeClr val="dk1"/>
          </a:fillRef>
          <a:effectRef idx="1">
            <a:schemeClr val="dk1"/>
          </a:effectRef>
          <a:fontRef idx="minor">
            <a:schemeClr val="tx1"/>
          </a:fontRef>
        </p:style>
      </p:cxnSp>
      <p:cxnSp>
        <p:nvCxnSpPr>
          <p:cNvPr id="14" name="Connettore 1 13">
            <a:extLst>
              <a:ext uri="{FF2B5EF4-FFF2-40B4-BE49-F238E27FC236}">
                <a16:creationId xmlns:a16="http://schemas.microsoft.com/office/drawing/2014/main" id="{4FF6B1D4-B5E3-184A-B613-5AA62C452948}"/>
              </a:ext>
            </a:extLst>
          </p:cNvPr>
          <p:cNvCxnSpPr>
            <a:cxnSpLocks/>
          </p:cNvCxnSpPr>
          <p:nvPr/>
        </p:nvCxnSpPr>
        <p:spPr>
          <a:xfrm>
            <a:off x="2763936" y="2013995"/>
            <a:ext cx="1692317" cy="0"/>
          </a:xfrm>
          <a:prstGeom prst="line">
            <a:avLst/>
          </a:prstGeom>
        </p:spPr>
        <p:style>
          <a:lnRef idx="2">
            <a:schemeClr val="dk1"/>
          </a:lnRef>
          <a:fillRef idx="0">
            <a:schemeClr val="dk1"/>
          </a:fillRef>
          <a:effectRef idx="1">
            <a:schemeClr val="dk1"/>
          </a:effectRef>
          <a:fontRef idx="minor">
            <a:schemeClr val="tx1"/>
          </a:fontRef>
        </p:style>
      </p:cxnSp>
      <p:cxnSp>
        <p:nvCxnSpPr>
          <p:cNvPr id="15" name="Connettore 1 14">
            <a:extLst>
              <a:ext uri="{FF2B5EF4-FFF2-40B4-BE49-F238E27FC236}">
                <a16:creationId xmlns:a16="http://schemas.microsoft.com/office/drawing/2014/main" id="{945CDF32-FCF7-B149-A096-E4CED8DAF5F2}"/>
              </a:ext>
            </a:extLst>
          </p:cNvPr>
          <p:cNvCxnSpPr/>
          <p:nvPr/>
        </p:nvCxnSpPr>
        <p:spPr>
          <a:xfrm flipH="1" flipV="1">
            <a:off x="9351877" y="2015920"/>
            <a:ext cx="1" cy="920869"/>
          </a:xfrm>
          <a:prstGeom prst="line">
            <a:avLst/>
          </a:prstGeom>
        </p:spPr>
        <p:style>
          <a:lnRef idx="2">
            <a:schemeClr val="dk1"/>
          </a:lnRef>
          <a:fillRef idx="0">
            <a:schemeClr val="dk1"/>
          </a:fillRef>
          <a:effectRef idx="1">
            <a:schemeClr val="dk1"/>
          </a:effectRef>
          <a:fontRef idx="minor">
            <a:schemeClr val="tx1"/>
          </a:fontRef>
        </p:style>
      </p:cxnSp>
      <p:cxnSp>
        <p:nvCxnSpPr>
          <p:cNvPr id="16" name="Connettore 1 15">
            <a:extLst>
              <a:ext uri="{FF2B5EF4-FFF2-40B4-BE49-F238E27FC236}">
                <a16:creationId xmlns:a16="http://schemas.microsoft.com/office/drawing/2014/main" id="{0C387688-148A-F14C-9AF8-76482192D271}"/>
              </a:ext>
            </a:extLst>
          </p:cNvPr>
          <p:cNvCxnSpPr>
            <a:cxnSpLocks/>
          </p:cNvCxnSpPr>
          <p:nvPr/>
        </p:nvCxnSpPr>
        <p:spPr>
          <a:xfrm>
            <a:off x="7697165" y="2013995"/>
            <a:ext cx="1657118" cy="1929"/>
          </a:xfrm>
          <a:prstGeom prst="line">
            <a:avLst/>
          </a:prstGeom>
        </p:spPr>
        <p:style>
          <a:lnRef idx="2">
            <a:schemeClr val="dk1"/>
          </a:lnRef>
          <a:fillRef idx="0">
            <a:schemeClr val="dk1"/>
          </a:fillRef>
          <a:effectRef idx="1">
            <a:schemeClr val="dk1"/>
          </a:effectRef>
          <a:fontRef idx="minor">
            <a:schemeClr val="tx1"/>
          </a:fontRef>
        </p:style>
      </p:cxnSp>
      <p:sp>
        <p:nvSpPr>
          <p:cNvPr id="11" name="Titolo 1">
            <a:extLst>
              <a:ext uri="{FF2B5EF4-FFF2-40B4-BE49-F238E27FC236}">
                <a16:creationId xmlns:a16="http://schemas.microsoft.com/office/drawing/2014/main" id="{6A28F2F6-93BB-A76F-D2C7-13046819B807}"/>
              </a:ext>
            </a:extLst>
          </p:cNvPr>
          <p:cNvSpPr>
            <a:spLocks noGrp="1"/>
          </p:cNvSpPr>
          <p:nvPr>
            <p:ph type="title"/>
          </p:nvPr>
        </p:nvSpPr>
        <p:spPr>
          <a:xfrm>
            <a:off x="3439236" y="447013"/>
            <a:ext cx="8215952" cy="688171"/>
          </a:xfrm>
        </p:spPr>
        <p:txBody>
          <a:bodyPr>
            <a:noAutofit/>
          </a:bodyPr>
          <a:lstStyle/>
          <a:p>
            <a:pPr algn="ctr"/>
            <a:r>
              <a:rPr lang="en-US" sz="3600" b="1" dirty="0">
                <a:latin typeface="+mn-lt"/>
                <a:ea typeface="Verdana" panose="020B0604030504040204" pitchFamily="34" charset="0"/>
                <a:cs typeface="Verdana" panose="020B0604030504040204" pitchFamily="34" charset="0"/>
              </a:rPr>
              <a:t>Active or passive surveillance? </a:t>
            </a:r>
            <a:endParaRPr lang="en-GB" sz="3600" dirty="0">
              <a:latin typeface="+mn-lt"/>
              <a:ea typeface="Verdana" panose="020B0604030504040204" pitchFamily="34" charset="0"/>
              <a:cs typeface="Verdana" panose="020B0604030504040204" pitchFamily="34" charset="0"/>
            </a:endParaRPr>
          </a:p>
        </p:txBody>
      </p:sp>
      <p:sp>
        <p:nvSpPr>
          <p:cNvPr id="2" name="Segnaposto piè di pagina 1">
            <a:extLst>
              <a:ext uri="{FF2B5EF4-FFF2-40B4-BE49-F238E27FC236}">
                <a16:creationId xmlns:a16="http://schemas.microsoft.com/office/drawing/2014/main" id="{5DC6C441-9C41-0FEE-924E-78DE2A9B756B}"/>
              </a:ext>
            </a:extLst>
          </p:cNvPr>
          <p:cNvSpPr>
            <a:spLocks noGrp="1"/>
          </p:cNvSpPr>
          <p:nvPr>
            <p:ph type="ftr" sz="quarter" idx="11"/>
          </p:nvPr>
        </p:nvSpPr>
        <p:spPr/>
        <p:txBody>
          <a:bodyPr/>
          <a:lstStyle/>
          <a:p>
            <a:endParaRPr lang="en-GB" dirty="0"/>
          </a:p>
        </p:txBody>
      </p:sp>
      <p:sp>
        <p:nvSpPr>
          <p:cNvPr id="4" name="Segnaposto numero diapositiva 3">
            <a:extLst>
              <a:ext uri="{FF2B5EF4-FFF2-40B4-BE49-F238E27FC236}">
                <a16:creationId xmlns:a16="http://schemas.microsoft.com/office/drawing/2014/main" id="{CA931118-7A2D-D7B5-6C19-5D949ED3C3A0}"/>
              </a:ext>
            </a:extLst>
          </p:cNvPr>
          <p:cNvSpPr>
            <a:spLocks noGrp="1"/>
          </p:cNvSpPr>
          <p:nvPr>
            <p:ph type="sldNum" sz="quarter" idx="12"/>
          </p:nvPr>
        </p:nvSpPr>
        <p:spPr/>
        <p:txBody>
          <a:bodyPr/>
          <a:lstStyle/>
          <a:p>
            <a:fld id="{10467F07-4769-1E42-AED5-0FDA88E9B637}" type="slidenum">
              <a:rPr lang="en-GB" smtClean="0"/>
              <a:t>9</a:t>
            </a:fld>
            <a:endParaRPr lang="en-GB"/>
          </a:p>
        </p:txBody>
      </p:sp>
    </p:spTree>
    <p:extLst>
      <p:ext uri="{BB962C8B-B14F-4D97-AF65-F5344CB8AC3E}">
        <p14:creationId xmlns:p14="http://schemas.microsoft.com/office/powerpoint/2010/main" val="1859032377"/>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1FF87431-2774-4E17-BE38-8A579357848D}">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3421</TotalTime>
  <Words>2098</Words>
  <Application>Microsoft Office PowerPoint</Application>
  <PresentationFormat>Widescreen</PresentationFormat>
  <Paragraphs>347</Paragraphs>
  <Slides>41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EC Square Sans Pro</vt:lpstr>
      <vt:lpstr>EC Square Sans Pro Medium</vt:lpstr>
      <vt:lpstr>Times New Roman</vt:lpstr>
      <vt:lpstr>Verdana</vt:lpstr>
      <vt:lpstr>Wingdings</vt:lpstr>
      <vt:lpstr>Office Theme</vt:lpstr>
      <vt:lpstr>PowerPoint Presentation</vt:lpstr>
      <vt:lpstr>PowerPoint Presentation</vt:lpstr>
      <vt:lpstr>PowerPoint Presentation</vt:lpstr>
      <vt:lpstr>PowerPoint Presentation</vt:lpstr>
      <vt:lpstr>AI surveillance strategies</vt:lpstr>
      <vt:lpstr>PowerPoint Presentation</vt:lpstr>
      <vt:lpstr>PowerPoint Presentation</vt:lpstr>
      <vt:lpstr>Active and passive surveillance </vt:lpstr>
      <vt:lpstr>Active or passive surveillance? </vt:lpstr>
      <vt:lpstr>Active or passive surveillance? </vt:lpstr>
      <vt:lpstr>Active or passive surveillance?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surveillance</vt:lpstr>
      <vt:lpstr>Laboratory surveillance</vt:lpstr>
      <vt:lpstr>PowerPoint Presentation</vt:lpstr>
      <vt:lpstr>Random or representative surveillance</vt:lpstr>
      <vt:lpstr>Random or representative surveillance</vt:lpstr>
      <vt:lpstr>Random or representative surveillance</vt:lpstr>
      <vt:lpstr>PowerPoint Presentation</vt:lpstr>
      <vt:lpstr>PowerPoint Presentation</vt:lpstr>
      <vt:lpstr>PowerPoint Presentation</vt:lpstr>
      <vt:lpstr>PowerPoint Presentation</vt:lpstr>
      <vt:lpstr>Laboratory testing methods</vt:lpstr>
      <vt:lpstr>Laboratory testing methods</vt:lpstr>
      <vt:lpstr>PowerPoint Presentation</vt:lpstr>
      <vt:lpstr>PowerPoint Presentation</vt:lpstr>
      <vt:lpstr>PowerPoint Presentation</vt:lpstr>
      <vt:lpstr>AI surveillance – Early detection</vt:lpstr>
      <vt:lpstr>PowerPoint Presentation</vt:lpstr>
      <vt:lpstr>Thank you</vt:lpstr>
    </vt:vector>
  </TitlesOfParts>
  <Manager/>
  <Company>European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Yvonne (COMM)</dc:creator>
  <cp:keywords/>
  <dc:description/>
  <cp:lastModifiedBy>BTSF - A.E.S.A.</cp:lastModifiedBy>
  <cp:revision>253</cp:revision>
  <dcterms:created xsi:type="dcterms:W3CDTF">2019-08-09T12:06:42Z</dcterms:created>
  <dcterms:modified xsi:type="dcterms:W3CDTF">2024-03-06T08:46:23Z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