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89" r:id="rId5"/>
    <p:sldId id="293" r:id="rId6"/>
    <p:sldId id="294" r:id="rId7"/>
    <p:sldId id="295" r:id="rId8"/>
    <p:sldId id="296" r:id="rId9"/>
    <p:sldId id="297" r:id="rId10"/>
    <p:sldId id="288" r:id="rId11"/>
    <p:sldId id="278" r:id="rId12"/>
    <p:sldId id="29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EFD4FC-17D5-6446-E10D-58FDBD7A212C}" name="Romero González, Luis Jose" initials="LR" userId="S::ljromero@mapa.es::f3153313-69ff-4761-a63f-c543e1ccd0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6FA528"/>
    <a:srgbClr val="AFC551"/>
    <a:srgbClr val="034EA2"/>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5290" autoAdjust="0"/>
  </p:normalViewPr>
  <p:slideViewPr>
    <p:cSldViewPr snapToGrid="0">
      <p:cViewPr varScale="1">
        <p:scale>
          <a:sx n="73" d="100"/>
          <a:sy n="73" d="100"/>
        </p:scale>
        <p:origin x="946" y="62"/>
      </p:cViewPr>
      <p:guideLst>
        <p:guide orient="horz" pos="2092"/>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04/03/2024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41496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36304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25607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6615103" y="2806583"/>
            <a:ext cx="5079600" cy="1879200"/>
          </a:xfrm>
          <a:prstGeom prst="rect">
            <a:avLst/>
          </a:prstGeom>
          <a:blipFill dpi="0" rotWithShape="1">
            <a:blip r:embed="rId3">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4" name="Rectangle 13"/>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‹Nº›</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9" name="Rectangle 8"/>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0"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sp>
        <p:nvSpPr>
          <p:cNvPr id="6"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Rectangle 6"/>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7" name="Rectangle 6"/>
          <p:cNvSpPr/>
          <p:nvPr userDrawn="1"/>
        </p:nvSpPr>
        <p:spPr>
          <a:xfrm>
            <a:off x="6419431" y="471473"/>
            <a:ext cx="2238799" cy="8282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‹Nº›</a:t>
            </a:fld>
            <a:endParaRPr lang="en-GB"/>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9" name="Rectangle 8"/>
          <p:cNvSpPr/>
          <p:nvPr userDrawn="1"/>
        </p:nvSpPr>
        <p:spPr>
          <a:xfrm>
            <a:off x="6419431"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4"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
        <p:nvSpPr>
          <p:cNvPr id="1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‹Nº›</a:t>
            </a:fld>
            <a:endParaRPr lang="en-GB" dirty="0"/>
          </a:p>
        </p:txBody>
      </p:sp>
      <p:sp>
        <p:nvSpPr>
          <p:cNvPr id="6" name="Text Placeholder 5"/>
          <p:cNvSpPr>
            <a:spLocks noGrp="1"/>
          </p:cNvSpPr>
          <p:nvPr>
            <p:ph type="body" sz="quarter" idx="14"/>
          </p:nvPr>
        </p:nvSpPr>
        <p:spPr>
          <a:xfrm>
            <a:off x="1055076" y="2447779"/>
            <a:ext cx="10298724" cy="27572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956600" y="1303635"/>
            <a:ext cx="10431245"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‹Nº›</a:t>
            </a:fld>
            <a:endParaRPr lang="en-GB"/>
          </a:p>
        </p:txBody>
      </p:sp>
      <p:sp>
        <p:nvSpPr>
          <p:cNvPr id="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x-non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x-non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x-none" sz="1800"/>
            </a:lvl5pPr>
          </a:lstStyle>
          <a:p>
            <a:pPr marL="0" lvl="0">
              <a:lnSpc>
                <a:spcPct val="90000"/>
              </a:lnSpc>
              <a:spcBef>
                <a:spcPct val="0"/>
              </a:spcBef>
              <a:buNone/>
            </a:pPr>
            <a:r>
              <a:rPr lang="en-US" dirty="0"/>
              <a:t>Location and Date</a:t>
            </a:r>
            <a:endParaRPr lang="x-non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x-non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x-none" dirty="0"/>
          </a:p>
        </p:txBody>
      </p:sp>
    </p:spTree>
    <p:extLst>
      <p:ext uri="{BB962C8B-B14F-4D97-AF65-F5344CB8AC3E}">
        <p14:creationId xmlns:p14="http://schemas.microsoft.com/office/powerpoint/2010/main" val="287035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‹Nº›</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x-non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x-none" sz="1800"/>
            </a:lvl5pPr>
          </a:lstStyle>
          <a:p>
            <a:pPr marL="0" lvl="0">
              <a:lnSpc>
                <a:spcPct val="90000"/>
              </a:lnSpc>
              <a:spcBef>
                <a:spcPct val="0"/>
              </a:spcBef>
              <a:buNone/>
            </a:pPr>
            <a:r>
              <a:rPr lang="en-US" dirty="0"/>
              <a:t>Organisation</a:t>
            </a:r>
            <a:endParaRPr lang="x-non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x-none" dirty="0"/>
          </a:p>
        </p:txBody>
      </p:sp>
    </p:spTree>
    <p:extLst>
      <p:ext uri="{BB962C8B-B14F-4D97-AF65-F5344CB8AC3E}">
        <p14:creationId xmlns:p14="http://schemas.microsoft.com/office/powerpoint/2010/main" val="512940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2"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
        <p:nvSpPr>
          <p:cNvPr id="13" name="Rectangle 12"/>
          <p:cNvSpPr/>
          <p:nvPr userDrawn="1"/>
        </p:nvSpPr>
        <p:spPr>
          <a:xfrm>
            <a:off x="6615103" y="2806583"/>
            <a:ext cx="5079600" cy="1879200"/>
          </a:xfrm>
          <a:prstGeom prst="rect">
            <a:avLst/>
          </a:prstGeom>
          <a:blipFill dpi="0" rotWithShape="1">
            <a:blip r:embed="rId4">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7" name="Rectangle 16"/>
          <p:cNvSpPr/>
          <p:nvPr userDrawn="1"/>
        </p:nvSpPr>
        <p:spPr>
          <a:xfrm>
            <a:off x="990176" y="2157413"/>
            <a:ext cx="2168341" cy="80217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2400299"/>
            <a:ext cx="10676038" cy="1109663"/>
          </a:xfrm>
          <a:prstGeom prst="rect">
            <a:avLst/>
          </a:prstGeom>
        </p:spPr>
        <p:txBody>
          <a:bodyPr anchor="b">
            <a:noAutofit/>
          </a:bodyPr>
          <a:lstStyle>
            <a:lvl1pPr algn="l">
              <a:defRPr sz="6000">
                <a:solidFill>
                  <a:srgbClr val="6FA528"/>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‹Nº›</a:t>
            </a:fld>
            <a:endParaRPr lang="en-GB" dirty="0"/>
          </a:p>
        </p:txBody>
      </p:sp>
      <p:cxnSp>
        <p:nvCxnSpPr>
          <p:cNvPr id="7" name="Straight Connector 6"/>
          <p:cNvCxnSpPr/>
          <p:nvPr userDrawn="1"/>
        </p:nvCxnSpPr>
        <p:spPr>
          <a:xfrm>
            <a:off x="838200" y="0"/>
            <a:ext cx="0" cy="3295934"/>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0" name="Rectangle 9"/>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5843588"/>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852" y="6046012"/>
            <a:ext cx="1716200" cy="450350"/>
          </a:xfrm>
          <a:prstGeom prst="rect">
            <a:avLst/>
          </a:prstGeom>
        </p:spPr>
      </p:pic>
      <p:sp>
        <p:nvSpPr>
          <p:cNvPr id="11" name="Title 1"/>
          <p:cNvSpPr>
            <a:spLocks noGrp="1"/>
          </p:cNvSpPr>
          <p:nvPr>
            <p:ph type="ctrTitle"/>
          </p:nvPr>
        </p:nvSpPr>
        <p:spPr>
          <a:xfrm>
            <a:off x="1077013" y="2374123"/>
            <a:ext cx="10156297" cy="1135839"/>
          </a:xfrm>
          <a:prstGeom prst="rect">
            <a:avLst/>
          </a:prstGeom>
        </p:spPr>
        <p:txBody>
          <a:bodyPr anchor="b">
            <a:noAutofit/>
          </a:bodyPr>
          <a:lstStyle>
            <a:lvl1pPr algn="l">
              <a:defRPr sz="6000">
                <a:solidFill>
                  <a:srgbClr val="034EA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2" name="Rectangle 11"/>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171575" y="2722568"/>
            <a:ext cx="10061735" cy="1240348"/>
          </a:xfrm>
          <a:prstGeom prst="rect">
            <a:avLst/>
          </a:prstGeom>
        </p:spPr>
        <p:txBody>
          <a:bodyPr anchor="b">
            <a:noAutofit/>
          </a:bodyPr>
          <a:lstStyle>
            <a:lvl1pPr algn="l">
              <a:defRPr sz="60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2934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185863" y="1693863"/>
            <a:ext cx="10047447" cy="1240348"/>
          </a:xfrm>
          <a:prstGeom prst="rect">
            <a:avLst/>
          </a:prstGeo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Rectangle 7"/>
          <p:cNvSpPr/>
          <p:nvPr userDrawn="1"/>
        </p:nvSpPr>
        <p:spPr>
          <a:xfrm>
            <a:off x="990176" y="657216"/>
            <a:ext cx="4093747" cy="151448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‹Nº›</a:t>
            </a:fld>
            <a:endParaRPr lang="en-GB" dirty="0"/>
          </a:p>
        </p:txBody>
      </p:sp>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04448" y="471473"/>
            <a:ext cx="2238799" cy="828245"/>
          </a:xfrm>
          <a:prstGeom prst="rect">
            <a:avLst/>
          </a:prstGeom>
          <a:blipFill dpi="0" rotWithShape="1">
            <a:blip r:embed="rId2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21.png"/><Relationship Id="rId18" Type="http://schemas.openxmlformats.org/officeDocument/2006/relationships/image" Target="../media/image23.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18.png"/><Relationship Id="rId12" Type="http://schemas.openxmlformats.org/officeDocument/2006/relationships/image" Target="../media/image20.png"/><Relationship Id="rId17" Type="http://schemas.openxmlformats.org/officeDocument/2006/relationships/hyperlink" Target="https://www.youtube.com/user/eutube" TargetMode="External"/><Relationship Id="rId2" Type="http://schemas.openxmlformats.org/officeDocument/2006/relationships/notesSlide" Target="../notesSlides/notesSlide2.xml"/><Relationship Id="rId16" Type="http://schemas.openxmlformats.org/officeDocument/2006/relationships/hyperlink" Target="https://medium.com/@EuropeanCommission" TargetMode="External"/><Relationship Id="rId1" Type="http://schemas.openxmlformats.org/officeDocument/2006/relationships/slideLayout" Target="../slideLayouts/slideLayout8.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p:txBody>
          <a:bodyPr/>
          <a:lstStyle/>
          <a:p>
            <a:pPr marL="0" indent="0">
              <a:buNone/>
            </a:pPr>
            <a:r>
              <a:rPr lang="en-US" dirty="0"/>
              <a:t>Tutor Names</a:t>
            </a:r>
            <a:r>
              <a:rPr lang="pl-PL" dirty="0"/>
              <a:t>: Krzysztof Jażdżewski</a:t>
            </a:r>
            <a:r>
              <a:rPr lang="es-ES" dirty="0"/>
              <a:t> and </a:t>
            </a:r>
            <a:r>
              <a:rPr lang="pl-PL" dirty="0"/>
              <a:t>Luis Romero</a:t>
            </a:r>
            <a:endParaRPr lang="x-none"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p:txBody>
          <a:bodyPr/>
          <a:lstStyle/>
          <a:p>
            <a:pPr marL="0" indent="0">
              <a:buNone/>
            </a:pPr>
            <a:r>
              <a:rPr lang="en-US" dirty="0"/>
              <a:t>Bangkok, Thailand / </a:t>
            </a:r>
            <a:r>
              <a:rPr lang="pl-PL" dirty="0"/>
              <a:t>4-8 March </a:t>
            </a:r>
            <a:r>
              <a:rPr lang="en-US" dirty="0"/>
              <a:t>202</a:t>
            </a:r>
            <a:r>
              <a:rPr lang="pl-PL" dirty="0"/>
              <a:t>4</a:t>
            </a:r>
            <a:endParaRPr lang="x-non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963535" y="2768833"/>
            <a:ext cx="10096500" cy="778268"/>
          </a:xfrm>
        </p:spPr>
        <p:txBody>
          <a:bodyPr/>
          <a:lstStyle/>
          <a:p>
            <a:pPr marL="0" indent="0">
              <a:buNone/>
            </a:pPr>
            <a:r>
              <a:rPr lang="en-US" sz="2800" dirty="0">
                <a:solidFill>
                  <a:schemeClr val="tx1"/>
                </a:solidFill>
              </a:rPr>
              <a:t>Investigating suspect cases in different epidemiological contexts on High Pathogenic Avian Influenza</a:t>
            </a:r>
            <a:r>
              <a:rPr lang="pl-PL" sz="2800" dirty="0">
                <a:solidFill>
                  <a:schemeClr val="tx1"/>
                </a:solidFill>
              </a:rPr>
              <a:t>.</a:t>
            </a:r>
          </a:p>
          <a:p>
            <a:pPr marL="0" indent="0">
              <a:buNone/>
            </a:pPr>
            <a:r>
              <a:rPr lang="en-GB" sz="2400" dirty="0"/>
              <a:t>Practical exercise on i</a:t>
            </a:r>
            <a:r>
              <a:rPr lang="en-US" sz="2400" dirty="0" err="1"/>
              <a:t>nvestigating</a:t>
            </a:r>
            <a:r>
              <a:rPr lang="en-US" sz="2400" dirty="0"/>
              <a:t> suspect cases in different epidemiological contexts on avian</a:t>
            </a:r>
            <a:r>
              <a:rPr lang="en-GB" sz="2400" dirty="0"/>
              <a:t> influenza</a:t>
            </a:r>
            <a:r>
              <a:rPr lang="pl-PL" sz="2400" dirty="0"/>
              <a:t>.</a:t>
            </a:r>
            <a:endParaRPr lang="en-US" dirty="0"/>
          </a:p>
          <a:p>
            <a:pPr marL="0" indent="0">
              <a:buNone/>
            </a:pPr>
            <a:endParaRPr lang="x-none" dirty="0">
              <a:solidFill>
                <a:schemeClr val="tx1"/>
              </a:solidFill>
            </a:endParaRPr>
          </a:p>
        </p:txBody>
      </p:sp>
    </p:spTree>
    <p:extLst>
      <p:ext uri="{BB962C8B-B14F-4D97-AF65-F5344CB8AC3E}">
        <p14:creationId xmlns:p14="http://schemas.microsoft.com/office/powerpoint/2010/main" val="85886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191536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8E439-39C2-0AAC-FAC4-8674D4AB1D09}"/>
              </a:ext>
            </a:extLst>
          </p:cNvPr>
          <p:cNvSpPr>
            <a:spLocks noGrp="1"/>
          </p:cNvSpPr>
          <p:nvPr>
            <p:ph type="title"/>
          </p:nvPr>
        </p:nvSpPr>
        <p:spPr/>
        <p:txBody>
          <a:bodyPr/>
          <a:lstStyle/>
          <a:p>
            <a:r>
              <a:rPr lang="es-ES" dirty="0" err="1"/>
              <a:t>Location</a:t>
            </a:r>
            <a:r>
              <a:rPr lang="es-ES" dirty="0"/>
              <a:t> of </a:t>
            </a:r>
            <a:r>
              <a:rPr lang="es-ES" dirty="0" err="1"/>
              <a:t>the</a:t>
            </a:r>
            <a:r>
              <a:rPr lang="es-ES" dirty="0"/>
              <a:t> </a:t>
            </a:r>
            <a:r>
              <a:rPr lang="es-ES" dirty="0" err="1"/>
              <a:t>farm</a:t>
            </a:r>
            <a:r>
              <a:rPr lang="es-ES" dirty="0"/>
              <a:t> (cases 1 </a:t>
            </a:r>
            <a:r>
              <a:rPr lang="es-ES" dirty="0" err="1"/>
              <a:t>to</a:t>
            </a:r>
            <a:r>
              <a:rPr lang="es-ES" dirty="0"/>
              <a:t> 3)</a:t>
            </a:r>
          </a:p>
        </p:txBody>
      </p:sp>
      <p:grpSp>
        <p:nvGrpSpPr>
          <p:cNvPr id="9" name="Grupo 8">
            <a:extLst>
              <a:ext uri="{FF2B5EF4-FFF2-40B4-BE49-F238E27FC236}">
                <a16:creationId xmlns:a16="http://schemas.microsoft.com/office/drawing/2014/main" id="{9DAAF769-EF28-42FD-7EB2-E243FFBCB7B0}"/>
              </a:ext>
            </a:extLst>
          </p:cNvPr>
          <p:cNvGrpSpPr/>
          <p:nvPr/>
        </p:nvGrpSpPr>
        <p:grpSpPr>
          <a:xfrm>
            <a:off x="528930" y="1345330"/>
            <a:ext cx="5745747" cy="5250526"/>
            <a:chOff x="1201591" y="1345330"/>
            <a:chExt cx="5745747" cy="5250526"/>
          </a:xfrm>
        </p:grpSpPr>
        <p:pic>
          <p:nvPicPr>
            <p:cNvPr id="4" name="Imagen 3">
              <a:extLst>
                <a:ext uri="{FF2B5EF4-FFF2-40B4-BE49-F238E27FC236}">
                  <a16:creationId xmlns:a16="http://schemas.microsoft.com/office/drawing/2014/main" id="{3B409689-490E-FEB2-FD21-C7142C9E7BDA}"/>
                </a:ext>
              </a:extLst>
            </p:cNvPr>
            <p:cNvPicPr>
              <a:picLocks noChangeAspect="1"/>
            </p:cNvPicPr>
            <p:nvPr/>
          </p:nvPicPr>
          <p:blipFill rotWithShape="1">
            <a:blip r:embed="rId2"/>
            <a:srcRect t="1963" r="36779"/>
            <a:stretch/>
          </p:blipFill>
          <p:spPr>
            <a:xfrm>
              <a:off x="1201591" y="1345330"/>
              <a:ext cx="5745747" cy="5250526"/>
            </a:xfrm>
            <a:prstGeom prst="rect">
              <a:avLst/>
            </a:prstGeom>
          </p:spPr>
        </p:pic>
        <p:sp>
          <p:nvSpPr>
            <p:cNvPr id="5" name="CuadroTexto 4">
              <a:extLst>
                <a:ext uri="{FF2B5EF4-FFF2-40B4-BE49-F238E27FC236}">
                  <a16:creationId xmlns:a16="http://schemas.microsoft.com/office/drawing/2014/main" id="{B3C5EDBB-D7AE-3FA9-2F6F-B92104D6C4D7}"/>
                </a:ext>
              </a:extLst>
            </p:cNvPr>
            <p:cNvSpPr txBox="1"/>
            <p:nvPr/>
          </p:nvSpPr>
          <p:spPr>
            <a:xfrm>
              <a:off x="2764223" y="1345330"/>
              <a:ext cx="1387365" cy="276999"/>
            </a:xfrm>
            <a:prstGeom prst="rect">
              <a:avLst/>
            </a:prstGeom>
            <a:noFill/>
          </p:spPr>
          <p:txBody>
            <a:bodyPr wrap="square" rtlCol="0">
              <a:spAutoFit/>
            </a:bodyPr>
            <a:lstStyle/>
            <a:p>
              <a:r>
                <a:rPr lang="es-ES" sz="1200" dirty="0" err="1"/>
                <a:t>Breeding</a:t>
              </a:r>
              <a:r>
                <a:rPr lang="es-ES" sz="1200" dirty="0"/>
                <a:t> </a:t>
              </a:r>
              <a:r>
                <a:rPr lang="es-ES" sz="1200" dirty="0" err="1"/>
                <a:t>house</a:t>
              </a:r>
              <a:endParaRPr lang="es-ES" sz="1200" dirty="0"/>
            </a:p>
          </p:txBody>
        </p:sp>
        <p:sp>
          <p:nvSpPr>
            <p:cNvPr id="6" name="CuadroTexto 5">
              <a:extLst>
                <a:ext uri="{FF2B5EF4-FFF2-40B4-BE49-F238E27FC236}">
                  <a16:creationId xmlns:a16="http://schemas.microsoft.com/office/drawing/2014/main" id="{EB376311-668A-6663-5B43-22AEE3BE60E1}"/>
                </a:ext>
              </a:extLst>
            </p:cNvPr>
            <p:cNvSpPr txBox="1"/>
            <p:nvPr/>
          </p:nvSpPr>
          <p:spPr>
            <a:xfrm>
              <a:off x="3799491" y="2128355"/>
              <a:ext cx="2096812" cy="276999"/>
            </a:xfrm>
            <a:prstGeom prst="rect">
              <a:avLst/>
            </a:prstGeom>
            <a:noFill/>
          </p:spPr>
          <p:txBody>
            <a:bodyPr wrap="square" rtlCol="0">
              <a:spAutoFit/>
            </a:bodyPr>
            <a:lstStyle/>
            <a:p>
              <a:r>
                <a:rPr lang="es-ES" sz="1200" dirty="0"/>
                <a:t> </a:t>
              </a:r>
              <a:r>
                <a:rPr lang="es-ES" sz="1200" dirty="0" err="1"/>
                <a:t>Production</a:t>
              </a:r>
              <a:r>
                <a:rPr lang="es-ES" sz="1200" dirty="0"/>
                <a:t> </a:t>
              </a:r>
              <a:r>
                <a:rPr lang="es-ES" sz="1200" dirty="0" err="1"/>
                <a:t>house</a:t>
              </a:r>
              <a:r>
                <a:rPr lang="es-ES" sz="1200" dirty="0"/>
                <a:t> (4 </a:t>
              </a:r>
              <a:r>
                <a:rPr lang="es-ES" sz="1200" dirty="0" err="1"/>
                <a:t>flocks</a:t>
              </a:r>
              <a:r>
                <a:rPr lang="es-ES" sz="1200" dirty="0"/>
                <a:t>)</a:t>
              </a:r>
            </a:p>
          </p:txBody>
        </p:sp>
        <p:sp>
          <p:nvSpPr>
            <p:cNvPr id="7" name="CuadroTexto 6">
              <a:extLst>
                <a:ext uri="{FF2B5EF4-FFF2-40B4-BE49-F238E27FC236}">
                  <a16:creationId xmlns:a16="http://schemas.microsoft.com/office/drawing/2014/main" id="{4A81035C-220E-20C0-4D20-C7B72FE1F666}"/>
                </a:ext>
              </a:extLst>
            </p:cNvPr>
            <p:cNvSpPr txBox="1"/>
            <p:nvPr/>
          </p:nvSpPr>
          <p:spPr>
            <a:xfrm>
              <a:off x="3484179" y="3999185"/>
              <a:ext cx="1387365" cy="276999"/>
            </a:xfrm>
            <a:prstGeom prst="rect">
              <a:avLst/>
            </a:prstGeom>
            <a:noFill/>
          </p:spPr>
          <p:txBody>
            <a:bodyPr wrap="square" rtlCol="0">
              <a:spAutoFit/>
            </a:bodyPr>
            <a:lstStyle/>
            <a:p>
              <a:r>
                <a:rPr lang="es-ES" sz="1200" dirty="0"/>
                <a:t>1,43 km</a:t>
              </a:r>
            </a:p>
          </p:txBody>
        </p:sp>
        <p:sp>
          <p:nvSpPr>
            <p:cNvPr id="8" name="CuadroTexto 7">
              <a:extLst>
                <a:ext uri="{FF2B5EF4-FFF2-40B4-BE49-F238E27FC236}">
                  <a16:creationId xmlns:a16="http://schemas.microsoft.com/office/drawing/2014/main" id="{9329A9B6-5A15-85F4-DA4B-9F164447A05E}"/>
                </a:ext>
              </a:extLst>
            </p:cNvPr>
            <p:cNvSpPr txBox="1"/>
            <p:nvPr/>
          </p:nvSpPr>
          <p:spPr>
            <a:xfrm>
              <a:off x="3400098" y="6174816"/>
              <a:ext cx="1387365" cy="276999"/>
            </a:xfrm>
            <a:prstGeom prst="rect">
              <a:avLst/>
            </a:prstGeom>
            <a:noFill/>
          </p:spPr>
          <p:txBody>
            <a:bodyPr wrap="square" rtlCol="0">
              <a:spAutoFit/>
            </a:bodyPr>
            <a:lstStyle/>
            <a:p>
              <a:r>
                <a:rPr lang="es-ES" sz="1200" dirty="0" err="1"/>
                <a:t>Water</a:t>
              </a:r>
              <a:r>
                <a:rPr lang="es-ES" sz="1200" dirty="0"/>
                <a:t> </a:t>
              </a:r>
              <a:r>
                <a:rPr lang="es-ES" sz="1200" dirty="0" err="1"/>
                <a:t>reservoir</a:t>
              </a:r>
              <a:endParaRPr lang="es-ES" sz="1200" dirty="0"/>
            </a:p>
          </p:txBody>
        </p:sp>
      </p:grpSp>
      <p:sp>
        <p:nvSpPr>
          <p:cNvPr id="10" name="Rectangle 2">
            <a:extLst>
              <a:ext uri="{FF2B5EF4-FFF2-40B4-BE49-F238E27FC236}">
                <a16:creationId xmlns:a16="http://schemas.microsoft.com/office/drawing/2014/main" id="{0473C2D1-3C8D-69BA-7843-68769A067362}"/>
              </a:ext>
            </a:extLst>
          </p:cNvPr>
          <p:cNvSpPr txBox="1">
            <a:spLocks noChangeArrowheads="1"/>
          </p:cNvSpPr>
          <p:nvPr/>
        </p:nvSpPr>
        <p:spPr>
          <a:xfrm>
            <a:off x="6481471" y="1394966"/>
            <a:ext cx="5433912" cy="4431983"/>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rgbClr val="99CC00"/>
              </a:buClr>
              <a:buFont typeface="Wingdings" panose="05000000000000000000" pitchFamily="2" charset="2"/>
              <a:buChar char="§"/>
              <a:defRPr/>
            </a:pPr>
            <a:r>
              <a:rPr lang="en-CA" sz="2800" dirty="0"/>
              <a:t>The farm consist of 4 sheds with 60,000 laying hens in each of them.</a:t>
            </a:r>
          </a:p>
          <a:p>
            <a:pPr marL="342900" indent="-342900" algn="just">
              <a:buClr>
                <a:srgbClr val="99CC00"/>
              </a:buClr>
              <a:buFont typeface="Wingdings" panose="05000000000000000000" pitchFamily="2" charset="2"/>
              <a:buChar char="§"/>
              <a:defRPr/>
            </a:pPr>
            <a:r>
              <a:rPr lang="en-CA" sz="2800" dirty="0"/>
              <a:t>The breeding house is located at 500 m, with the same owner, but different workers.</a:t>
            </a:r>
          </a:p>
          <a:p>
            <a:pPr marL="342900" indent="-342900" algn="just">
              <a:buClr>
                <a:srgbClr val="99CC00"/>
              </a:buClr>
              <a:buFont typeface="Wingdings" panose="05000000000000000000" pitchFamily="2" charset="2"/>
              <a:buChar char="§"/>
              <a:defRPr/>
            </a:pPr>
            <a:r>
              <a:rPr lang="en-CA" sz="2800" dirty="0"/>
              <a:t>The farm is located at 1,43 km from a water reservoir, where waterfowl are seen usually.</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870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BCA86-4F9E-B14C-F90C-F50884E00F42}"/>
              </a:ext>
            </a:extLst>
          </p:cNvPr>
          <p:cNvSpPr>
            <a:spLocks noGrp="1"/>
          </p:cNvSpPr>
          <p:nvPr>
            <p:ph type="title"/>
          </p:nvPr>
        </p:nvSpPr>
        <p:spPr>
          <a:xfrm>
            <a:off x="3028950" y="482860"/>
            <a:ext cx="8805698" cy="782357"/>
          </a:xfrm>
        </p:spPr>
        <p:txBody>
          <a:bodyPr/>
          <a:lstStyle/>
          <a:p>
            <a:r>
              <a:rPr lang="es-ES" dirty="0"/>
              <a:t>Case 1: </a:t>
            </a:r>
            <a:r>
              <a:rPr lang="es-ES" dirty="0" err="1"/>
              <a:t>Epidemiological</a:t>
            </a:r>
            <a:r>
              <a:rPr lang="es-ES" dirty="0"/>
              <a:t> link</a:t>
            </a:r>
          </a:p>
        </p:txBody>
      </p:sp>
      <p:sp>
        <p:nvSpPr>
          <p:cNvPr id="4" name="Rectangle 2">
            <a:extLst>
              <a:ext uri="{FF2B5EF4-FFF2-40B4-BE49-F238E27FC236}">
                <a16:creationId xmlns:a16="http://schemas.microsoft.com/office/drawing/2014/main" id="{DC2FE60F-21FC-DF38-4A3D-20A7AE8AE1DA}"/>
              </a:ext>
            </a:extLst>
          </p:cNvPr>
          <p:cNvSpPr txBox="1">
            <a:spLocks noChangeArrowheads="1"/>
          </p:cNvSpPr>
          <p:nvPr/>
        </p:nvSpPr>
        <p:spPr>
          <a:xfrm>
            <a:off x="6052410" y="2792843"/>
            <a:ext cx="5433912" cy="1384995"/>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99CC00"/>
              </a:buClr>
              <a:buNone/>
              <a:defRPr/>
            </a:pPr>
            <a:r>
              <a:rPr lang="en-CA" sz="2800" dirty="0"/>
              <a:t>HPAI outbreak has been confirmed in the breeding house that supplies hens to our farm.</a:t>
            </a:r>
            <a:endParaRPr lang="en-CA" sz="2400" dirty="0"/>
          </a:p>
        </p:txBody>
      </p:sp>
      <p:grpSp>
        <p:nvGrpSpPr>
          <p:cNvPr id="5" name="Grupo 4">
            <a:extLst>
              <a:ext uri="{FF2B5EF4-FFF2-40B4-BE49-F238E27FC236}">
                <a16:creationId xmlns:a16="http://schemas.microsoft.com/office/drawing/2014/main" id="{0F01296F-0B3D-A7D4-4EFF-949C844F4C6F}"/>
              </a:ext>
            </a:extLst>
          </p:cNvPr>
          <p:cNvGrpSpPr/>
          <p:nvPr/>
        </p:nvGrpSpPr>
        <p:grpSpPr>
          <a:xfrm>
            <a:off x="528930" y="1752321"/>
            <a:ext cx="4873387" cy="4496696"/>
            <a:chOff x="1201591" y="1345330"/>
            <a:chExt cx="5745747" cy="5250526"/>
          </a:xfrm>
        </p:grpSpPr>
        <p:pic>
          <p:nvPicPr>
            <p:cNvPr id="6" name="Imagen 5">
              <a:extLst>
                <a:ext uri="{FF2B5EF4-FFF2-40B4-BE49-F238E27FC236}">
                  <a16:creationId xmlns:a16="http://schemas.microsoft.com/office/drawing/2014/main" id="{C149DBFD-5073-5A61-2EB1-ACD9B3FD3F94}"/>
                </a:ext>
              </a:extLst>
            </p:cNvPr>
            <p:cNvPicPr>
              <a:picLocks noChangeAspect="1"/>
            </p:cNvPicPr>
            <p:nvPr/>
          </p:nvPicPr>
          <p:blipFill rotWithShape="1">
            <a:blip r:embed="rId2"/>
            <a:srcRect t="1963" r="36779"/>
            <a:stretch/>
          </p:blipFill>
          <p:spPr>
            <a:xfrm>
              <a:off x="1201591" y="1345330"/>
              <a:ext cx="5745747" cy="5250526"/>
            </a:xfrm>
            <a:prstGeom prst="rect">
              <a:avLst/>
            </a:prstGeom>
          </p:spPr>
        </p:pic>
        <p:sp>
          <p:nvSpPr>
            <p:cNvPr id="7" name="CuadroTexto 6">
              <a:extLst>
                <a:ext uri="{FF2B5EF4-FFF2-40B4-BE49-F238E27FC236}">
                  <a16:creationId xmlns:a16="http://schemas.microsoft.com/office/drawing/2014/main" id="{2A7FEF20-82A1-B72D-63EE-1494460FFD42}"/>
                </a:ext>
              </a:extLst>
            </p:cNvPr>
            <p:cNvSpPr txBox="1"/>
            <p:nvPr/>
          </p:nvSpPr>
          <p:spPr>
            <a:xfrm>
              <a:off x="2677483" y="1345330"/>
              <a:ext cx="1518890" cy="323435"/>
            </a:xfrm>
            <a:prstGeom prst="rect">
              <a:avLst/>
            </a:prstGeom>
            <a:noFill/>
          </p:spPr>
          <p:txBody>
            <a:bodyPr wrap="square" rtlCol="0">
              <a:spAutoFit/>
            </a:bodyPr>
            <a:lstStyle/>
            <a:p>
              <a:r>
                <a:rPr lang="es-ES" sz="1200" dirty="0" err="1"/>
                <a:t>Breeding</a:t>
              </a:r>
              <a:r>
                <a:rPr lang="es-ES" sz="1200" dirty="0"/>
                <a:t> </a:t>
              </a:r>
              <a:r>
                <a:rPr lang="es-ES" sz="1200" dirty="0" err="1"/>
                <a:t>house</a:t>
              </a:r>
              <a:endParaRPr lang="es-ES" sz="1200" dirty="0"/>
            </a:p>
          </p:txBody>
        </p:sp>
        <p:sp>
          <p:nvSpPr>
            <p:cNvPr id="8" name="CuadroTexto 7">
              <a:extLst>
                <a:ext uri="{FF2B5EF4-FFF2-40B4-BE49-F238E27FC236}">
                  <a16:creationId xmlns:a16="http://schemas.microsoft.com/office/drawing/2014/main" id="{E2AA1FE8-5B10-34AF-7509-0EFB51BEFA46}"/>
                </a:ext>
              </a:extLst>
            </p:cNvPr>
            <p:cNvSpPr txBox="1"/>
            <p:nvPr/>
          </p:nvSpPr>
          <p:spPr>
            <a:xfrm>
              <a:off x="3687968" y="2128355"/>
              <a:ext cx="2639786" cy="323435"/>
            </a:xfrm>
            <a:prstGeom prst="rect">
              <a:avLst/>
            </a:prstGeom>
            <a:noFill/>
          </p:spPr>
          <p:txBody>
            <a:bodyPr wrap="square" rtlCol="0">
              <a:spAutoFit/>
            </a:bodyPr>
            <a:lstStyle/>
            <a:p>
              <a:r>
                <a:rPr lang="es-ES" sz="1200" dirty="0"/>
                <a:t> </a:t>
              </a:r>
              <a:r>
                <a:rPr lang="es-ES" sz="1200" dirty="0" err="1"/>
                <a:t>Production</a:t>
              </a:r>
              <a:r>
                <a:rPr lang="es-ES" sz="1200" dirty="0"/>
                <a:t> </a:t>
              </a:r>
              <a:r>
                <a:rPr lang="es-ES" sz="1200" dirty="0" err="1"/>
                <a:t>house</a:t>
              </a:r>
              <a:r>
                <a:rPr lang="es-ES" sz="1200" dirty="0"/>
                <a:t> (4 </a:t>
              </a:r>
              <a:r>
                <a:rPr lang="es-ES" sz="1200" dirty="0" err="1"/>
                <a:t>flocks</a:t>
              </a:r>
              <a:r>
                <a:rPr lang="es-ES" sz="1200" dirty="0"/>
                <a:t>)</a:t>
              </a:r>
            </a:p>
          </p:txBody>
        </p:sp>
        <p:sp>
          <p:nvSpPr>
            <p:cNvPr id="9" name="CuadroTexto 8">
              <a:extLst>
                <a:ext uri="{FF2B5EF4-FFF2-40B4-BE49-F238E27FC236}">
                  <a16:creationId xmlns:a16="http://schemas.microsoft.com/office/drawing/2014/main" id="{1A25635D-58BB-5E3F-F25D-9C2362BE7D9A}"/>
                </a:ext>
              </a:extLst>
            </p:cNvPr>
            <p:cNvSpPr txBox="1"/>
            <p:nvPr/>
          </p:nvSpPr>
          <p:spPr>
            <a:xfrm>
              <a:off x="3484179" y="3999185"/>
              <a:ext cx="1387365" cy="276999"/>
            </a:xfrm>
            <a:prstGeom prst="rect">
              <a:avLst/>
            </a:prstGeom>
            <a:noFill/>
          </p:spPr>
          <p:txBody>
            <a:bodyPr wrap="square" rtlCol="0">
              <a:spAutoFit/>
            </a:bodyPr>
            <a:lstStyle/>
            <a:p>
              <a:r>
                <a:rPr lang="es-ES" sz="1200" dirty="0"/>
                <a:t>1,43 km</a:t>
              </a:r>
            </a:p>
          </p:txBody>
        </p:sp>
        <p:sp>
          <p:nvSpPr>
            <p:cNvPr id="10" name="CuadroTexto 9">
              <a:extLst>
                <a:ext uri="{FF2B5EF4-FFF2-40B4-BE49-F238E27FC236}">
                  <a16:creationId xmlns:a16="http://schemas.microsoft.com/office/drawing/2014/main" id="{653DC211-6E5D-91D3-E08B-91686C6066DA}"/>
                </a:ext>
              </a:extLst>
            </p:cNvPr>
            <p:cNvSpPr txBox="1"/>
            <p:nvPr/>
          </p:nvSpPr>
          <p:spPr>
            <a:xfrm>
              <a:off x="3400098" y="6174816"/>
              <a:ext cx="1775221" cy="323435"/>
            </a:xfrm>
            <a:prstGeom prst="rect">
              <a:avLst/>
            </a:prstGeom>
            <a:noFill/>
          </p:spPr>
          <p:txBody>
            <a:bodyPr wrap="square" rtlCol="0">
              <a:spAutoFit/>
            </a:bodyPr>
            <a:lstStyle/>
            <a:p>
              <a:r>
                <a:rPr lang="es-ES" sz="1200" dirty="0" err="1"/>
                <a:t>Water</a:t>
              </a:r>
              <a:r>
                <a:rPr lang="es-ES" sz="1200" dirty="0"/>
                <a:t> </a:t>
              </a:r>
              <a:r>
                <a:rPr lang="es-ES" sz="1200" dirty="0" err="1"/>
                <a:t>reservoir</a:t>
              </a:r>
              <a:endParaRPr lang="es-ES" sz="1200" dirty="0"/>
            </a:p>
          </p:txBody>
        </p:sp>
      </p:grpSp>
      <p:sp>
        <p:nvSpPr>
          <p:cNvPr id="11" name="Estrella: 5 puntas 10">
            <a:extLst>
              <a:ext uri="{FF2B5EF4-FFF2-40B4-BE49-F238E27FC236}">
                <a16:creationId xmlns:a16="http://schemas.microsoft.com/office/drawing/2014/main" id="{095EE135-D79D-EEEA-FEE0-D5CE8F67DD1B}"/>
              </a:ext>
            </a:extLst>
          </p:cNvPr>
          <p:cNvSpPr/>
          <p:nvPr/>
        </p:nvSpPr>
        <p:spPr>
          <a:xfrm>
            <a:off x="826623" y="1902373"/>
            <a:ext cx="586259" cy="4680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0900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BCA86-4F9E-B14C-F90C-F50884E00F42}"/>
              </a:ext>
            </a:extLst>
          </p:cNvPr>
          <p:cNvSpPr>
            <a:spLocks noGrp="1"/>
          </p:cNvSpPr>
          <p:nvPr>
            <p:ph type="title"/>
          </p:nvPr>
        </p:nvSpPr>
        <p:spPr/>
        <p:txBody>
          <a:bodyPr/>
          <a:lstStyle/>
          <a:p>
            <a:r>
              <a:rPr lang="es-ES" dirty="0"/>
              <a:t>Case 2: Laboratorial </a:t>
            </a:r>
            <a:r>
              <a:rPr lang="es-ES" dirty="0" err="1"/>
              <a:t>suspicious</a:t>
            </a:r>
            <a:endParaRPr lang="es-ES" dirty="0"/>
          </a:p>
        </p:txBody>
      </p:sp>
      <p:sp>
        <p:nvSpPr>
          <p:cNvPr id="4" name="Rectangle 2">
            <a:extLst>
              <a:ext uri="{FF2B5EF4-FFF2-40B4-BE49-F238E27FC236}">
                <a16:creationId xmlns:a16="http://schemas.microsoft.com/office/drawing/2014/main" id="{DC2FE60F-21FC-DF38-4A3D-20A7AE8AE1DA}"/>
              </a:ext>
            </a:extLst>
          </p:cNvPr>
          <p:cNvSpPr txBox="1">
            <a:spLocks noChangeArrowheads="1"/>
          </p:cNvSpPr>
          <p:nvPr/>
        </p:nvSpPr>
        <p:spPr>
          <a:xfrm>
            <a:off x="6229222" y="2372427"/>
            <a:ext cx="5433912" cy="2246769"/>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99CC00"/>
              </a:buClr>
              <a:buNone/>
              <a:defRPr/>
            </a:pPr>
            <a:r>
              <a:rPr lang="en-CA" sz="2800" dirty="0"/>
              <a:t>59 serum samples have been taken one week ago following national surveillance program and 4 out of them have resulted positive by ELISA and HI (H5)</a:t>
            </a:r>
            <a:endParaRPr lang="en-CA" sz="2400" dirty="0"/>
          </a:p>
        </p:txBody>
      </p:sp>
      <p:pic>
        <p:nvPicPr>
          <p:cNvPr id="8" name="Imagen 7">
            <a:extLst>
              <a:ext uri="{FF2B5EF4-FFF2-40B4-BE49-F238E27FC236}">
                <a16:creationId xmlns:a16="http://schemas.microsoft.com/office/drawing/2014/main" id="{1C2F0490-F1AE-EA1D-4139-99D92C4C6C3A}"/>
              </a:ext>
            </a:extLst>
          </p:cNvPr>
          <p:cNvPicPr>
            <a:picLocks noChangeAspect="1"/>
          </p:cNvPicPr>
          <p:nvPr/>
        </p:nvPicPr>
        <p:blipFill>
          <a:blip r:embed="rId2"/>
          <a:stretch>
            <a:fillRect/>
          </a:stretch>
        </p:blipFill>
        <p:spPr>
          <a:xfrm>
            <a:off x="1065003" y="1548995"/>
            <a:ext cx="3149645" cy="2109136"/>
          </a:xfrm>
          <a:prstGeom prst="rect">
            <a:avLst/>
          </a:prstGeom>
        </p:spPr>
      </p:pic>
      <p:pic>
        <p:nvPicPr>
          <p:cNvPr id="10" name="Imagen 9">
            <a:extLst>
              <a:ext uri="{FF2B5EF4-FFF2-40B4-BE49-F238E27FC236}">
                <a16:creationId xmlns:a16="http://schemas.microsoft.com/office/drawing/2014/main" id="{8E6903F2-891C-9C93-37E2-A6C0C361442C}"/>
              </a:ext>
            </a:extLst>
          </p:cNvPr>
          <p:cNvPicPr>
            <a:picLocks noChangeAspect="1"/>
          </p:cNvPicPr>
          <p:nvPr/>
        </p:nvPicPr>
        <p:blipFill>
          <a:blip r:embed="rId3"/>
          <a:stretch>
            <a:fillRect/>
          </a:stretch>
        </p:blipFill>
        <p:spPr>
          <a:xfrm>
            <a:off x="812099" y="4291144"/>
            <a:ext cx="4282633" cy="1765139"/>
          </a:xfrm>
          <a:prstGeom prst="rect">
            <a:avLst/>
          </a:prstGeom>
        </p:spPr>
      </p:pic>
    </p:spTree>
    <p:extLst>
      <p:ext uri="{BB962C8B-B14F-4D97-AF65-F5344CB8AC3E}">
        <p14:creationId xmlns:p14="http://schemas.microsoft.com/office/powerpoint/2010/main" val="184506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BCA86-4F9E-B14C-F90C-F50884E00F42}"/>
              </a:ext>
            </a:extLst>
          </p:cNvPr>
          <p:cNvSpPr>
            <a:spLocks noGrp="1"/>
          </p:cNvSpPr>
          <p:nvPr>
            <p:ph type="title"/>
          </p:nvPr>
        </p:nvSpPr>
        <p:spPr>
          <a:xfrm>
            <a:off x="3396812" y="670364"/>
            <a:ext cx="8457372" cy="782357"/>
          </a:xfrm>
        </p:spPr>
        <p:txBody>
          <a:bodyPr/>
          <a:lstStyle/>
          <a:p>
            <a:r>
              <a:rPr lang="es-ES" dirty="0"/>
              <a:t>Case 3: </a:t>
            </a:r>
            <a:r>
              <a:rPr lang="es-ES" dirty="0" err="1"/>
              <a:t>Farm</a:t>
            </a:r>
            <a:r>
              <a:rPr lang="es-ES" dirty="0"/>
              <a:t> </a:t>
            </a:r>
            <a:r>
              <a:rPr lang="es-ES" dirty="0" err="1"/>
              <a:t>located</a:t>
            </a:r>
            <a:r>
              <a:rPr lang="es-ES" dirty="0"/>
              <a:t> in </a:t>
            </a:r>
            <a:r>
              <a:rPr lang="es-ES" dirty="0" err="1"/>
              <a:t>protection</a:t>
            </a:r>
            <a:r>
              <a:rPr lang="es-ES" dirty="0"/>
              <a:t> </a:t>
            </a:r>
            <a:r>
              <a:rPr lang="es-ES" dirty="0" err="1"/>
              <a:t>zone</a:t>
            </a:r>
            <a:endParaRPr lang="es-ES" dirty="0"/>
          </a:p>
        </p:txBody>
      </p:sp>
      <p:pic>
        <p:nvPicPr>
          <p:cNvPr id="3" name="Picture 4">
            <a:extLst>
              <a:ext uri="{FF2B5EF4-FFF2-40B4-BE49-F238E27FC236}">
                <a16:creationId xmlns:a16="http://schemas.microsoft.com/office/drawing/2014/main" id="{DADCFA65-BBAD-0536-44CF-1077320984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1021" y="2201199"/>
            <a:ext cx="5507420" cy="35952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DC2FE60F-21FC-DF38-4A3D-20A7AE8AE1DA}"/>
              </a:ext>
            </a:extLst>
          </p:cNvPr>
          <p:cNvSpPr txBox="1">
            <a:spLocks noChangeArrowheads="1"/>
          </p:cNvSpPr>
          <p:nvPr/>
        </p:nvSpPr>
        <p:spPr>
          <a:xfrm>
            <a:off x="6260753" y="2635188"/>
            <a:ext cx="5433912" cy="1815882"/>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99CC00"/>
              </a:buClr>
              <a:buNone/>
              <a:defRPr/>
            </a:pPr>
            <a:r>
              <a:rPr lang="en-CA" sz="2800" dirty="0"/>
              <a:t>HPAI outbreak has been confirmed in a broiler holding located at 2 km. Our farm is included in the Protection Zone.</a:t>
            </a:r>
            <a:endParaRPr lang="en-CA" sz="2400" dirty="0"/>
          </a:p>
        </p:txBody>
      </p:sp>
    </p:spTree>
    <p:extLst>
      <p:ext uri="{BB962C8B-B14F-4D97-AF65-F5344CB8AC3E}">
        <p14:creationId xmlns:p14="http://schemas.microsoft.com/office/powerpoint/2010/main" val="131914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BCA86-4F9E-B14C-F90C-F50884E00F42}"/>
              </a:ext>
            </a:extLst>
          </p:cNvPr>
          <p:cNvSpPr>
            <a:spLocks noGrp="1"/>
          </p:cNvSpPr>
          <p:nvPr>
            <p:ph type="title"/>
          </p:nvPr>
        </p:nvSpPr>
        <p:spPr>
          <a:xfrm>
            <a:off x="3028950" y="566940"/>
            <a:ext cx="9278664" cy="782357"/>
          </a:xfrm>
        </p:spPr>
        <p:txBody>
          <a:bodyPr/>
          <a:lstStyle/>
          <a:p>
            <a:r>
              <a:rPr lang="es-ES" dirty="0"/>
              <a:t>Case 4: </a:t>
            </a:r>
            <a:r>
              <a:rPr lang="es-ES" dirty="0" err="1"/>
              <a:t>Own</a:t>
            </a:r>
            <a:r>
              <a:rPr lang="es-ES" dirty="0"/>
              <a:t> </a:t>
            </a:r>
            <a:r>
              <a:rPr lang="es-ES" dirty="0" err="1"/>
              <a:t>consumption</a:t>
            </a:r>
            <a:r>
              <a:rPr lang="es-ES" dirty="0"/>
              <a:t> (</a:t>
            </a:r>
            <a:r>
              <a:rPr lang="es-ES" dirty="0" err="1"/>
              <a:t>backyard</a:t>
            </a:r>
            <a:r>
              <a:rPr lang="es-ES" dirty="0"/>
              <a:t>) holding</a:t>
            </a:r>
          </a:p>
        </p:txBody>
      </p:sp>
      <p:sp>
        <p:nvSpPr>
          <p:cNvPr id="4" name="Rectangle 2">
            <a:extLst>
              <a:ext uri="{FF2B5EF4-FFF2-40B4-BE49-F238E27FC236}">
                <a16:creationId xmlns:a16="http://schemas.microsoft.com/office/drawing/2014/main" id="{DC2FE60F-21FC-DF38-4A3D-20A7AE8AE1DA}"/>
              </a:ext>
            </a:extLst>
          </p:cNvPr>
          <p:cNvSpPr txBox="1">
            <a:spLocks noChangeArrowheads="1"/>
          </p:cNvSpPr>
          <p:nvPr/>
        </p:nvSpPr>
        <p:spPr>
          <a:xfrm>
            <a:off x="6239732" y="2530083"/>
            <a:ext cx="5433912" cy="2246769"/>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99CC00"/>
              </a:buClr>
              <a:buNone/>
              <a:defRPr/>
            </a:pPr>
            <a:r>
              <a:rPr lang="en-CA" sz="2800" dirty="0"/>
              <a:t>Non-commercial holding with 15 laying hens, 5 ducks and 3 geese, kept outdoor close to a pond where HPAI has been detected in wild waterfowl</a:t>
            </a:r>
            <a:endParaRPr lang="en-CA" sz="2400" dirty="0"/>
          </a:p>
        </p:txBody>
      </p:sp>
      <p:pic>
        <p:nvPicPr>
          <p:cNvPr id="6" name="Imagen 5">
            <a:extLst>
              <a:ext uri="{FF2B5EF4-FFF2-40B4-BE49-F238E27FC236}">
                <a16:creationId xmlns:a16="http://schemas.microsoft.com/office/drawing/2014/main" id="{0DBAB3D8-9CA7-A728-1755-39C5C67C2B68}"/>
              </a:ext>
            </a:extLst>
          </p:cNvPr>
          <p:cNvPicPr>
            <a:picLocks noChangeAspect="1"/>
          </p:cNvPicPr>
          <p:nvPr/>
        </p:nvPicPr>
        <p:blipFill>
          <a:blip r:embed="rId2"/>
          <a:stretch>
            <a:fillRect/>
          </a:stretch>
        </p:blipFill>
        <p:spPr>
          <a:xfrm>
            <a:off x="470314" y="1886673"/>
            <a:ext cx="5639598" cy="3757382"/>
          </a:xfrm>
          <a:prstGeom prst="rect">
            <a:avLst/>
          </a:prstGeom>
        </p:spPr>
      </p:pic>
    </p:spTree>
    <p:extLst>
      <p:ext uri="{BB962C8B-B14F-4D97-AF65-F5344CB8AC3E}">
        <p14:creationId xmlns:p14="http://schemas.microsoft.com/office/powerpoint/2010/main" val="394880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4EB3C9-C8C2-ED50-2BC2-2B5E8CCAA8B1}"/>
              </a:ext>
            </a:extLst>
          </p:cNvPr>
          <p:cNvSpPr>
            <a:spLocks noGrp="1"/>
          </p:cNvSpPr>
          <p:nvPr>
            <p:ph type="title"/>
          </p:nvPr>
        </p:nvSpPr>
        <p:spPr>
          <a:xfrm>
            <a:off x="3844459" y="515667"/>
            <a:ext cx="5176877" cy="647700"/>
          </a:xfrm>
        </p:spPr>
        <p:txBody>
          <a:bodyPr/>
          <a:lstStyle/>
          <a:p>
            <a:r>
              <a:rPr lang="x-none" altLang="es-ES" sz="3600" b="1" dirty="0"/>
              <a:t>Group</a:t>
            </a:r>
            <a:r>
              <a:rPr lang="es-ES" altLang="es-ES" sz="3600" b="1" dirty="0"/>
              <a:t>s </a:t>
            </a:r>
            <a:r>
              <a:rPr lang="es-ES" altLang="es-ES" sz="3600" b="1" dirty="0" err="1"/>
              <a:t>composition</a:t>
            </a:r>
            <a:r>
              <a:rPr lang="es-ES" altLang="es-ES" sz="3600" b="1" dirty="0"/>
              <a:t>  </a:t>
            </a:r>
            <a:r>
              <a:rPr lang="x-none" altLang="es-ES" sz="3600" b="1" dirty="0"/>
              <a:t>  </a:t>
            </a:r>
          </a:p>
        </p:txBody>
      </p:sp>
      <p:sp>
        <p:nvSpPr>
          <p:cNvPr id="2" name="pole tekstowe 2">
            <a:extLst>
              <a:ext uri="{FF2B5EF4-FFF2-40B4-BE49-F238E27FC236}">
                <a16:creationId xmlns:a16="http://schemas.microsoft.com/office/drawing/2014/main" id="{A4F10998-099D-18B0-EF06-C71C3A8BBE58}"/>
              </a:ext>
            </a:extLst>
          </p:cNvPr>
          <p:cNvSpPr txBox="1"/>
          <p:nvPr/>
        </p:nvSpPr>
        <p:spPr>
          <a:xfrm>
            <a:off x="491785" y="1982506"/>
            <a:ext cx="11036950" cy="4401205"/>
          </a:xfrm>
          <a:prstGeom prst="rect">
            <a:avLst/>
          </a:prstGeom>
          <a:noFill/>
        </p:spPr>
        <p:txBody>
          <a:bodyPr wrap="square">
            <a:spAutoFit/>
          </a:bodyPr>
          <a:lstStyle/>
          <a:p>
            <a:pPr marL="342900" indent="-342900" algn="just">
              <a:buFont typeface="Arial" panose="020B0604020202020204" pitchFamily="34" charset="0"/>
              <a:buChar char="•"/>
              <a:defRPr/>
            </a:pPr>
            <a:r>
              <a:rPr lang="es-ES" sz="2800" b="1" dirty="0">
                <a:solidFill>
                  <a:srgbClr val="4D4D4D"/>
                </a:solidFill>
                <a:latin typeface="Arial"/>
              </a:rPr>
              <a:t>4 </a:t>
            </a:r>
            <a:r>
              <a:rPr lang="es-ES" sz="2800" b="1" dirty="0" err="1">
                <a:solidFill>
                  <a:srgbClr val="4D4D4D"/>
                </a:solidFill>
                <a:latin typeface="Arial"/>
              </a:rPr>
              <a:t>Groups</a:t>
            </a:r>
            <a:r>
              <a:rPr lang="es-ES" sz="2800" b="1" dirty="0">
                <a:solidFill>
                  <a:srgbClr val="4D4D4D"/>
                </a:solidFill>
                <a:latin typeface="Arial"/>
              </a:rPr>
              <a:t> </a:t>
            </a:r>
            <a:r>
              <a:rPr lang="es-ES" sz="2800" dirty="0" err="1">
                <a:solidFill>
                  <a:srgbClr val="4D4D4D"/>
                </a:solidFill>
                <a:latin typeface="Arial"/>
              </a:rPr>
              <a:t>composed</a:t>
            </a:r>
            <a:r>
              <a:rPr lang="es-ES" sz="2800" dirty="0">
                <a:solidFill>
                  <a:srgbClr val="4D4D4D"/>
                </a:solidFill>
                <a:latin typeface="Arial"/>
              </a:rPr>
              <a:t> </a:t>
            </a:r>
            <a:r>
              <a:rPr lang="es-ES" sz="2800" dirty="0" err="1">
                <a:solidFill>
                  <a:srgbClr val="4D4D4D"/>
                </a:solidFill>
                <a:latin typeface="Arial"/>
              </a:rPr>
              <a:t>by</a:t>
            </a:r>
            <a:r>
              <a:rPr lang="es-ES" sz="2800" dirty="0">
                <a:solidFill>
                  <a:srgbClr val="4D4D4D"/>
                </a:solidFill>
                <a:latin typeface="Arial"/>
              </a:rPr>
              <a:t> 9 </a:t>
            </a:r>
            <a:r>
              <a:rPr lang="es-ES" sz="2800" dirty="0" err="1">
                <a:solidFill>
                  <a:srgbClr val="4D4D4D"/>
                </a:solidFill>
                <a:latin typeface="Arial"/>
              </a:rPr>
              <a:t>participants</a:t>
            </a:r>
            <a:r>
              <a:rPr lang="es-ES" sz="2800" dirty="0">
                <a:solidFill>
                  <a:srgbClr val="4D4D4D"/>
                </a:solidFill>
                <a:latin typeface="Arial"/>
              </a:rPr>
              <a:t> </a:t>
            </a:r>
            <a:r>
              <a:rPr lang="es-ES" sz="2800" dirty="0" err="1">
                <a:solidFill>
                  <a:srgbClr val="4D4D4D"/>
                </a:solidFill>
                <a:latin typeface="Arial"/>
              </a:rPr>
              <a:t>each</a:t>
            </a:r>
            <a:r>
              <a:rPr lang="es-ES" sz="2800" dirty="0">
                <a:solidFill>
                  <a:srgbClr val="4D4D4D"/>
                </a:solidFill>
                <a:latin typeface="Arial"/>
              </a:rPr>
              <a:t> </a:t>
            </a:r>
            <a:r>
              <a:rPr lang="es-ES" sz="2800" dirty="0" err="1">
                <a:solidFill>
                  <a:srgbClr val="4D4D4D"/>
                </a:solidFill>
                <a:latin typeface="Arial"/>
              </a:rPr>
              <a:t>one</a:t>
            </a:r>
            <a:r>
              <a:rPr lang="es-ES" sz="2800" dirty="0">
                <a:solidFill>
                  <a:srgbClr val="4D4D4D"/>
                </a:solidFill>
                <a:latin typeface="Arial"/>
              </a:rPr>
              <a:t>.</a:t>
            </a:r>
          </a:p>
          <a:p>
            <a:pPr marL="342900" indent="-342900" algn="just">
              <a:buFont typeface="Arial" panose="020B0604020202020204" pitchFamily="34" charset="0"/>
              <a:buChar char="•"/>
              <a:defRPr/>
            </a:pPr>
            <a:endParaRPr lang="es-ES" sz="2800" dirty="0">
              <a:solidFill>
                <a:srgbClr val="4D4D4D"/>
              </a:solidFill>
              <a:latin typeface="Arial"/>
            </a:endParaRPr>
          </a:p>
          <a:p>
            <a:pPr marL="342900" indent="-342900" algn="just">
              <a:buFont typeface="Arial" panose="020B0604020202020204" pitchFamily="34" charset="0"/>
              <a:buChar char="•"/>
              <a:defRPr/>
            </a:pPr>
            <a:r>
              <a:rPr lang="es-ES" sz="2800" dirty="0" err="1">
                <a:solidFill>
                  <a:srgbClr val="4D4D4D"/>
                </a:solidFill>
                <a:latin typeface="Arial"/>
              </a:rPr>
              <a:t>One</a:t>
            </a:r>
            <a:r>
              <a:rPr lang="es-ES" sz="2800" dirty="0">
                <a:solidFill>
                  <a:srgbClr val="4D4D4D"/>
                </a:solidFill>
                <a:latin typeface="Arial"/>
              </a:rPr>
              <a:t> </a:t>
            </a:r>
            <a:r>
              <a:rPr lang="es-ES" sz="2800" dirty="0" err="1">
                <a:solidFill>
                  <a:srgbClr val="4D4D4D"/>
                </a:solidFill>
                <a:latin typeface="Arial"/>
              </a:rPr>
              <a:t>participant</a:t>
            </a:r>
            <a:r>
              <a:rPr lang="es-ES" sz="2800" dirty="0">
                <a:solidFill>
                  <a:srgbClr val="4D4D4D"/>
                </a:solidFill>
                <a:latin typeface="Arial"/>
              </a:rPr>
              <a:t> </a:t>
            </a:r>
            <a:r>
              <a:rPr lang="es-ES" sz="2800" dirty="0">
                <a:solidFill>
                  <a:srgbClr val="4D4D4D"/>
                </a:solidFill>
              </a:rPr>
              <a:t>per </a:t>
            </a:r>
            <a:r>
              <a:rPr lang="es-ES" sz="2800" dirty="0" err="1">
                <a:solidFill>
                  <a:srgbClr val="4D4D4D"/>
                </a:solidFill>
              </a:rPr>
              <a:t>group</a:t>
            </a:r>
            <a:r>
              <a:rPr lang="es-ES" sz="2800" dirty="0">
                <a:solidFill>
                  <a:srgbClr val="4D4D4D"/>
                </a:solidFill>
                <a:latin typeface="Arial"/>
              </a:rPr>
              <a:t> </a:t>
            </a:r>
            <a:r>
              <a:rPr lang="es-ES" sz="2800" dirty="0" err="1">
                <a:solidFill>
                  <a:srgbClr val="4D4D4D"/>
                </a:solidFill>
                <a:latin typeface="Arial"/>
              </a:rPr>
              <a:t>will</a:t>
            </a:r>
            <a:r>
              <a:rPr lang="es-ES" sz="2800" dirty="0">
                <a:solidFill>
                  <a:srgbClr val="4D4D4D"/>
                </a:solidFill>
                <a:latin typeface="Arial"/>
              </a:rPr>
              <a:t> </a:t>
            </a:r>
            <a:r>
              <a:rPr lang="es-ES" sz="2800" dirty="0" err="1">
                <a:solidFill>
                  <a:srgbClr val="4D4D4D"/>
                </a:solidFill>
                <a:latin typeface="Arial"/>
              </a:rPr>
              <a:t>play</a:t>
            </a:r>
            <a:r>
              <a:rPr lang="es-ES" sz="2800" dirty="0">
                <a:solidFill>
                  <a:srgbClr val="4D4D4D"/>
                </a:solidFill>
                <a:latin typeface="Arial"/>
              </a:rPr>
              <a:t> </a:t>
            </a:r>
            <a:r>
              <a:rPr lang="es-ES" sz="2800" dirty="0" err="1">
                <a:solidFill>
                  <a:srgbClr val="4D4D4D"/>
                </a:solidFill>
                <a:latin typeface="Arial"/>
              </a:rPr>
              <a:t>the</a:t>
            </a:r>
            <a:r>
              <a:rPr lang="es-ES" sz="2800" dirty="0">
                <a:solidFill>
                  <a:srgbClr val="4D4D4D"/>
                </a:solidFill>
                <a:latin typeface="Arial"/>
              </a:rPr>
              <a:t> </a:t>
            </a:r>
            <a:r>
              <a:rPr lang="es-ES" sz="2800" b="1" dirty="0">
                <a:solidFill>
                  <a:srgbClr val="4D4D4D"/>
                </a:solidFill>
                <a:latin typeface="Arial"/>
              </a:rPr>
              <a:t>role of </a:t>
            </a:r>
            <a:r>
              <a:rPr lang="es-ES" sz="2800" b="1" dirty="0" err="1">
                <a:solidFill>
                  <a:srgbClr val="4D4D4D"/>
                </a:solidFill>
                <a:latin typeface="Arial"/>
              </a:rPr>
              <a:t>reporter</a:t>
            </a:r>
            <a:r>
              <a:rPr lang="es-ES" sz="2800" dirty="0">
                <a:solidFill>
                  <a:srgbClr val="4D4D4D"/>
                </a:solidFill>
                <a:latin typeface="Arial"/>
              </a:rPr>
              <a:t>.</a:t>
            </a:r>
          </a:p>
          <a:p>
            <a:pPr algn="just">
              <a:defRPr/>
            </a:pPr>
            <a:endParaRPr lang="es-ES" sz="2800" dirty="0">
              <a:solidFill>
                <a:srgbClr val="4D4D4D"/>
              </a:solidFill>
              <a:latin typeface="Arial"/>
            </a:endParaRPr>
          </a:p>
          <a:p>
            <a:pPr marL="342900" indent="-342900" algn="just">
              <a:buFont typeface="Arial" panose="020B0604020202020204" pitchFamily="34" charset="0"/>
              <a:buChar char="•"/>
              <a:defRPr/>
            </a:pPr>
            <a:r>
              <a:rPr lang="en-US" sz="2800" dirty="0">
                <a:solidFill>
                  <a:srgbClr val="4D4D4D"/>
                </a:solidFill>
                <a:latin typeface="Arial"/>
              </a:rPr>
              <a:t>Each group will </a:t>
            </a:r>
            <a:r>
              <a:rPr lang="en-US" sz="2800" b="1" dirty="0">
                <a:solidFill>
                  <a:srgbClr val="4D4D4D"/>
                </a:solidFill>
                <a:latin typeface="Arial"/>
              </a:rPr>
              <a:t>discuss about </a:t>
            </a:r>
            <a:r>
              <a:rPr lang="en-US" sz="2800" b="1" dirty="0">
                <a:latin typeface="Arial"/>
              </a:rPr>
              <a:t>the </a:t>
            </a:r>
            <a:r>
              <a:rPr lang="es-ES" sz="2800" b="1" dirty="0">
                <a:latin typeface="Arial"/>
              </a:rPr>
              <a:t>5</a:t>
            </a:r>
            <a:r>
              <a:rPr lang="en-US" sz="2800" b="1" dirty="0">
                <a:solidFill>
                  <a:srgbClr val="FF0000"/>
                </a:solidFill>
                <a:latin typeface="Arial"/>
              </a:rPr>
              <a:t> </a:t>
            </a:r>
            <a:r>
              <a:rPr lang="en-US" sz="2800" b="1" dirty="0">
                <a:solidFill>
                  <a:srgbClr val="4D4D4D"/>
                </a:solidFill>
                <a:latin typeface="Arial"/>
              </a:rPr>
              <a:t>tasks</a:t>
            </a:r>
            <a:r>
              <a:rPr lang="en-US" sz="2800" dirty="0">
                <a:solidFill>
                  <a:srgbClr val="4D4D4D"/>
                </a:solidFill>
                <a:latin typeface="Arial"/>
              </a:rPr>
              <a:t> for one case (</a:t>
            </a:r>
            <a:r>
              <a:rPr lang="en-US" sz="2800" dirty="0">
                <a:latin typeface="Arial"/>
              </a:rPr>
              <a:t>7</a:t>
            </a:r>
            <a:r>
              <a:rPr lang="pl-PL" sz="2800" dirty="0">
                <a:latin typeface="Arial"/>
              </a:rPr>
              <a:t>5</a:t>
            </a:r>
            <a:r>
              <a:rPr lang="en-US" sz="2800" dirty="0">
                <a:latin typeface="Arial"/>
              </a:rPr>
              <a:t> </a:t>
            </a:r>
            <a:r>
              <a:rPr lang="en-US" sz="2800" dirty="0">
                <a:solidFill>
                  <a:srgbClr val="4D4D4D"/>
                </a:solidFill>
                <a:latin typeface="Arial"/>
              </a:rPr>
              <a:t>min).</a:t>
            </a:r>
          </a:p>
          <a:p>
            <a:pPr marL="342900" indent="-342900" algn="just">
              <a:buFont typeface="Arial" panose="020B0604020202020204" pitchFamily="34" charset="0"/>
              <a:buChar char="•"/>
              <a:defRPr/>
            </a:pPr>
            <a:endParaRPr lang="en-US" sz="2800" dirty="0">
              <a:solidFill>
                <a:srgbClr val="4D4D4D"/>
              </a:solidFill>
              <a:latin typeface="Arial"/>
            </a:endParaRPr>
          </a:p>
          <a:p>
            <a:pPr marL="342900" indent="-342900" algn="just">
              <a:buFont typeface="Arial" panose="020B0604020202020204" pitchFamily="34" charset="0"/>
              <a:buChar char="•"/>
              <a:defRPr/>
            </a:pPr>
            <a:r>
              <a:rPr lang="en-US" sz="2800" dirty="0">
                <a:solidFill>
                  <a:srgbClr val="4D4D4D"/>
                </a:solidFill>
                <a:latin typeface="Arial"/>
              </a:rPr>
              <a:t>The reporter of each group will </a:t>
            </a:r>
            <a:r>
              <a:rPr lang="en-US" sz="2800" b="1" dirty="0">
                <a:solidFill>
                  <a:srgbClr val="4D4D4D"/>
                </a:solidFill>
                <a:latin typeface="Arial"/>
              </a:rPr>
              <a:t>present in plenary session </a:t>
            </a:r>
            <a:r>
              <a:rPr lang="en-US" sz="2800" dirty="0">
                <a:solidFill>
                  <a:srgbClr val="4D4D4D"/>
                </a:solidFill>
                <a:latin typeface="Arial"/>
              </a:rPr>
              <a:t>the conclusions </a:t>
            </a:r>
            <a:r>
              <a:rPr lang="en-US" sz="2800" b="1" dirty="0">
                <a:solidFill>
                  <a:srgbClr val="4D4D4D"/>
                </a:solidFill>
                <a:latin typeface="Arial"/>
              </a:rPr>
              <a:t>of the assigned tasks in its assigned epidemiological </a:t>
            </a:r>
            <a:r>
              <a:rPr lang="en-US" sz="2800" b="1">
                <a:solidFill>
                  <a:srgbClr val="4D4D4D"/>
                </a:solidFill>
                <a:latin typeface="Arial"/>
              </a:rPr>
              <a:t>situation case </a:t>
            </a:r>
            <a:r>
              <a:rPr lang="en-US" sz="2800" dirty="0">
                <a:solidFill>
                  <a:srgbClr val="4D4D4D"/>
                </a:solidFill>
                <a:latin typeface="Arial"/>
              </a:rPr>
              <a:t>(10 minutes/group)</a:t>
            </a:r>
            <a:r>
              <a:rPr lang="en-US" sz="2800" dirty="0">
                <a:latin typeface="Arial"/>
              </a:rPr>
              <a:t>.</a:t>
            </a:r>
            <a:r>
              <a:rPr lang="es-ES" sz="2800" dirty="0">
                <a:latin typeface="Arial"/>
              </a:rPr>
              <a:t> </a:t>
            </a:r>
            <a:endParaRPr lang="pl-PL" sz="2800" dirty="0">
              <a:latin typeface="Arial"/>
            </a:endParaRPr>
          </a:p>
          <a:p>
            <a:pPr marL="0" indent="0" algn="just">
              <a:buNone/>
              <a:defRPr/>
            </a:pPr>
            <a:endParaRPr lang="en-PH" sz="2800" dirty="0"/>
          </a:p>
        </p:txBody>
      </p:sp>
    </p:spTree>
    <p:extLst>
      <p:ext uri="{BB962C8B-B14F-4D97-AF65-F5344CB8AC3E}">
        <p14:creationId xmlns:p14="http://schemas.microsoft.com/office/powerpoint/2010/main" val="58716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6C729-D17C-5E1A-CE5E-B136E2F667DE}"/>
              </a:ext>
            </a:extLst>
          </p:cNvPr>
          <p:cNvSpPr>
            <a:spLocks noGrp="1"/>
          </p:cNvSpPr>
          <p:nvPr>
            <p:ph type="title"/>
          </p:nvPr>
        </p:nvSpPr>
        <p:spPr>
          <a:xfrm>
            <a:off x="3897564" y="523373"/>
            <a:ext cx="4396871" cy="647700"/>
          </a:xfrm>
        </p:spPr>
        <p:txBody>
          <a:bodyPr/>
          <a:lstStyle/>
          <a:p>
            <a:r>
              <a:rPr lang="x-none" altLang="es-ES" sz="3600" b="1" dirty="0"/>
              <a:t>Group</a:t>
            </a:r>
            <a:r>
              <a:rPr lang="es-ES" altLang="es-ES" sz="3600" b="1" dirty="0"/>
              <a:t> </a:t>
            </a:r>
            <a:r>
              <a:rPr lang="x-none" altLang="es-ES" sz="3600" b="1" dirty="0"/>
              <a:t>tasks </a:t>
            </a:r>
          </a:p>
        </p:txBody>
      </p:sp>
      <p:sp>
        <p:nvSpPr>
          <p:cNvPr id="8" name="Text Placeholder 2">
            <a:extLst>
              <a:ext uri="{FF2B5EF4-FFF2-40B4-BE49-F238E27FC236}">
                <a16:creationId xmlns:a16="http://schemas.microsoft.com/office/drawing/2014/main" id="{1DB96467-264E-9D40-CBDF-6B3E10040FFA}"/>
              </a:ext>
            </a:extLst>
          </p:cNvPr>
          <p:cNvSpPr txBox="1">
            <a:spLocks/>
          </p:cNvSpPr>
          <p:nvPr/>
        </p:nvSpPr>
        <p:spPr>
          <a:xfrm>
            <a:off x="602724" y="1365265"/>
            <a:ext cx="10292535" cy="43211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CA" b="1" dirty="0"/>
              <a:t>You are the official veterinarian who is going to perform the official visit to the HPAI suspected farm.</a:t>
            </a:r>
          </a:p>
          <a:p>
            <a:pPr marL="457200" indent="-457200" algn="just">
              <a:buAutoNum type="arabicPeriod"/>
              <a:defRPr/>
            </a:pPr>
            <a:r>
              <a:rPr lang="en-US" sz="2000" dirty="0"/>
              <a:t>What actions would you carry out during the visit to the farm?</a:t>
            </a:r>
          </a:p>
          <a:p>
            <a:pPr marL="457200" indent="-457200" algn="just">
              <a:buAutoNum type="arabicPeriod"/>
              <a:defRPr/>
            </a:pPr>
            <a:r>
              <a:rPr lang="en-US" sz="2000" dirty="0"/>
              <a:t>Would you take samples? Which samples, how many, from which animals, what analyses would you request from the laboratory?</a:t>
            </a:r>
            <a:endParaRPr lang="pl-PL" sz="2000" dirty="0"/>
          </a:p>
          <a:p>
            <a:pPr marL="457200" indent="-457200" algn="just">
              <a:buAutoNum type="arabicPeriod"/>
              <a:defRPr/>
            </a:pPr>
            <a:r>
              <a:rPr lang="pl-PL" sz="2000" dirty="0"/>
              <a:t>Which additional data of the epidemiological investigation would you need?</a:t>
            </a:r>
            <a:endParaRPr lang="es-ES" sz="2000" dirty="0"/>
          </a:p>
          <a:p>
            <a:pPr marL="457200" indent="-457200" algn="just">
              <a:buAutoNum type="arabicPeriod"/>
              <a:defRPr/>
            </a:pPr>
            <a:r>
              <a:rPr lang="en-US" sz="2000" dirty="0"/>
              <a:t>At the end of the visit, what kind of actions would you order to the farmer</a:t>
            </a:r>
            <a:r>
              <a:rPr lang="pl-PL" sz="2000" dirty="0"/>
              <a:t> to avoid the spread of the disease</a:t>
            </a:r>
            <a:r>
              <a:rPr lang="en-US" sz="2000" dirty="0"/>
              <a:t>?</a:t>
            </a:r>
          </a:p>
          <a:p>
            <a:pPr marL="457200" indent="-457200" algn="just">
              <a:buAutoNum type="arabicPeriod"/>
              <a:defRPr/>
            </a:pPr>
            <a:r>
              <a:rPr lang="pl-PL" sz="2000" dirty="0"/>
              <a:t>Which are the most urgent information to be sh</a:t>
            </a:r>
            <a:r>
              <a:rPr lang="es-ES" sz="2000" dirty="0"/>
              <a:t>a</a:t>
            </a:r>
            <a:r>
              <a:rPr lang="pl-PL" sz="2000" dirty="0"/>
              <a:t>red with upper levels and identify who in your hierarchy shall be immediately informed of the outcome of the visit? </a:t>
            </a:r>
          </a:p>
          <a:p>
            <a:pPr marL="457200" indent="-457200" algn="just">
              <a:buAutoNum type="arabicPeriod"/>
              <a:defRPr/>
            </a:pPr>
            <a:endParaRPr lang="pl-PL" sz="2000" dirty="0"/>
          </a:p>
          <a:p>
            <a:pPr marL="457200" indent="-457200" algn="just">
              <a:buAutoNum type="arabicPeriod"/>
              <a:defRPr/>
            </a:pPr>
            <a:endParaRPr lang="en-US" sz="2000" dirty="0"/>
          </a:p>
          <a:p>
            <a:pPr marL="0" indent="0" algn="just">
              <a:buNone/>
              <a:defRPr/>
            </a:pPr>
            <a:endParaRPr lang="x-none" sz="2000" dirty="0"/>
          </a:p>
        </p:txBody>
      </p:sp>
    </p:spTree>
    <p:extLst>
      <p:ext uri="{BB962C8B-B14F-4D97-AF65-F5344CB8AC3E}">
        <p14:creationId xmlns:p14="http://schemas.microsoft.com/office/powerpoint/2010/main" val="23189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331685961"/>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2147</TotalTime>
  <Words>570</Words>
  <Application>Microsoft Office PowerPoint</Application>
  <PresentationFormat>Panorámica</PresentationFormat>
  <Paragraphs>64</Paragraphs>
  <Slides>10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EC Square Sans Pro</vt:lpstr>
      <vt:lpstr>EC Square Sans Pro Medium</vt:lpstr>
      <vt:lpstr>Wingdings</vt:lpstr>
      <vt:lpstr>Office Theme</vt:lpstr>
      <vt:lpstr>Presentación de PowerPoint</vt:lpstr>
      <vt:lpstr>Location of the farm (cases 1 to 3)</vt:lpstr>
      <vt:lpstr>Case 1: Epidemiological link</vt:lpstr>
      <vt:lpstr>Case 2: Laboratorial suspicious</vt:lpstr>
      <vt:lpstr>Case 3: Farm located in protection zone</vt:lpstr>
      <vt:lpstr>Case 4: Own consumption (backyard) holding</vt:lpstr>
      <vt:lpstr>Groups composition    </vt:lpstr>
      <vt:lpstr>Group tasks </vt:lpstr>
      <vt:lpstr>Keep in touch</vt:lpstr>
      <vt:lpstr>Presentación de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Romero González, Luis Jose</cp:lastModifiedBy>
  <cp:revision>175</cp:revision>
  <dcterms:created xsi:type="dcterms:W3CDTF">2019-08-09T12:06:42Z</dcterms:created>
  <dcterms:modified xsi:type="dcterms:W3CDTF">2024-03-04T14:09:56Z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