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32" r:id="rId5"/>
    <p:sldMasterId id="2147483770" r:id="rId6"/>
  </p:sldMasterIdLst>
  <p:notesMasterIdLst>
    <p:notesMasterId r:id="rId24"/>
  </p:notesMasterIdLst>
  <p:handoutMasterIdLst>
    <p:handoutMasterId r:id="rId25"/>
  </p:handoutMasterIdLst>
  <p:sldIdLst>
    <p:sldId id="261" r:id="rId7"/>
    <p:sldId id="465" r:id="rId8"/>
    <p:sldId id="473" r:id="rId9"/>
    <p:sldId id="646" r:id="rId10"/>
    <p:sldId id="643" r:id="rId11"/>
    <p:sldId id="635" r:id="rId12"/>
    <p:sldId id="258" r:id="rId13"/>
    <p:sldId id="647" r:id="rId14"/>
    <p:sldId id="648" r:id="rId15"/>
    <p:sldId id="644" r:id="rId16"/>
    <p:sldId id="649" r:id="rId17"/>
    <p:sldId id="645" r:id="rId18"/>
    <p:sldId id="642" r:id="rId19"/>
    <p:sldId id="640" r:id="rId20"/>
    <p:sldId id="650" r:id="rId21"/>
    <p:sldId id="652" r:id="rId22"/>
    <p:sldId id="284" r:id="rId2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04494"/>
    <a:srgbClr val="0000FF"/>
    <a:srgbClr val="0F5494"/>
    <a:srgbClr val="035DC1"/>
    <a:srgbClr val="024B9C"/>
    <a:srgbClr val="0356B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1304" autoAdjust="0"/>
  </p:normalViewPr>
  <p:slideViewPr>
    <p:cSldViewPr snapToGrid="0">
      <p:cViewPr varScale="1">
        <p:scale>
          <a:sx n="60" d="100"/>
          <a:sy n="60" d="100"/>
        </p:scale>
        <p:origin x="908" y="3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38188"/>
            <a:ext cx="6550025" cy="3684587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190" indent="-2808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371" indent="-224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719" indent="-224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068" indent="-224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416" indent="-224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764" indent="-224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114" indent="-224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461" indent="-224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3977065-F7E5-413A-9E0D-4EF8F33846E8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>
            <a:spLocks noGrp="1"/>
          </p:cNvSpPr>
          <p:nvPr>
            <p:ph type="body" idx="1"/>
          </p:nvPr>
        </p:nvSpPr>
        <p:spPr>
          <a:xfrm>
            <a:off x="672827" y="4424608"/>
            <a:ext cx="5382617" cy="36201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1149350"/>
            <a:ext cx="5514975" cy="3103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7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>
            <a:spLocks noGrp="1"/>
          </p:cNvSpPr>
          <p:nvPr>
            <p:ph type="body" idx="1"/>
          </p:nvPr>
        </p:nvSpPr>
        <p:spPr>
          <a:xfrm>
            <a:off x="672827" y="4424608"/>
            <a:ext cx="5382617" cy="36201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1149350"/>
            <a:ext cx="5514975" cy="3103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42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38100" cmpd="sng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2" y="333375"/>
            <a:ext cx="204681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20" y="6403977"/>
            <a:ext cx="908049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936" y="1700808"/>
            <a:ext cx="6048672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3933057"/>
            <a:ext cx="4992555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092825"/>
            <a:ext cx="2844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454F69-9486-48DB-8402-E50872E37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23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8736"/>
            <a:ext cx="103632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86058"/>
            <a:ext cx="85344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1047715" y="3571876"/>
            <a:ext cx="10096571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1047715" y="4786322"/>
            <a:ext cx="10096571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9083-4F6E-4F41-B5FC-F6077A530C6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699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80" y="1285860"/>
            <a:ext cx="4629144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4884748" y="2214554"/>
            <a:ext cx="6286544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1211422" y="1376038"/>
            <a:ext cx="3535172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7597-0839-4EEE-9E2E-A8C9B2D9D27E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533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281108"/>
            <a:ext cx="103632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1047715" y="4786322"/>
            <a:ext cx="10096571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1211421" y="1928803"/>
            <a:ext cx="480172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6191251" y="1928803"/>
            <a:ext cx="480172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7E8A-94BE-47B2-9305-37D1808B491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122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9667" y="2997200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60D5-B471-4818-8B3B-83CA849395D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542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DA54-818A-4011-B376-F1CEBA413A6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408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1600201"/>
            <a:ext cx="11082867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7F69-0FA2-446E-9076-79DBBC20615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567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78759"/>
            <a:ext cx="103632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86322"/>
            <a:ext cx="85344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5BA5-83B5-461F-A84F-FAE29C8E540E}" type="datetimeFigureOut">
              <a:rPr lang="hu-HU"/>
              <a:pPr>
                <a:defRPr/>
              </a:pPr>
              <a:t>2024. 03. 05.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7367" y="60896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31DA7CA-274F-4629-8D8B-5045F038E27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21E2490-349F-2B8C-C2FA-1D21903E1EA7}"/>
              </a:ext>
            </a:extLst>
          </p:cNvPr>
          <p:cNvSpPr txBox="1"/>
          <p:nvPr userDrawn="1"/>
        </p:nvSpPr>
        <p:spPr>
          <a:xfrm>
            <a:off x="3023659" y="403225"/>
            <a:ext cx="5856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30363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D2A15E-D787-5B45-85C6-652636523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000" y="240000"/>
            <a:ext cx="6864000" cy="43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8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0FB9DC8-83C6-0F40-A868-9F863977E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0" y="240000"/>
            <a:ext cx="3743960" cy="2392680"/>
          </a:xfrm>
          <a:prstGeom prst="rect">
            <a:avLst/>
          </a:prstGeom>
        </p:spPr>
      </p:pic>
      <p:grpSp>
        <p:nvGrpSpPr>
          <p:cNvPr id="9" name="Graphique 2">
            <a:extLst>
              <a:ext uri="{FF2B5EF4-FFF2-40B4-BE49-F238E27FC236}">
                <a16:creationId xmlns:a16="http://schemas.microsoft.com/office/drawing/2014/main" id="{441A5E56-2E95-41CA-AAB0-759EE6144DD3}"/>
              </a:ext>
            </a:extLst>
          </p:cNvPr>
          <p:cNvGrpSpPr/>
          <p:nvPr userDrawn="1"/>
        </p:nvGrpSpPr>
        <p:grpSpPr>
          <a:xfrm>
            <a:off x="4878916" y="345974"/>
            <a:ext cx="2434167" cy="1700065"/>
            <a:chOff x="2471737" y="1104900"/>
            <a:chExt cx="4200493" cy="2933699"/>
          </a:xfrm>
        </p:grpSpPr>
        <p:grpSp>
          <p:nvGrpSpPr>
            <p:cNvPr id="13" name="Graphique 2">
              <a:extLst>
                <a:ext uri="{FF2B5EF4-FFF2-40B4-BE49-F238E27FC236}">
                  <a16:creationId xmlns:a16="http://schemas.microsoft.com/office/drawing/2014/main" id="{449FE406-B627-4201-A48F-A2354F4D9824}"/>
                </a:ext>
              </a:extLst>
            </p:cNvPr>
            <p:cNvGrpSpPr/>
            <p:nvPr/>
          </p:nvGrpSpPr>
          <p:grpSpPr>
            <a:xfrm>
              <a:off x="2471737" y="3195351"/>
              <a:ext cx="4200493" cy="843248"/>
              <a:chOff x="2471737" y="3195351"/>
              <a:chExt cx="4200493" cy="843248"/>
            </a:xfrm>
            <a:solidFill>
              <a:srgbClr val="000000"/>
            </a:solidFill>
          </p:grpSpPr>
          <p:sp>
            <p:nvSpPr>
              <p:cNvPr id="19" name="Forme libre : forme 21">
                <a:extLst>
                  <a:ext uri="{FF2B5EF4-FFF2-40B4-BE49-F238E27FC236}">
                    <a16:creationId xmlns:a16="http://schemas.microsoft.com/office/drawing/2014/main" id="{C910B22B-3BD7-402A-AEC9-1C03E747DCA5}"/>
                  </a:ext>
                </a:extLst>
              </p:cNvPr>
              <p:cNvSpPr/>
              <p:nvPr/>
            </p:nvSpPr>
            <p:spPr>
              <a:xfrm>
                <a:off x="3415855" y="3211258"/>
                <a:ext cx="749807" cy="821340"/>
              </a:xfrm>
              <a:custGeom>
                <a:avLst/>
                <a:gdLst>
                  <a:gd name="connsiteX0" fmla="*/ 444913 w 749807"/>
                  <a:gd name="connsiteY0" fmla="*/ 0 h 821340"/>
                  <a:gd name="connsiteX1" fmla="*/ 159258 w 749807"/>
                  <a:gd name="connsiteY1" fmla="*/ 114300 h 821340"/>
                  <a:gd name="connsiteX2" fmla="*/ 159258 w 749807"/>
                  <a:gd name="connsiteY2" fmla="*/ 0 h 821340"/>
                  <a:gd name="connsiteX3" fmla="*/ 0 w 749807"/>
                  <a:gd name="connsiteY3" fmla="*/ 0 h 821340"/>
                  <a:gd name="connsiteX4" fmla="*/ 0 w 749807"/>
                  <a:gd name="connsiteY4" fmla="*/ 821341 h 821340"/>
                  <a:gd name="connsiteX5" fmla="*/ 159258 w 749807"/>
                  <a:gd name="connsiteY5" fmla="*/ 821341 h 821340"/>
                  <a:gd name="connsiteX6" fmla="*/ 159258 w 749807"/>
                  <a:gd name="connsiteY6" fmla="*/ 321945 h 821340"/>
                  <a:gd name="connsiteX7" fmla="*/ 416147 w 749807"/>
                  <a:gd name="connsiteY7" fmla="*/ 131254 h 821340"/>
                  <a:gd name="connsiteX8" fmla="*/ 589978 w 749807"/>
                  <a:gd name="connsiteY8" fmla="*/ 276701 h 821340"/>
                  <a:gd name="connsiteX9" fmla="*/ 590550 w 749807"/>
                  <a:gd name="connsiteY9" fmla="*/ 276701 h 821340"/>
                  <a:gd name="connsiteX10" fmla="*/ 590550 w 749807"/>
                  <a:gd name="connsiteY10" fmla="*/ 821245 h 821340"/>
                  <a:gd name="connsiteX11" fmla="*/ 749808 w 749807"/>
                  <a:gd name="connsiteY11" fmla="*/ 821245 h 821340"/>
                  <a:gd name="connsiteX12" fmla="*/ 749808 w 749807"/>
                  <a:gd name="connsiteY12" fmla="*/ 276796 h 821340"/>
                  <a:gd name="connsiteX13" fmla="*/ 444913 w 749807"/>
                  <a:gd name="connsiteY13" fmla="*/ 0 h 82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9807" h="821340">
                    <a:moveTo>
                      <a:pt x="444913" y="0"/>
                    </a:moveTo>
                    <a:cubicBezTo>
                      <a:pt x="248126" y="0"/>
                      <a:pt x="160972" y="112109"/>
                      <a:pt x="159258" y="114300"/>
                    </a:cubicBezTo>
                    <a:lnTo>
                      <a:pt x="159258" y="0"/>
                    </a:lnTo>
                    <a:lnTo>
                      <a:pt x="0" y="0"/>
                    </a:lnTo>
                    <a:lnTo>
                      <a:pt x="0" y="821341"/>
                    </a:lnTo>
                    <a:lnTo>
                      <a:pt x="159258" y="821341"/>
                    </a:lnTo>
                    <a:lnTo>
                      <a:pt x="159258" y="321945"/>
                    </a:lnTo>
                    <a:cubicBezTo>
                      <a:pt x="162687" y="201263"/>
                      <a:pt x="314420" y="131254"/>
                      <a:pt x="416147" y="131254"/>
                    </a:cubicBezTo>
                    <a:cubicBezTo>
                      <a:pt x="492157" y="131254"/>
                      <a:pt x="589978" y="183261"/>
                      <a:pt x="589978" y="276701"/>
                    </a:cubicBezTo>
                    <a:lnTo>
                      <a:pt x="590550" y="276701"/>
                    </a:lnTo>
                    <a:lnTo>
                      <a:pt x="590550" y="821245"/>
                    </a:lnTo>
                    <a:lnTo>
                      <a:pt x="749808" y="821245"/>
                    </a:lnTo>
                    <a:lnTo>
                      <a:pt x="749808" y="276796"/>
                    </a:lnTo>
                    <a:cubicBezTo>
                      <a:pt x="749713" y="92107"/>
                      <a:pt x="612743" y="0"/>
                      <a:pt x="444913" y="0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0" name="Forme libre : forme 22">
                <a:extLst>
                  <a:ext uri="{FF2B5EF4-FFF2-40B4-BE49-F238E27FC236}">
                    <a16:creationId xmlns:a16="http://schemas.microsoft.com/office/drawing/2014/main" id="{864E6E91-5585-4F6F-ACE6-4A6FF76C47A8}"/>
                  </a:ext>
                </a:extLst>
              </p:cNvPr>
              <p:cNvSpPr/>
              <p:nvPr/>
            </p:nvSpPr>
            <p:spPr>
              <a:xfrm>
                <a:off x="6005059" y="3199161"/>
                <a:ext cx="667170" cy="837247"/>
              </a:xfrm>
              <a:custGeom>
                <a:avLst/>
                <a:gdLst>
                  <a:gd name="connsiteX0" fmla="*/ 413552 w 667170"/>
                  <a:gd name="connsiteY0" fmla="*/ 346234 h 837247"/>
                  <a:gd name="connsiteX1" fmla="*/ 413552 w 667170"/>
                  <a:gd name="connsiteY1" fmla="*/ 346043 h 837247"/>
                  <a:gd name="connsiteX2" fmla="*/ 270391 w 667170"/>
                  <a:gd name="connsiteY2" fmla="*/ 346043 h 837247"/>
                  <a:gd name="connsiteX3" fmla="*/ 151614 w 667170"/>
                  <a:gd name="connsiteY3" fmla="*/ 241649 h 837247"/>
                  <a:gd name="connsiteX4" fmla="*/ 323255 w 667170"/>
                  <a:gd name="connsiteY4" fmla="*/ 139256 h 837247"/>
                  <a:gd name="connsiteX5" fmla="*/ 571952 w 667170"/>
                  <a:gd name="connsiteY5" fmla="*/ 184309 h 837247"/>
                  <a:gd name="connsiteX6" fmla="*/ 626531 w 667170"/>
                  <a:gd name="connsiteY6" fmla="*/ 55912 h 837247"/>
                  <a:gd name="connsiteX7" fmla="*/ 339161 w 667170"/>
                  <a:gd name="connsiteY7" fmla="*/ 0 h 837247"/>
                  <a:gd name="connsiteX8" fmla="*/ 357 w 667170"/>
                  <a:gd name="connsiteY8" fmla="*/ 243650 h 837247"/>
                  <a:gd name="connsiteX9" fmla="*/ 253627 w 667170"/>
                  <a:gd name="connsiteY9" fmla="*/ 491204 h 837247"/>
                  <a:gd name="connsiteX10" fmla="*/ 253627 w 667170"/>
                  <a:gd name="connsiteY10" fmla="*/ 491395 h 837247"/>
                  <a:gd name="connsiteX11" fmla="*/ 396788 w 667170"/>
                  <a:gd name="connsiteY11" fmla="*/ 491395 h 837247"/>
                  <a:gd name="connsiteX12" fmla="*/ 515564 w 667170"/>
                  <a:gd name="connsiteY12" fmla="*/ 595694 h 837247"/>
                  <a:gd name="connsiteX13" fmla="*/ 343924 w 667170"/>
                  <a:gd name="connsiteY13" fmla="*/ 698087 h 837247"/>
                  <a:gd name="connsiteX14" fmla="*/ 68080 w 667170"/>
                  <a:gd name="connsiteY14" fmla="*/ 640842 h 837247"/>
                  <a:gd name="connsiteX15" fmla="*/ 13978 w 667170"/>
                  <a:gd name="connsiteY15" fmla="*/ 768572 h 837247"/>
                  <a:gd name="connsiteX16" fmla="*/ 328017 w 667170"/>
                  <a:gd name="connsiteY16" fmla="*/ 837247 h 837247"/>
                  <a:gd name="connsiteX17" fmla="*/ 666821 w 667170"/>
                  <a:gd name="connsiteY17" fmla="*/ 593598 h 837247"/>
                  <a:gd name="connsiteX18" fmla="*/ 413552 w 667170"/>
                  <a:gd name="connsiteY18" fmla="*/ 346234 h 8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7170" h="837247">
                    <a:moveTo>
                      <a:pt x="413552" y="346234"/>
                    </a:moveTo>
                    <a:lnTo>
                      <a:pt x="413552" y="346043"/>
                    </a:lnTo>
                    <a:lnTo>
                      <a:pt x="270391" y="346043"/>
                    </a:lnTo>
                    <a:cubicBezTo>
                      <a:pt x="190857" y="346043"/>
                      <a:pt x="148376" y="315373"/>
                      <a:pt x="151614" y="241649"/>
                    </a:cubicBezTo>
                    <a:cubicBezTo>
                      <a:pt x="154948" y="163830"/>
                      <a:pt x="239720" y="139256"/>
                      <a:pt x="323255" y="139256"/>
                    </a:cubicBezTo>
                    <a:cubicBezTo>
                      <a:pt x="442317" y="139256"/>
                      <a:pt x="530233" y="167545"/>
                      <a:pt x="571952" y="184309"/>
                    </a:cubicBezTo>
                    <a:lnTo>
                      <a:pt x="626531" y="55912"/>
                    </a:lnTo>
                    <a:cubicBezTo>
                      <a:pt x="580716" y="36004"/>
                      <a:pt x="478608" y="0"/>
                      <a:pt x="339161" y="0"/>
                    </a:cubicBezTo>
                    <a:cubicBezTo>
                      <a:pt x="199906" y="0"/>
                      <a:pt x="8549" y="55245"/>
                      <a:pt x="357" y="243650"/>
                    </a:cubicBezTo>
                    <a:cubicBezTo>
                      <a:pt x="-7644" y="427196"/>
                      <a:pt x="120086" y="488252"/>
                      <a:pt x="253627" y="491204"/>
                    </a:cubicBezTo>
                    <a:lnTo>
                      <a:pt x="253627" y="491395"/>
                    </a:lnTo>
                    <a:lnTo>
                      <a:pt x="396788" y="491395"/>
                    </a:lnTo>
                    <a:cubicBezTo>
                      <a:pt x="476321" y="491395"/>
                      <a:pt x="518803" y="522065"/>
                      <a:pt x="515564" y="595694"/>
                    </a:cubicBezTo>
                    <a:cubicBezTo>
                      <a:pt x="512231" y="673513"/>
                      <a:pt x="427458" y="698087"/>
                      <a:pt x="343924" y="698087"/>
                    </a:cubicBezTo>
                    <a:cubicBezTo>
                      <a:pt x="174855" y="698087"/>
                      <a:pt x="68080" y="640842"/>
                      <a:pt x="68080" y="640842"/>
                    </a:cubicBezTo>
                    <a:lnTo>
                      <a:pt x="13978" y="768572"/>
                    </a:lnTo>
                    <a:cubicBezTo>
                      <a:pt x="13978" y="768572"/>
                      <a:pt x="135612" y="837247"/>
                      <a:pt x="328017" y="837247"/>
                    </a:cubicBezTo>
                    <a:cubicBezTo>
                      <a:pt x="467177" y="837247"/>
                      <a:pt x="658630" y="782003"/>
                      <a:pt x="666821" y="593598"/>
                    </a:cubicBezTo>
                    <a:cubicBezTo>
                      <a:pt x="674727" y="410337"/>
                      <a:pt x="547092" y="349282"/>
                      <a:pt x="413552" y="346234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1" name="Forme libre : forme 23">
                <a:extLst>
                  <a:ext uri="{FF2B5EF4-FFF2-40B4-BE49-F238E27FC236}">
                    <a16:creationId xmlns:a16="http://schemas.microsoft.com/office/drawing/2014/main" id="{1FA0679D-AE7B-46B1-934A-E8319FC98439}"/>
                  </a:ext>
                </a:extLst>
              </p:cNvPr>
              <p:cNvSpPr/>
              <p:nvPr/>
            </p:nvSpPr>
            <p:spPr>
              <a:xfrm>
                <a:off x="5090064" y="3195351"/>
                <a:ext cx="793527" cy="843248"/>
              </a:xfrm>
              <a:custGeom>
                <a:avLst/>
                <a:gdLst>
                  <a:gd name="connsiteX0" fmla="*/ 403765 w 793527"/>
                  <a:gd name="connsiteY0" fmla="*/ 0 h 843248"/>
                  <a:gd name="connsiteX1" fmla="*/ 0 w 793527"/>
                  <a:gd name="connsiteY1" fmla="*/ 429578 h 843248"/>
                  <a:gd name="connsiteX2" fmla="*/ 440722 w 793527"/>
                  <a:gd name="connsiteY2" fmla="*/ 843248 h 843248"/>
                  <a:gd name="connsiteX3" fmla="*/ 753808 w 793527"/>
                  <a:gd name="connsiteY3" fmla="*/ 774573 h 843248"/>
                  <a:gd name="connsiteX4" fmla="*/ 695134 w 793527"/>
                  <a:gd name="connsiteY4" fmla="*/ 652081 h 843248"/>
                  <a:gd name="connsiteX5" fmla="*/ 435769 w 793527"/>
                  <a:gd name="connsiteY5" fmla="*/ 703040 h 843248"/>
                  <a:gd name="connsiteX6" fmla="*/ 165163 w 793527"/>
                  <a:gd name="connsiteY6" fmla="*/ 491204 h 843248"/>
                  <a:gd name="connsiteX7" fmla="*/ 632460 w 793527"/>
                  <a:gd name="connsiteY7" fmla="*/ 491204 h 843248"/>
                  <a:gd name="connsiteX8" fmla="*/ 793528 w 793527"/>
                  <a:gd name="connsiteY8" fmla="*/ 491204 h 843248"/>
                  <a:gd name="connsiteX9" fmla="*/ 793528 w 793527"/>
                  <a:gd name="connsiteY9" fmla="*/ 419671 h 843248"/>
                  <a:gd name="connsiteX10" fmla="*/ 403765 w 793527"/>
                  <a:gd name="connsiteY10" fmla="*/ 0 h 843248"/>
                  <a:gd name="connsiteX11" fmla="*/ 167068 w 793527"/>
                  <a:gd name="connsiteY11" fmla="*/ 359950 h 843248"/>
                  <a:gd name="connsiteX12" fmla="*/ 409670 w 793527"/>
                  <a:gd name="connsiteY12" fmla="*/ 135255 h 843248"/>
                  <a:gd name="connsiteX13" fmla="*/ 630460 w 793527"/>
                  <a:gd name="connsiteY13" fmla="*/ 359950 h 843248"/>
                  <a:gd name="connsiteX14" fmla="*/ 167068 w 793527"/>
                  <a:gd name="connsiteY14" fmla="*/ 359950 h 84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3527" h="843248">
                    <a:moveTo>
                      <a:pt x="403765" y="0"/>
                    </a:moveTo>
                    <a:cubicBezTo>
                      <a:pt x="173069" y="0"/>
                      <a:pt x="0" y="133255"/>
                      <a:pt x="0" y="429578"/>
                    </a:cubicBezTo>
                    <a:cubicBezTo>
                      <a:pt x="0" y="725900"/>
                      <a:pt x="218218" y="843248"/>
                      <a:pt x="440722" y="843248"/>
                    </a:cubicBezTo>
                    <a:cubicBezTo>
                      <a:pt x="645985" y="843248"/>
                      <a:pt x="753808" y="774573"/>
                      <a:pt x="753808" y="774573"/>
                    </a:cubicBezTo>
                    <a:lnTo>
                      <a:pt x="695134" y="652081"/>
                    </a:lnTo>
                    <a:cubicBezTo>
                      <a:pt x="695134" y="652081"/>
                      <a:pt x="615601" y="703040"/>
                      <a:pt x="435769" y="703040"/>
                    </a:cubicBezTo>
                    <a:cubicBezTo>
                      <a:pt x="314039" y="703040"/>
                      <a:pt x="183070" y="666274"/>
                      <a:pt x="165163" y="491204"/>
                    </a:cubicBezTo>
                    <a:lnTo>
                      <a:pt x="632460" y="491204"/>
                    </a:lnTo>
                    <a:lnTo>
                      <a:pt x="793528" y="491204"/>
                    </a:lnTo>
                    <a:lnTo>
                      <a:pt x="793528" y="419671"/>
                    </a:lnTo>
                    <a:cubicBezTo>
                      <a:pt x="793528" y="149162"/>
                      <a:pt x="668274" y="0"/>
                      <a:pt x="403765" y="0"/>
                    </a:cubicBezTo>
                    <a:close/>
                    <a:moveTo>
                      <a:pt x="167068" y="359950"/>
                    </a:moveTo>
                    <a:cubicBezTo>
                      <a:pt x="184975" y="186880"/>
                      <a:pt x="274415" y="135255"/>
                      <a:pt x="409670" y="135255"/>
                    </a:cubicBezTo>
                    <a:cubicBezTo>
                      <a:pt x="554831" y="135255"/>
                      <a:pt x="620458" y="204883"/>
                      <a:pt x="630460" y="359950"/>
                    </a:cubicBezTo>
                    <a:lnTo>
                      <a:pt x="167068" y="359950"/>
                    </a:ln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2" name="Forme libre : forme 24">
                <a:extLst>
                  <a:ext uri="{FF2B5EF4-FFF2-40B4-BE49-F238E27FC236}">
                    <a16:creationId xmlns:a16="http://schemas.microsoft.com/office/drawing/2014/main" id="{024850A8-8D36-482C-89B1-9A0DF65551BD}"/>
                  </a:ext>
                </a:extLst>
              </p:cNvPr>
              <p:cNvSpPr/>
              <p:nvPr/>
            </p:nvSpPr>
            <p:spPr>
              <a:xfrm>
                <a:off x="4311705" y="3199161"/>
                <a:ext cx="667170" cy="837247"/>
              </a:xfrm>
              <a:custGeom>
                <a:avLst/>
                <a:gdLst>
                  <a:gd name="connsiteX0" fmla="*/ 413552 w 667170"/>
                  <a:gd name="connsiteY0" fmla="*/ 346234 h 837247"/>
                  <a:gd name="connsiteX1" fmla="*/ 413552 w 667170"/>
                  <a:gd name="connsiteY1" fmla="*/ 346043 h 837247"/>
                  <a:gd name="connsiteX2" fmla="*/ 270391 w 667170"/>
                  <a:gd name="connsiteY2" fmla="*/ 346043 h 837247"/>
                  <a:gd name="connsiteX3" fmla="*/ 151614 w 667170"/>
                  <a:gd name="connsiteY3" fmla="*/ 241649 h 837247"/>
                  <a:gd name="connsiteX4" fmla="*/ 323255 w 667170"/>
                  <a:gd name="connsiteY4" fmla="*/ 139256 h 837247"/>
                  <a:gd name="connsiteX5" fmla="*/ 571952 w 667170"/>
                  <a:gd name="connsiteY5" fmla="*/ 184309 h 837247"/>
                  <a:gd name="connsiteX6" fmla="*/ 626531 w 667170"/>
                  <a:gd name="connsiteY6" fmla="*/ 55912 h 837247"/>
                  <a:gd name="connsiteX7" fmla="*/ 339161 w 667170"/>
                  <a:gd name="connsiteY7" fmla="*/ 0 h 837247"/>
                  <a:gd name="connsiteX8" fmla="*/ 357 w 667170"/>
                  <a:gd name="connsiteY8" fmla="*/ 243650 h 837247"/>
                  <a:gd name="connsiteX9" fmla="*/ 253627 w 667170"/>
                  <a:gd name="connsiteY9" fmla="*/ 491204 h 837247"/>
                  <a:gd name="connsiteX10" fmla="*/ 253627 w 667170"/>
                  <a:gd name="connsiteY10" fmla="*/ 491395 h 837247"/>
                  <a:gd name="connsiteX11" fmla="*/ 396788 w 667170"/>
                  <a:gd name="connsiteY11" fmla="*/ 491395 h 837247"/>
                  <a:gd name="connsiteX12" fmla="*/ 515564 w 667170"/>
                  <a:gd name="connsiteY12" fmla="*/ 595694 h 837247"/>
                  <a:gd name="connsiteX13" fmla="*/ 343924 w 667170"/>
                  <a:gd name="connsiteY13" fmla="*/ 698087 h 837247"/>
                  <a:gd name="connsiteX14" fmla="*/ 68080 w 667170"/>
                  <a:gd name="connsiteY14" fmla="*/ 640842 h 837247"/>
                  <a:gd name="connsiteX15" fmla="*/ 13978 w 667170"/>
                  <a:gd name="connsiteY15" fmla="*/ 768572 h 837247"/>
                  <a:gd name="connsiteX16" fmla="*/ 328017 w 667170"/>
                  <a:gd name="connsiteY16" fmla="*/ 837247 h 837247"/>
                  <a:gd name="connsiteX17" fmla="*/ 666821 w 667170"/>
                  <a:gd name="connsiteY17" fmla="*/ 593598 h 837247"/>
                  <a:gd name="connsiteX18" fmla="*/ 413552 w 667170"/>
                  <a:gd name="connsiteY18" fmla="*/ 346234 h 8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7170" h="837247">
                    <a:moveTo>
                      <a:pt x="413552" y="346234"/>
                    </a:moveTo>
                    <a:lnTo>
                      <a:pt x="413552" y="346043"/>
                    </a:lnTo>
                    <a:lnTo>
                      <a:pt x="270391" y="346043"/>
                    </a:lnTo>
                    <a:cubicBezTo>
                      <a:pt x="190857" y="346043"/>
                      <a:pt x="148376" y="315373"/>
                      <a:pt x="151614" y="241649"/>
                    </a:cubicBezTo>
                    <a:cubicBezTo>
                      <a:pt x="154948" y="163830"/>
                      <a:pt x="239720" y="139256"/>
                      <a:pt x="323255" y="139256"/>
                    </a:cubicBezTo>
                    <a:cubicBezTo>
                      <a:pt x="442317" y="139256"/>
                      <a:pt x="530233" y="167545"/>
                      <a:pt x="571952" y="184309"/>
                    </a:cubicBezTo>
                    <a:lnTo>
                      <a:pt x="626531" y="55912"/>
                    </a:lnTo>
                    <a:cubicBezTo>
                      <a:pt x="580715" y="36004"/>
                      <a:pt x="478607" y="0"/>
                      <a:pt x="339161" y="0"/>
                    </a:cubicBezTo>
                    <a:cubicBezTo>
                      <a:pt x="199906" y="0"/>
                      <a:pt x="8549" y="55245"/>
                      <a:pt x="357" y="243650"/>
                    </a:cubicBezTo>
                    <a:cubicBezTo>
                      <a:pt x="-7644" y="427196"/>
                      <a:pt x="120086" y="488252"/>
                      <a:pt x="253627" y="491204"/>
                    </a:cubicBezTo>
                    <a:lnTo>
                      <a:pt x="253627" y="491395"/>
                    </a:lnTo>
                    <a:lnTo>
                      <a:pt x="396788" y="491395"/>
                    </a:lnTo>
                    <a:cubicBezTo>
                      <a:pt x="476321" y="491395"/>
                      <a:pt x="518803" y="522065"/>
                      <a:pt x="515564" y="595694"/>
                    </a:cubicBezTo>
                    <a:cubicBezTo>
                      <a:pt x="512231" y="673513"/>
                      <a:pt x="427458" y="698087"/>
                      <a:pt x="343924" y="698087"/>
                    </a:cubicBezTo>
                    <a:cubicBezTo>
                      <a:pt x="174855" y="698087"/>
                      <a:pt x="68080" y="640842"/>
                      <a:pt x="68080" y="640842"/>
                    </a:cubicBezTo>
                    <a:lnTo>
                      <a:pt x="13978" y="768572"/>
                    </a:lnTo>
                    <a:cubicBezTo>
                      <a:pt x="13978" y="768572"/>
                      <a:pt x="135612" y="837247"/>
                      <a:pt x="328017" y="837247"/>
                    </a:cubicBezTo>
                    <a:cubicBezTo>
                      <a:pt x="467273" y="837247"/>
                      <a:pt x="658630" y="782003"/>
                      <a:pt x="666821" y="593598"/>
                    </a:cubicBezTo>
                    <a:cubicBezTo>
                      <a:pt x="674727" y="410337"/>
                      <a:pt x="547092" y="349282"/>
                      <a:pt x="413552" y="346234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3" name="Forme libre : forme 33">
                <a:extLst>
                  <a:ext uri="{FF2B5EF4-FFF2-40B4-BE49-F238E27FC236}">
                    <a16:creationId xmlns:a16="http://schemas.microsoft.com/office/drawing/2014/main" id="{C4D8D355-EDAD-414F-BF39-20AEE0C91120}"/>
                  </a:ext>
                </a:extLst>
              </p:cNvPr>
              <p:cNvSpPr/>
              <p:nvPr/>
            </p:nvSpPr>
            <p:spPr>
              <a:xfrm>
                <a:off x="2471737" y="3201066"/>
                <a:ext cx="761618" cy="833246"/>
              </a:xfrm>
              <a:custGeom>
                <a:avLst/>
                <a:gdLst>
                  <a:gd name="connsiteX0" fmla="*/ 378714 w 761618"/>
                  <a:gd name="connsiteY0" fmla="*/ 0 h 833246"/>
                  <a:gd name="connsiteX1" fmla="*/ 66485 w 761618"/>
                  <a:gd name="connsiteY1" fmla="*/ 51244 h 833246"/>
                  <a:gd name="connsiteX2" fmla="*/ 129445 w 761618"/>
                  <a:gd name="connsiteY2" fmla="*/ 179546 h 833246"/>
                  <a:gd name="connsiteX3" fmla="*/ 396716 w 761618"/>
                  <a:gd name="connsiteY3" fmla="*/ 139255 h 833246"/>
                  <a:gd name="connsiteX4" fmla="*/ 602552 w 761618"/>
                  <a:gd name="connsiteY4" fmla="*/ 288798 h 833246"/>
                  <a:gd name="connsiteX5" fmla="*/ 602552 w 761618"/>
                  <a:gd name="connsiteY5" fmla="*/ 338233 h 833246"/>
                  <a:gd name="connsiteX6" fmla="*/ 288322 w 761618"/>
                  <a:gd name="connsiteY6" fmla="*/ 338233 h 833246"/>
                  <a:gd name="connsiteX7" fmla="*/ 0 w 761618"/>
                  <a:gd name="connsiteY7" fmla="*/ 584645 h 833246"/>
                  <a:gd name="connsiteX8" fmla="*/ 310991 w 761618"/>
                  <a:gd name="connsiteY8" fmla="*/ 833247 h 833246"/>
                  <a:gd name="connsiteX9" fmla="*/ 602552 w 761618"/>
                  <a:gd name="connsiteY9" fmla="*/ 718756 h 833246"/>
                  <a:gd name="connsiteX10" fmla="*/ 602552 w 761618"/>
                  <a:gd name="connsiteY10" fmla="*/ 833247 h 833246"/>
                  <a:gd name="connsiteX11" fmla="*/ 761619 w 761618"/>
                  <a:gd name="connsiteY11" fmla="*/ 833247 h 833246"/>
                  <a:gd name="connsiteX12" fmla="*/ 761619 w 761618"/>
                  <a:gd name="connsiteY12" fmla="*/ 243554 h 833246"/>
                  <a:gd name="connsiteX13" fmla="*/ 378714 w 761618"/>
                  <a:gd name="connsiteY13" fmla="*/ 0 h 833246"/>
                  <a:gd name="connsiteX14" fmla="*/ 602552 w 761618"/>
                  <a:gd name="connsiteY14" fmla="*/ 507206 h 833246"/>
                  <a:gd name="connsiteX15" fmla="*/ 340328 w 761618"/>
                  <a:gd name="connsiteY15" fmla="*/ 701992 h 833246"/>
                  <a:gd name="connsiteX16" fmla="*/ 163068 w 761618"/>
                  <a:gd name="connsiteY16" fmla="*/ 582644 h 833246"/>
                  <a:gd name="connsiteX17" fmla="*/ 298323 w 761618"/>
                  <a:gd name="connsiteY17" fmla="*/ 463296 h 833246"/>
                  <a:gd name="connsiteX18" fmla="*/ 602647 w 761618"/>
                  <a:gd name="connsiteY18" fmla="*/ 463296 h 833246"/>
                  <a:gd name="connsiteX19" fmla="*/ 602647 w 761618"/>
                  <a:gd name="connsiteY19" fmla="*/ 507206 h 83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1618" h="833246">
                    <a:moveTo>
                      <a:pt x="378714" y="0"/>
                    </a:moveTo>
                    <a:cubicBezTo>
                      <a:pt x="232886" y="0"/>
                      <a:pt x="123063" y="30861"/>
                      <a:pt x="66485" y="51244"/>
                    </a:cubicBezTo>
                    <a:lnTo>
                      <a:pt x="129445" y="179546"/>
                    </a:lnTo>
                    <a:cubicBezTo>
                      <a:pt x="180880" y="162687"/>
                      <a:pt x="274320" y="139255"/>
                      <a:pt x="396716" y="139255"/>
                    </a:cubicBezTo>
                    <a:cubicBezTo>
                      <a:pt x="491204" y="139255"/>
                      <a:pt x="602552" y="164973"/>
                      <a:pt x="602552" y="288798"/>
                    </a:cubicBezTo>
                    <a:cubicBezTo>
                      <a:pt x="602552" y="288798"/>
                      <a:pt x="602361" y="334042"/>
                      <a:pt x="602552" y="338233"/>
                    </a:cubicBezTo>
                    <a:lnTo>
                      <a:pt x="288322" y="338233"/>
                    </a:lnTo>
                    <a:cubicBezTo>
                      <a:pt x="129254" y="338042"/>
                      <a:pt x="0" y="393763"/>
                      <a:pt x="0" y="584645"/>
                    </a:cubicBezTo>
                    <a:cubicBezTo>
                      <a:pt x="0" y="755332"/>
                      <a:pt x="139732" y="833247"/>
                      <a:pt x="310991" y="833247"/>
                    </a:cubicBezTo>
                    <a:cubicBezTo>
                      <a:pt x="513779" y="833247"/>
                      <a:pt x="602552" y="718756"/>
                      <a:pt x="602552" y="718756"/>
                    </a:cubicBezTo>
                    <a:lnTo>
                      <a:pt x="602552" y="833247"/>
                    </a:lnTo>
                    <a:lnTo>
                      <a:pt x="761619" y="833247"/>
                    </a:lnTo>
                    <a:lnTo>
                      <a:pt x="761619" y="243554"/>
                    </a:lnTo>
                    <a:cubicBezTo>
                      <a:pt x="752475" y="55150"/>
                      <a:pt x="536067" y="0"/>
                      <a:pt x="378714" y="0"/>
                    </a:cubicBezTo>
                    <a:close/>
                    <a:moveTo>
                      <a:pt x="602552" y="507206"/>
                    </a:moveTo>
                    <a:cubicBezTo>
                      <a:pt x="602552" y="630364"/>
                      <a:pt x="445294" y="701992"/>
                      <a:pt x="340328" y="701992"/>
                    </a:cubicBezTo>
                    <a:cubicBezTo>
                      <a:pt x="262795" y="701992"/>
                      <a:pt x="163068" y="676084"/>
                      <a:pt x="163068" y="582644"/>
                    </a:cubicBezTo>
                    <a:cubicBezTo>
                      <a:pt x="163068" y="489204"/>
                      <a:pt x="216789" y="463296"/>
                      <a:pt x="298323" y="463296"/>
                    </a:cubicBezTo>
                    <a:lnTo>
                      <a:pt x="602647" y="463296"/>
                    </a:lnTo>
                    <a:lnTo>
                      <a:pt x="602647" y="507206"/>
                    </a:ln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14" name="Forme libre : forme 16">
              <a:extLst>
                <a:ext uri="{FF2B5EF4-FFF2-40B4-BE49-F238E27FC236}">
                  <a16:creationId xmlns:a16="http://schemas.microsoft.com/office/drawing/2014/main" id="{7148A700-F7D8-4402-9F95-58B18F8C236D}"/>
                </a:ext>
              </a:extLst>
            </p:cNvPr>
            <p:cNvSpPr/>
            <p:nvPr/>
          </p:nvSpPr>
          <p:spPr>
            <a:xfrm>
              <a:off x="4142993" y="1104900"/>
              <a:ext cx="859916" cy="433102"/>
            </a:xfrm>
            <a:custGeom>
              <a:avLst/>
              <a:gdLst>
                <a:gd name="connsiteX0" fmla="*/ 859917 w 859916"/>
                <a:gd name="connsiteY0" fmla="*/ 124968 h 433102"/>
                <a:gd name="connsiteX1" fmla="*/ 431387 w 859916"/>
                <a:gd name="connsiteY1" fmla="*/ 0 h 433102"/>
                <a:gd name="connsiteX2" fmla="*/ 0 w 859916"/>
                <a:gd name="connsiteY2" fmla="*/ 118967 h 433102"/>
                <a:gd name="connsiteX3" fmla="*/ 430435 w 859916"/>
                <a:gd name="connsiteY3" fmla="*/ 433102 h 433102"/>
                <a:gd name="connsiteX4" fmla="*/ 859917 w 859916"/>
                <a:gd name="connsiteY4" fmla="*/ 124968 h 4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916" h="433102">
                  <a:moveTo>
                    <a:pt x="859917" y="124968"/>
                  </a:moveTo>
                  <a:cubicBezTo>
                    <a:pt x="742759" y="49720"/>
                    <a:pt x="588645" y="0"/>
                    <a:pt x="431387" y="0"/>
                  </a:cubicBezTo>
                  <a:cubicBezTo>
                    <a:pt x="285274" y="0"/>
                    <a:pt x="134779" y="35719"/>
                    <a:pt x="0" y="118967"/>
                  </a:cubicBezTo>
                  <a:cubicBezTo>
                    <a:pt x="0" y="118967"/>
                    <a:pt x="183642" y="432530"/>
                    <a:pt x="430435" y="433102"/>
                  </a:cubicBezTo>
                  <a:cubicBezTo>
                    <a:pt x="677132" y="433673"/>
                    <a:pt x="859917" y="124968"/>
                    <a:pt x="859917" y="124968"/>
                  </a:cubicBezTo>
                  <a:close/>
                </a:path>
              </a:pathLst>
            </a:custGeom>
            <a:solidFill>
              <a:srgbClr val="FFE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7">
              <a:extLst>
                <a:ext uri="{FF2B5EF4-FFF2-40B4-BE49-F238E27FC236}">
                  <a16:creationId xmlns:a16="http://schemas.microsoft.com/office/drawing/2014/main" id="{043231D7-5025-44C3-900B-149CF010FC9F}"/>
                </a:ext>
              </a:extLst>
            </p:cNvPr>
            <p:cNvSpPr/>
            <p:nvPr/>
          </p:nvSpPr>
          <p:spPr>
            <a:xfrm>
              <a:off x="3749374" y="1300924"/>
              <a:ext cx="466844" cy="817244"/>
            </a:xfrm>
            <a:custGeom>
              <a:avLst/>
              <a:gdLst>
                <a:gd name="connsiteX0" fmla="*/ 287416 w 466844"/>
                <a:gd name="connsiteY0" fmla="*/ 0 h 817244"/>
                <a:gd name="connsiteX1" fmla="*/ 40051 w 466844"/>
                <a:gd name="connsiteY1" fmla="*/ 371570 h 817244"/>
                <a:gd name="connsiteX2" fmla="*/ 24145 w 466844"/>
                <a:gd name="connsiteY2" fmla="*/ 817245 h 817244"/>
                <a:gd name="connsiteX3" fmla="*/ 451722 w 466844"/>
                <a:gd name="connsiteY3" fmla="*/ 506444 h 817244"/>
                <a:gd name="connsiteX4" fmla="*/ 287416 w 466844"/>
                <a:gd name="connsiteY4" fmla="*/ 0 h 81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844" h="817244">
                  <a:moveTo>
                    <a:pt x="287416" y="0"/>
                  </a:moveTo>
                  <a:cubicBezTo>
                    <a:pt x="175021" y="94488"/>
                    <a:pt x="88915" y="222123"/>
                    <a:pt x="40051" y="371570"/>
                  </a:cubicBezTo>
                  <a:cubicBezTo>
                    <a:pt x="-8907" y="521018"/>
                    <a:pt x="-11479" y="669322"/>
                    <a:pt x="24145" y="817245"/>
                  </a:cubicBezTo>
                  <a:cubicBezTo>
                    <a:pt x="24145" y="817245"/>
                    <a:pt x="374855" y="740855"/>
                    <a:pt x="451722" y="506444"/>
                  </a:cubicBezTo>
                  <a:cubicBezTo>
                    <a:pt x="528589" y="272034"/>
                    <a:pt x="287416" y="0"/>
                    <a:pt x="287416" y="0"/>
                  </a:cubicBezTo>
                  <a:close/>
                </a:path>
              </a:pathLst>
            </a:custGeom>
            <a:solidFill>
              <a:srgbClr val="FF99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6" name="Forme libre : forme 18">
              <a:extLst>
                <a:ext uri="{FF2B5EF4-FFF2-40B4-BE49-F238E27FC236}">
                  <a16:creationId xmlns:a16="http://schemas.microsoft.com/office/drawing/2014/main" id="{A057539C-0DF8-4385-B5A0-076759EE1E9E}"/>
                </a:ext>
              </a:extLst>
            </p:cNvPr>
            <p:cNvSpPr/>
            <p:nvPr/>
          </p:nvSpPr>
          <p:spPr>
            <a:xfrm>
              <a:off x="3810094" y="2167431"/>
              <a:ext cx="695999" cy="571005"/>
            </a:xfrm>
            <a:custGeom>
              <a:avLst/>
              <a:gdLst>
                <a:gd name="connsiteX0" fmla="*/ 0 w 695999"/>
                <a:gd name="connsiteY0" fmla="*/ 63418 h 571005"/>
                <a:gd name="connsiteX1" fmla="*/ 274034 w 695999"/>
                <a:gd name="connsiteY1" fmla="*/ 414986 h 571005"/>
                <a:gd name="connsiteX2" fmla="*/ 693611 w 695999"/>
                <a:gd name="connsiteY2" fmla="*/ 571006 h 571005"/>
                <a:gd name="connsiteX3" fmla="*/ 529400 w 695999"/>
                <a:gd name="connsiteY3" fmla="*/ 65133 h 571005"/>
                <a:gd name="connsiteX4" fmla="*/ 0 w 695999"/>
                <a:gd name="connsiteY4" fmla="*/ 63418 h 57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999" h="571005">
                  <a:moveTo>
                    <a:pt x="0" y="63418"/>
                  </a:moveTo>
                  <a:cubicBezTo>
                    <a:pt x="57436" y="202198"/>
                    <a:pt x="148876" y="322022"/>
                    <a:pt x="274034" y="414986"/>
                  </a:cubicBezTo>
                  <a:cubicBezTo>
                    <a:pt x="400241" y="508712"/>
                    <a:pt x="552926" y="561671"/>
                    <a:pt x="693611" y="571006"/>
                  </a:cubicBezTo>
                  <a:cubicBezTo>
                    <a:pt x="693611" y="571006"/>
                    <a:pt x="728758" y="210675"/>
                    <a:pt x="529400" y="65133"/>
                  </a:cubicBezTo>
                  <a:cubicBezTo>
                    <a:pt x="330041" y="-80409"/>
                    <a:pt x="0" y="63418"/>
                    <a:pt x="0" y="63418"/>
                  </a:cubicBezTo>
                  <a:close/>
                </a:path>
              </a:pathLst>
            </a:custGeom>
            <a:solidFill>
              <a:srgbClr val="E100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7" name="Forme libre : forme 19">
              <a:extLst>
                <a:ext uri="{FF2B5EF4-FFF2-40B4-BE49-F238E27FC236}">
                  <a16:creationId xmlns:a16="http://schemas.microsoft.com/office/drawing/2014/main" id="{C9A25EC6-816D-4BF1-B5DF-B2396460CD9C}"/>
                </a:ext>
              </a:extLst>
            </p:cNvPr>
            <p:cNvSpPr/>
            <p:nvPr/>
          </p:nvSpPr>
          <p:spPr>
            <a:xfrm>
              <a:off x="4633686" y="2165635"/>
              <a:ext cx="694216" cy="572421"/>
            </a:xfrm>
            <a:custGeom>
              <a:avLst/>
              <a:gdLst>
                <a:gd name="connsiteX0" fmla="*/ 3178 w 694216"/>
                <a:gd name="connsiteY0" fmla="*/ 572422 h 572421"/>
                <a:gd name="connsiteX1" fmla="*/ 420087 w 694216"/>
                <a:gd name="connsiteY1" fmla="*/ 414783 h 572421"/>
                <a:gd name="connsiteX2" fmla="*/ 694217 w 694216"/>
                <a:gd name="connsiteY2" fmla="*/ 61024 h 572421"/>
                <a:gd name="connsiteX3" fmla="*/ 161960 w 694216"/>
                <a:gd name="connsiteY3" fmla="*/ 66930 h 572421"/>
                <a:gd name="connsiteX4" fmla="*/ 3178 w 694216"/>
                <a:gd name="connsiteY4" fmla="*/ 572422 h 57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216" h="572421">
                  <a:moveTo>
                    <a:pt x="3178" y="572422"/>
                  </a:moveTo>
                  <a:cubicBezTo>
                    <a:pt x="160817" y="556705"/>
                    <a:pt x="292738" y="506985"/>
                    <a:pt x="420087" y="414783"/>
                  </a:cubicBezTo>
                  <a:cubicBezTo>
                    <a:pt x="543341" y="325533"/>
                    <a:pt x="637162" y="199327"/>
                    <a:pt x="694217" y="61024"/>
                  </a:cubicBezTo>
                  <a:cubicBezTo>
                    <a:pt x="694217" y="61024"/>
                    <a:pt x="360080" y="-80136"/>
                    <a:pt x="161960" y="66930"/>
                  </a:cubicBezTo>
                  <a:cubicBezTo>
                    <a:pt x="-36160" y="213996"/>
                    <a:pt x="3178" y="572422"/>
                    <a:pt x="3178" y="572422"/>
                  </a:cubicBezTo>
                  <a:close/>
                </a:path>
              </a:pathLst>
            </a:custGeom>
            <a:solidFill>
              <a:srgbClr val="5770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8" name="Forme libre : forme 20">
              <a:extLst>
                <a:ext uri="{FF2B5EF4-FFF2-40B4-BE49-F238E27FC236}">
                  <a16:creationId xmlns:a16="http://schemas.microsoft.com/office/drawing/2014/main" id="{B6F03869-A025-426A-8DB2-BBE57A2FA149}"/>
                </a:ext>
              </a:extLst>
            </p:cNvPr>
            <p:cNvSpPr/>
            <p:nvPr/>
          </p:nvSpPr>
          <p:spPr>
            <a:xfrm>
              <a:off x="4920405" y="1302353"/>
              <a:ext cx="465742" cy="817435"/>
            </a:xfrm>
            <a:custGeom>
              <a:avLst/>
              <a:gdLst>
                <a:gd name="connsiteX0" fmla="*/ 441883 w 465742"/>
                <a:gd name="connsiteY0" fmla="*/ 817436 h 817435"/>
                <a:gd name="connsiteX1" fmla="*/ 427024 w 465742"/>
                <a:gd name="connsiteY1" fmla="*/ 371189 h 817435"/>
                <a:gd name="connsiteX2" fmla="*/ 180707 w 465742"/>
                <a:gd name="connsiteY2" fmla="*/ 0 h 817435"/>
                <a:gd name="connsiteX3" fmla="*/ 14687 w 465742"/>
                <a:gd name="connsiteY3" fmla="*/ 504158 h 817435"/>
                <a:gd name="connsiteX4" fmla="*/ 441883 w 465742"/>
                <a:gd name="connsiteY4" fmla="*/ 817436 h 81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742" h="817435">
                  <a:moveTo>
                    <a:pt x="441883" y="817436"/>
                  </a:moveTo>
                  <a:cubicBezTo>
                    <a:pt x="476268" y="675799"/>
                    <a:pt x="475316" y="520827"/>
                    <a:pt x="427024" y="371189"/>
                  </a:cubicBezTo>
                  <a:cubicBezTo>
                    <a:pt x="378732" y="221552"/>
                    <a:pt x="292340" y="97917"/>
                    <a:pt x="180707" y="0"/>
                  </a:cubicBezTo>
                  <a:cubicBezTo>
                    <a:pt x="180707" y="0"/>
                    <a:pt x="-61037" y="269272"/>
                    <a:pt x="14687" y="504158"/>
                  </a:cubicBezTo>
                  <a:cubicBezTo>
                    <a:pt x="90410" y="739045"/>
                    <a:pt x="441883" y="817436"/>
                    <a:pt x="441883" y="817436"/>
                  </a:cubicBezTo>
                  <a:close/>
                </a:path>
              </a:pathLst>
            </a:custGeom>
            <a:solidFill>
              <a:srgbClr val="00AC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8872" y="561003"/>
            <a:ext cx="2784162" cy="7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44911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772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37788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19667" y="29972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255976C-34CA-4DA0-ABF3-71B0B081B41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ffectLst/>
                <a:latin typeface="Calibri" pitchFamily="34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987367" y="642143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fld id="{1FD1D124-A188-430A-B2BF-52146A456F3B}" type="slidenum">
              <a:rPr lang="hu-HU" sz="1000" smtClean="0"/>
              <a:pPr algn="r">
                <a:defRPr/>
              </a:pPr>
              <a:t>‹#›</a:t>
            </a:fld>
            <a:endParaRPr lang="hu-HU" sz="1000" dirty="0"/>
          </a:p>
        </p:txBody>
      </p:sp>
      <p:pic>
        <p:nvPicPr>
          <p:cNvPr id="2055" name="Picture 7" descr="bg_2_beloldal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14289"/>
            <a:ext cx="12187767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CFE7A5E-8195-600B-66FE-0E8E5AC3A0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75" y="177407"/>
            <a:ext cx="694047" cy="70376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598030B-EB34-1440-F864-5130DCEA94DE}"/>
              </a:ext>
            </a:extLst>
          </p:cNvPr>
          <p:cNvSpPr txBox="1"/>
          <p:nvPr userDrawn="1"/>
        </p:nvSpPr>
        <p:spPr>
          <a:xfrm>
            <a:off x="9072331" y="882651"/>
            <a:ext cx="262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cap="small" baseline="0" dirty="0" err="1">
                <a:latin typeface="Garamond" panose="02020404030301010803" pitchFamily="18" charset="0"/>
              </a:rPr>
              <a:t>Ministry</a:t>
            </a:r>
            <a:r>
              <a:rPr lang="hu-HU" sz="1200" cap="small" baseline="0" dirty="0">
                <a:latin typeface="Garamond" panose="02020404030301010803" pitchFamily="18" charset="0"/>
              </a:rPr>
              <a:t> of </a:t>
            </a:r>
            <a:r>
              <a:rPr lang="hu-HU" sz="1200" cap="small" baseline="0" dirty="0" err="1">
                <a:latin typeface="Garamond" panose="02020404030301010803" pitchFamily="18" charset="0"/>
              </a:rPr>
              <a:t>Agriculture</a:t>
            </a:r>
            <a:endParaRPr lang="hu-HU" sz="1200" cap="small" baseline="0" dirty="0">
              <a:latin typeface="Garamond" panose="02020404030301010803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D0778F0-AA3D-3455-F8FF-61E38D6E1BE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62579" y="238775"/>
            <a:ext cx="787400" cy="5810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427A080-8CBC-F824-5EF8-0492C858D36F}"/>
              </a:ext>
            </a:extLst>
          </p:cNvPr>
          <p:cNvSpPr txBox="1"/>
          <p:nvPr userDrawn="1"/>
        </p:nvSpPr>
        <p:spPr>
          <a:xfrm>
            <a:off x="546211" y="882651"/>
            <a:ext cx="262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cap="small" baseline="0" dirty="0" err="1">
                <a:latin typeface="Garamond" panose="02020404030301010803" pitchFamily="18" charset="0"/>
              </a:rPr>
              <a:t>Ceva-Phylaxia</a:t>
            </a:r>
            <a:endParaRPr lang="hu-HU" sz="1200" cap="small" baseline="0" dirty="0">
              <a:latin typeface="Garamond" panose="02020404030301010803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1DE2A97-C42B-B299-1C33-C70DF69E89FF}"/>
              </a:ext>
            </a:extLst>
          </p:cNvPr>
          <p:cNvSpPr txBox="1"/>
          <p:nvPr userDrawn="1"/>
        </p:nvSpPr>
        <p:spPr>
          <a:xfrm>
            <a:off x="5135894" y="238774"/>
            <a:ext cx="1920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5346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46B5A3B-42C8-C646-ABC9-A062B83A1C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4000" y="144000"/>
            <a:ext cx="1344149" cy="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4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es.fr/fr/content/m&#233;dicam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1673" y="1776248"/>
            <a:ext cx="11748654" cy="1250731"/>
          </a:xfrm>
        </p:spPr>
        <p:txBody>
          <a:bodyPr/>
          <a:lstStyle/>
          <a:p>
            <a:pPr algn="ctr"/>
            <a:br>
              <a:rPr lang="en-US" altLang="en-US" sz="4400" b="1" dirty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</a:br>
            <a:r>
              <a:rPr lang="en-US" altLang="en-US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EU MEMBER STATES EXPERIENCE ON HIGHLY PATHOGENIC AVIAN INFLUENZA</a:t>
            </a:r>
            <a:br>
              <a:rPr lang="en-US" altLang="en-US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altLang="en-US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VACINATION</a:t>
            </a:r>
            <a:endParaRPr lang="en-GB" altLang="en-US" b="1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366606" y="4553940"/>
            <a:ext cx="9173029" cy="685312"/>
          </a:xfrm>
        </p:spPr>
        <p:txBody>
          <a:bodyPr/>
          <a:lstStyle/>
          <a:p>
            <a:r>
              <a:rPr lang="en-IE" sz="1800" dirty="0"/>
              <a:t>Bangkok, Thailand </a:t>
            </a:r>
          </a:p>
          <a:p>
            <a:r>
              <a:rPr lang="en-IE" sz="1800" dirty="0"/>
              <a:t>4-8 March 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6194" y="4553940"/>
            <a:ext cx="61380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Žilvinas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Ilevičius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COMMISSION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DIRECTORATE-GENERAL FOR HEALTH AND FOOD SAFETY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 of Unit G2 - Animal Health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1E94CA-D85E-A0C7-DE8D-293D9448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54F69-9486-48DB-8402-E50872E3703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94E03-AE60-D3DC-C6D5-E6B228B3AABE}"/>
              </a:ext>
            </a:extLst>
          </p:cNvPr>
          <p:cNvSpPr txBox="1"/>
          <p:nvPr/>
        </p:nvSpPr>
        <p:spPr>
          <a:xfrm>
            <a:off x="378372" y="3027769"/>
            <a:ext cx="112881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BTSF Regional workshop on Animal Health: 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disease preparedness, vaccination  and One Health approach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5E1B3F-0B1D-4FA4-99A2-2F356940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7514E8-D5DC-4F6A-970A-BE970682D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41" y="2608263"/>
            <a:ext cx="10156297" cy="2387600"/>
          </a:xfrm>
        </p:spPr>
        <p:txBody>
          <a:bodyPr/>
          <a:lstStyle/>
          <a:p>
            <a:pPr algn="ctr"/>
            <a:r>
              <a:rPr lang="en-IE" b="1" dirty="0"/>
              <a:t>Preventive vaccination</a:t>
            </a:r>
            <a:br>
              <a:rPr lang="en-IE" b="1" dirty="0"/>
            </a:br>
            <a:r>
              <a:rPr lang="en-IE" b="1" dirty="0"/>
              <a:t>zoo birds </a:t>
            </a:r>
            <a:br>
              <a:rPr lang="en-IE" b="1" dirty="0"/>
            </a:br>
            <a:br>
              <a:rPr lang="en-IE" b="1" dirty="0"/>
            </a:br>
            <a:r>
              <a:rPr lang="en-IE" sz="4400" dirty="0"/>
              <a:t>Netherlands, Spain, Ireland</a:t>
            </a:r>
          </a:p>
        </p:txBody>
      </p:sp>
    </p:spTree>
    <p:extLst>
      <p:ext uri="{BB962C8B-B14F-4D97-AF65-F5344CB8AC3E}">
        <p14:creationId xmlns:p14="http://schemas.microsoft.com/office/powerpoint/2010/main" val="358395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26" name="Google Shape;226;p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algn="ctr"/>
            <a:r>
              <a:rPr lang="en-IE" dirty="0"/>
              <a:t>Preventive vaccination of birds in zoos</a:t>
            </a:r>
            <a:br>
              <a:rPr lang="en-IE" sz="4000" b="1" dirty="0">
                <a:solidFill>
                  <a:schemeClr val="bg1"/>
                </a:solidFill>
              </a:rPr>
            </a:br>
            <a:r>
              <a:rPr lang="en-IE" sz="3200" dirty="0"/>
              <a:t>(“confined establishments”)</a:t>
            </a:r>
            <a:endParaRPr sz="3200" dirty="0"/>
          </a:p>
        </p:txBody>
      </p:sp>
      <p:sp>
        <p:nvSpPr>
          <p:cNvPr id="227" name="Google Shape;227;p3"/>
          <p:cNvSpPr txBox="1">
            <a:spLocks noGrp="1"/>
          </p:cNvSpPr>
          <p:nvPr>
            <p:ph type="body" idx="1"/>
          </p:nvPr>
        </p:nvSpPr>
        <p:spPr>
          <a:xfrm>
            <a:off x="687316" y="1677170"/>
            <a:ext cx="11011423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IE" dirty="0"/>
              <a:t>Netherlands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IE" dirty="0"/>
              <a:t>Preventive vaccination programme in 13 zoos (since October 2023)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IE" sz="2000" dirty="0"/>
              <a:t>Vaccine used: Nobilis Influenza H5N2</a:t>
            </a:r>
          </a:p>
          <a:p>
            <a:pPr marL="0" indent="0">
              <a:buNone/>
            </a:pPr>
            <a:endParaRPr lang="en-IE" dirty="0"/>
          </a:p>
          <a:p>
            <a:pPr lvl="4">
              <a:spcAft>
                <a:spcPts val="600"/>
              </a:spcAft>
            </a:pPr>
            <a:r>
              <a:rPr lang="en-IE" sz="2400" dirty="0"/>
              <a:t>Spain</a:t>
            </a:r>
          </a:p>
          <a:p>
            <a:pPr lvl="5">
              <a:spcBef>
                <a:spcPts val="0"/>
              </a:spcBef>
              <a:buSzPts val="2400"/>
            </a:pPr>
            <a:r>
              <a:rPr lang="en-IE" sz="2000" dirty="0"/>
              <a:t>Preventive vaccination programme in 1 zoo (since winter 2023/2024)</a:t>
            </a:r>
          </a:p>
          <a:p>
            <a:pPr lvl="5">
              <a:spcBef>
                <a:spcPts val="0"/>
              </a:spcBef>
              <a:buSzPts val="2400"/>
            </a:pPr>
            <a:r>
              <a:rPr lang="en-IE" sz="2000" dirty="0"/>
              <a:t>Vaccine used: Nobilis Influenza H5N2</a:t>
            </a:r>
          </a:p>
          <a:p>
            <a:pPr marL="0" indent="0">
              <a:buNone/>
            </a:pPr>
            <a:endParaRPr lang="en-IE" dirty="0"/>
          </a:p>
          <a:p>
            <a:pPr>
              <a:spcAft>
                <a:spcPts val="0"/>
              </a:spcAft>
            </a:pPr>
            <a:r>
              <a:rPr lang="en-IE" dirty="0"/>
              <a:t>Ireland</a:t>
            </a:r>
          </a:p>
          <a:p>
            <a:pPr marL="800100" lvl="1" indent="-342900">
              <a:spcAft>
                <a:spcPts val="0"/>
              </a:spcAft>
            </a:pPr>
            <a:r>
              <a:rPr lang="en-IE" dirty="0"/>
              <a:t>Preventive vaccination programme in 4 zoos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IE" dirty="0"/>
              <a:t>	(since winter 2023/2024)</a:t>
            </a:r>
            <a:r>
              <a:rPr lang="en-IE" b="1" dirty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n-IE" sz="2000" dirty="0"/>
              <a:t>Vaccine used: </a:t>
            </a:r>
            <a:r>
              <a:rPr lang="en-IE" dirty="0"/>
              <a:t>Nobilis Influenza H5N2 </a:t>
            </a:r>
            <a:endParaRPr lang="en-IE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56046-32D5-910D-5E4B-0D104F76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85" y="1478787"/>
            <a:ext cx="1805937" cy="1950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3CDC9-CB05-168A-7C63-2BB5F12C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55" y="3244973"/>
            <a:ext cx="2037604" cy="123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F1EBB0-C1B0-F965-7210-338B2F6BA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446" y="4316458"/>
            <a:ext cx="2310346" cy="1382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135D5-C820-B93A-DC0A-9C4015802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540" y="4635512"/>
            <a:ext cx="1394581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3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5E1B3F-0B1D-4FA4-99A2-2F356940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7514E8-D5DC-4F6A-970A-BE970682D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41" y="2608263"/>
            <a:ext cx="10156297" cy="2387600"/>
          </a:xfrm>
        </p:spPr>
        <p:txBody>
          <a:bodyPr/>
          <a:lstStyle/>
          <a:p>
            <a:pPr algn="ctr"/>
            <a:r>
              <a:rPr lang="en-IE" b="1" dirty="0"/>
              <a:t>Vaccine trials/ research</a:t>
            </a:r>
            <a:br>
              <a:rPr lang="en-IE" b="1" dirty="0"/>
            </a:br>
            <a:r>
              <a:rPr lang="en-IE" sz="4400" dirty="0"/>
              <a:t>(out of scope of EU Reg 2023/361)</a:t>
            </a:r>
            <a:br>
              <a:rPr lang="en-IE" b="1" dirty="0"/>
            </a:br>
            <a:br>
              <a:rPr lang="en-IE" b="1" dirty="0"/>
            </a:b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86033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B9F6C-3161-2A37-EEE2-E088D40A0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54F69-9486-48DB-8402-E50872E3703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1963C-65A2-F529-B281-3A11B1824A6B}"/>
              </a:ext>
            </a:extLst>
          </p:cNvPr>
          <p:cNvSpPr txBox="1"/>
          <p:nvPr/>
        </p:nvSpPr>
        <p:spPr>
          <a:xfrm>
            <a:off x="316089" y="3155361"/>
            <a:ext cx="538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400" b="1" dirty="0">
              <a:solidFill>
                <a:schemeClr val="bg1"/>
              </a:solidFill>
            </a:endParaRPr>
          </a:p>
          <a:p>
            <a:r>
              <a:rPr lang="en-IE" sz="2400" b="1" dirty="0">
                <a:solidFill>
                  <a:schemeClr val="bg1"/>
                </a:solidFill>
              </a:rPr>
              <a:t>Netherlands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1"/>
                </a:solidFill>
              </a:rPr>
              <a:t>vaccine efficacy trial in laying hens in high containment unit in lab (2022)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1"/>
                </a:solidFill>
              </a:rPr>
              <a:t>field trial in laying hens (September 2023-2025)</a:t>
            </a:r>
          </a:p>
          <a:p>
            <a:endParaRPr lang="en-IE" b="1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9A946-1BB7-ED33-1911-50DE8153D6C2}"/>
              </a:ext>
            </a:extLst>
          </p:cNvPr>
          <p:cNvSpPr txBox="1"/>
          <p:nvPr/>
        </p:nvSpPr>
        <p:spPr>
          <a:xfrm>
            <a:off x="6289416" y="2293586"/>
            <a:ext cx="50672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200" b="1" dirty="0">
              <a:solidFill>
                <a:schemeClr val="bg1"/>
              </a:solidFill>
            </a:endParaRPr>
          </a:p>
          <a:p>
            <a:endParaRPr lang="en-IE" sz="2400" b="1" dirty="0">
              <a:solidFill>
                <a:schemeClr val="bg1"/>
              </a:solidFill>
            </a:endParaRPr>
          </a:p>
          <a:p>
            <a:r>
              <a:rPr lang="en-IE" sz="2400" b="1" dirty="0">
                <a:solidFill>
                  <a:schemeClr val="bg1"/>
                </a:solidFill>
              </a:rPr>
              <a:t>Hungary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1"/>
                </a:solidFill>
              </a:rPr>
              <a:t>field trial in geese (2022-2023)</a:t>
            </a:r>
          </a:p>
          <a:p>
            <a:endParaRPr lang="en-I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>
              <a:solidFill>
                <a:schemeClr val="bg1"/>
              </a:solidFill>
            </a:endParaRPr>
          </a:p>
          <a:p>
            <a:r>
              <a:rPr lang="en-IE" sz="2400" b="1" dirty="0">
                <a:solidFill>
                  <a:schemeClr val="bg1"/>
                </a:solidFill>
              </a:rPr>
              <a:t>Italy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1"/>
                </a:solidFill>
              </a:rPr>
              <a:t>vaccine efficacy trial in turkeys (since 2022)</a:t>
            </a:r>
          </a:p>
          <a:p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2FE90-644B-320F-EAA2-96BDD29C9DEE}"/>
              </a:ext>
            </a:extLst>
          </p:cNvPr>
          <p:cNvSpPr txBox="1"/>
          <p:nvPr/>
        </p:nvSpPr>
        <p:spPr>
          <a:xfrm>
            <a:off x="633682" y="1413050"/>
            <a:ext cx="11311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solidFill>
                  <a:schemeClr val="bg1"/>
                </a:solidFill>
              </a:rPr>
              <a:t>Scientific research </a:t>
            </a:r>
          </a:p>
          <a:p>
            <a:pPr algn="ctr"/>
            <a:r>
              <a:rPr lang="en-IE" sz="3200" dirty="0">
                <a:solidFill>
                  <a:schemeClr val="bg1"/>
                </a:solidFill>
              </a:rPr>
              <a:t>(out of scope of Delegated Regulation (EU) 2023/361)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030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0136-DFF6-A851-52A5-22C0ED17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26" y="1411247"/>
            <a:ext cx="5939774" cy="4914087"/>
          </a:xfrm>
        </p:spPr>
        <p:txBody>
          <a:bodyPr/>
          <a:lstStyle/>
          <a:p>
            <a:r>
              <a:rPr lang="en-IE" dirty="0"/>
              <a:t>Netherlands</a:t>
            </a:r>
          </a:p>
          <a:p>
            <a:r>
              <a:rPr lang="en-IE" sz="2800" b="0" dirty="0"/>
              <a:t>Vaccination in laying hens</a:t>
            </a:r>
          </a:p>
          <a:p>
            <a:r>
              <a:rPr lang="en-IE" sz="2400" b="0" u="sng" dirty="0"/>
              <a:t>Scientific research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2022: Lab study with 4 vaccines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2023-2025: Field study with 2 HVT-vector vaccines</a:t>
            </a:r>
          </a:p>
          <a:p>
            <a:pPr>
              <a:spcAft>
                <a:spcPts val="600"/>
              </a:spcAft>
            </a:pPr>
            <a:endParaRPr lang="en-IE" sz="2400" b="0" u="sng" dirty="0"/>
          </a:p>
          <a:p>
            <a:pPr>
              <a:spcAft>
                <a:spcPts val="600"/>
              </a:spcAft>
            </a:pPr>
            <a:r>
              <a:rPr lang="en-IE" sz="2400" b="0" u="sng" dirty="0"/>
              <a:t>Next step: possible small scale pilot</a:t>
            </a:r>
            <a:r>
              <a:rPr lang="en-IE" b="0" dirty="0"/>
              <a:t> 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depending on outcomes field study 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foreseen to start end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C3402-55B7-0699-10AC-1E5B99ACD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54F69-9486-48DB-8402-E50872E3703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14E376-A7C8-8A07-BB21-E14A40007AB0}"/>
              </a:ext>
            </a:extLst>
          </p:cNvPr>
          <p:cNvSpPr txBox="1">
            <a:spLocks/>
          </p:cNvSpPr>
          <p:nvPr/>
        </p:nvSpPr>
        <p:spPr>
          <a:xfrm>
            <a:off x="6395156" y="1760019"/>
            <a:ext cx="5640618" cy="61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8D479-B2C0-BF37-F743-E97A2FA3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573" y="1591733"/>
            <a:ext cx="3265065" cy="49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0136-DFF6-A851-52A5-22C0ED17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26" y="1411247"/>
            <a:ext cx="5939774" cy="4914087"/>
          </a:xfrm>
        </p:spPr>
        <p:txBody>
          <a:bodyPr/>
          <a:lstStyle/>
          <a:p>
            <a:r>
              <a:rPr lang="en-IE" dirty="0"/>
              <a:t>Italy</a:t>
            </a:r>
          </a:p>
          <a:p>
            <a:r>
              <a:rPr lang="en-IE" sz="2400" b="0" u="sng" dirty="0"/>
              <a:t>Scientific research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Vaccine trials in turkey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Testing different vaccines, in various combinations (first dose, booster)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IE" sz="2000" b="0" dirty="0"/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Assessment of reduction of virus shedding and clinical and virological protection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IE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C3402-55B7-0699-10AC-1E5B99ACD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54F69-9486-48DB-8402-E50872E3703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14E376-A7C8-8A07-BB21-E14A40007AB0}"/>
              </a:ext>
            </a:extLst>
          </p:cNvPr>
          <p:cNvSpPr txBox="1">
            <a:spLocks/>
          </p:cNvSpPr>
          <p:nvPr/>
        </p:nvSpPr>
        <p:spPr>
          <a:xfrm>
            <a:off x="6395156" y="1760019"/>
            <a:ext cx="5640618" cy="61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B3C27D-294D-6369-B451-4202E2C4A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749" y="4256498"/>
            <a:ext cx="1328025" cy="1691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3009F-E076-014B-520B-A31B85EC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618" y="3429000"/>
            <a:ext cx="1198283" cy="13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1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0136-DFF6-A851-52A5-22C0ED17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26" y="1411247"/>
            <a:ext cx="5385592" cy="4914087"/>
          </a:xfrm>
        </p:spPr>
        <p:txBody>
          <a:bodyPr/>
          <a:lstStyle/>
          <a:p>
            <a:r>
              <a:rPr lang="en-IE" dirty="0"/>
              <a:t>Hungary</a:t>
            </a:r>
          </a:p>
          <a:p>
            <a:r>
              <a:rPr lang="en-IE" sz="2400" b="0" u="sng" dirty="0"/>
              <a:t>Scientific research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Field trial in geese in 2022-2023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Field safety and efficacy tests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AI H5-vaccine (synthetic RNA)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E" sz="2000" b="0" dirty="0"/>
              <a:t>Vaccination in the hatchery, booster at 4 weeks of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C3402-55B7-0699-10AC-1E5B99ACD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54F69-9486-48DB-8402-E50872E3703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14E376-A7C8-8A07-BB21-E14A40007AB0}"/>
              </a:ext>
            </a:extLst>
          </p:cNvPr>
          <p:cNvSpPr txBox="1">
            <a:spLocks/>
          </p:cNvSpPr>
          <p:nvPr/>
        </p:nvSpPr>
        <p:spPr>
          <a:xfrm>
            <a:off x="6395156" y="1760019"/>
            <a:ext cx="5640618" cy="61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64EAC-A610-4985-FEFD-869C7FBE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78" y="3868290"/>
            <a:ext cx="1467055" cy="1790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066785-FAE2-E819-7D29-E9EC1370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079" y="2244367"/>
            <a:ext cx="3327822" cy="22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8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8D156-7BD1-4190-91BF-4C0F7C68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C2F-9099-DB47-AD16-BA48A9EA5D4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741" y="1081668"/>
            <a:ext cx="7886700" cy="782357"/>
          </a:xfrm>
        </p:spPr>
        <p:txBody>
          <a:bodyPr/>
          <a:lstStyle/>
          <a:p>
            <a:pPr marL="358775" indent="-358775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kern="0" dirty="0">
                <a:solidFill>
                  <a:srgbClr val="0F5494"/>
                </a:solidFill>
                <a:ea typeface="ＭＳ Ｐゴシック" pitchFamily="34" charset="-128"/>
                <a:cs typeface="+mn-cs"/>
              </a:rPr>
              <a:t>Outline of the presentation</a:t>
            </a:r>
            <a:br>
              <a:rPr lang="en-GB" b="1" kern="0" dirty="0">
                <a:solidFill>
                  <a:srgbClr val="0F5494"/>
                </a:solidFill>
                <a:latin typeface="Verdana"/>
                <a:ea typeface="ＭＳ Ｐゴシック" pitchFamily="34" charset="-128"/>
                <a:cs typeface="+mn-cs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99455" y="1864025"/>
            <a:ext cx="10614891" cy="34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i="0" kern="0" dirty="0">
                <a:solidFill>
                  <a:srgbClr val="004494"/>
                </a:solidFill>
              </a:rPr>
              <a:t>Preventive v</a:t>
            </a:r>
            <a:r>
              <a:rPr lang="en-GB" sz="2400" i="0" kern="0" dirty="0">
                <a:solidFill>
                  <a:srgbClr val="004494"/>
                </a:solidFill>
              </a:rPr>
              <a:t>accination </a:t>
            </a:r>
            <a:r>
              <a:rPr lang="en-GB" i="0" kern="0" dirty="0">
                <a:solidFill>
                  <a:srgbClr val="004494"/>
                </a:solidFill>
              </a:rPr>
              <a:t>poultry (</a:t>
            </a:r>
            <a:r>
              <a:rPr lang="en-GB" sz="2400" i="0" kern="0" dirty="0">
                <a:solidFill>
                  <a:srgbClr val="004494"/>
                </a:solidFill>
              </a:rPr>
              <a:t>France- ducks)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i="0" kern="0" dirty="0">
                <a:solidFill>
                  <a:srgbClr val="004494"/>
                </a:solidFill>
              </a:rPr>
              <a:t>Preventive vaccination in zoo birds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i="0" kern="0" dirty="0">
                <a:solidFill>
                  <a:srgbClr val="004494"/>
                </a:solidFill>
              </a:rPr>
              <a:t>Vaccine trials</a:t>
            </a:r>
            <a:endParaRPr lang="en-GB" b="0" kern="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5E1B3F-0B1D-4FA4-99A2-2F356940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7514E8-D5DC-4F6A-970A-BE970682D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41" y="2608263"/>
            <a:ext cx="10156297" cy="2387600"/>
          </a:xfrm>
        </p:spPr>
        <p:txBody>
          <a:bodyPr/>
          <a:lstStyle/>
          <a:p>
            <a:pPr algn="ctr"/>
            <a:r>
              <a:rPr lang="en-IE" b="1" dirty="0"/>
              <a:t>Preventive vaccination</a:t>
            </a:r>
            <a:br>
              <a:rPr lang="en-IE" b="1" dirty="0"/>
            </a:br>
            <a:r>
              <a:rPr lang="en-IE" b="1" dirty="0"/>
              <a:t>poultry </a:t>
            </a:r>
            <a:br>
              <a:rPr lang="en-IE" b="1" dirty="0"/>
            </a:br>
            <a:br>
              <a:rPr lang="en-IE" b="1" dirty="0"/>
            </a:br>
            <a:r>
              <a:rPr lang="en-IE" sz="4400" dirty="0"/>
              <a:t>France- ducks</a:t>
            </a:r>
          </a:p>
        </p:txBody>
      </p:sp>
    </p:spTree>
    <p:extLst>
      <p:ext uri="{BB962C8B-B14F-4D97-AF65-F5344CB8AC3E}">
        <p14:creationId xmlns:p14="http://schemas.microsoft.com/office/powerpoint/2010/main" val="197244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F4F6-FFFA-12CE-7852-E4656BB9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A377-D2F4-34AA-E9F3-3A415734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9D6C9-79A4-8E21-DE95-5E2EF51D3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54F69-9486-48DB-8402-E50872E3703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76A2A-1B14-AB73-2698-C5E9B31F1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447"/>
            <a:ext cx="12192000" cy="69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8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E841-858B-B8D6-34B2-EEF8DAF2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5ABF-D1CF-3994-EF9C-5D2D2AC3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FEF9C-38BC-B2C5-E1B7-EB8942764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54F69-9486-48DB-8402-E50872E3703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147E9-D166-BA0E-8942-ECCBDE459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081" y="0"/>
            <a:ext cx="127981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7666-51AA-BB8D-E0E3-08B8DCFD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0136-DFF6-A851-52A5-22C0ED17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27" y="1700808"/>
            <a:ext cx="2627443" cy="1872208"/>
          </a:xfrm>
        </p:spPr>
        <p:txBody>
          <a:bodyPr/>
          <a:lstStyle/>
          <a:p>
            <a:r>
              <a:rPr lang="en-IE" dirty="0"/>
              <a:t>France</a:t>
            </a:r>
          </a:p>
          <a:p>
            <a:r>
              <a:rPr lang="en-IE" b="0" dirty="0"/>
              <a:t> Preventive vaccination of ducks </a:t>
            </a:r>
          </a:p>
          <a:p>
            <a:endParaRPr lang="en-IE" b="0" dirty="0"/>
          </a:p>
          <a:p>
            <a:r>
              <a:rPr lang="en-IE" b="0" dirty="0"/>
              <a:t>Start: October 2023</a:t>
            </a:r>
          </a:p>
          <a:p>
            <a:r>
              <a:rPr lang="en-I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C3402-55B7-0699-10AC-1E5B99ACD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54F69-9486-48DB-8402-E50872E3703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31304-A1F0-679B-9EFE-68CB61A08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70" y="430296"/>
            <a:ext cx="9408330" cy="64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0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226" name="Google Shape;226;p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 dirty="0"/>
              <a:t>Vaccine used in France </a:t>
            </a:r>
            <a:endParaRPr dirty="0"/>
          </a:p>
        </p:txBody>
      </p:sp>
      <p:sp>
        <p:nvSpPr>
          <p:cNvPr id="227" name="Google Shape;227;p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11423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SzPts val="2400"/>
            </a:pPr>
            <a:r>
              <a:rPr lang="en-GB" dirty="0"/>
              <a:t>VOLVAC B.E.S.T. AI ND vaccine (Boehringer Ingelheim animal Health France)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GB" dirty="0"/>
              <a:t>effective against the clade 2.3.4.4.b. strain of HPAI and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GB" dirty="0"/>
              <a:t>offers the possibility for a DIVA strategy based on NP ELISA serology. </a:t>
            </a:r>
          </a:p>
          <a:p>
            <a:pPr lvl="0">
              <a:spcBef>
                <a:spcPts val="1800"/>
              </a:spcBef>
              <a:spcAft>
                <a:spcPts val="0"/>
              </a:spcAft>
              <a:buSzPts val="2400"/>
            </a:pPr>
            <a:r>
              <a:rPr lang="en-IE" dirty="0"/>
              <a:t>Route of administration: subcutaneous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Use of vaccine authorised by the French Agency for Veterinary Medicinal products (ANMV) in accordance with Article 110.2 of Regulation (EU) 2019/6 </a:t>
            </a:r>
            <a:r>
              <a:rPr lang="en-IE" dirty="0">
                <a:hlinkClick r:id="rId3"/>
              </a:rPr>
              <a:t>https://www.anses.fr/</a:t>
            </a:r>
            <a:r>
              <a:rPr lang="en-IE" dirty="0" err="1">
                <a:hlinkClick r:id="rId3"/>
              </a:rPr>
              <a:t>fr</a:t>
            </a:r>
            <a:r>
              <a:rPr lang="en-IE" dirty="0">
                <a:hlinkClick r:id="rId3"/>
              </a:rPr>
              <a:t>/content/</a:t>
            </a:r>
            <a:r>
              <a:rPr lang="en-IE" dirty="0" err="1">
                <a:hlinkClick r:id="rId3"/>
              </a:rPr>
              <a:t>médicaments</a:t>
            </a:r>
            <a:r>
              <a:rPr lang="en-IE" dirty="0"/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685800" lvl="1" indent="-101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F8430-5BE8-3443-C1AF-5240B7BC4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20CF6-DF23-1FFE-807D-836F2EAB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5216CD-9943-021F-8CB0-F02FB8C8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2F866-952F-E971-4A64-D035676B3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183" y="0"/>
            <a:ext cx="12342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A3C48-C79A-F97E-3213-6E62B1E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595EA-433E-AF14-B12E-E3CCDAC4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CBC28E-D9FA-F235-5695-A3A975A5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6F6F0-F3C7-8C2E-CE14-D3693EB5B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846"/>
            <a:ext cx="12191999" cy="72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4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21A80C86-B502-454D-9D85-26DC22072A7D}" vid="{F7297A3B-967B-0241-96F6-B5DDD796BC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purl.org/dc/terms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9711</TotalTime>
  <Words>580</Words>
  <Application>Microsoft Office PowerPoint</Application>
  <PresentationFormat>Widescreen</PresentationFormat>
  <Paragraphs>104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Garamond</vt:lpstr>
      <vt:lpstr>Marianne</vt:lpstr>
      <vt:lpstr>Times New Roman</vt:lpstr>
      <vt:lpstr>Verdana</vt:lpstr>
      <vt:lpstr>Wingdings</vt:lpstr>
      <vt:lpstr>Office Theme</vt:lpstr>
      <vt:lpstr>Beloldalak</vt:lpstr>
      <vt:lpstr>MINISTÈRIEL</vt:lpstr>
      <vt:lpstr> EU MEMBER STATES EXPERIENCE ON HIGHLY PATHOGENIC AVIAN INFLUENZA VACINATION</vt:lpstr>
      <vt:lpstr>Outline of the presentation </vt:lpstr>
      <vt:lpstr>Preventive vaccination poultry   France- ducks</vt:lpstr>
      <vt:lpstr>PowerPoint Presentation</vt:lpstr>
      <vt:lpstr>PowerPoint Presentation</vt:lpstr>
      <vt:lpstr>PowerPoint Presentation</vt:lpstr>
      <vt:lpstr>Vaccine used in France </vt:lpstr>
      <vt:lpstr>PowerPoint Presentation</vt:lpstr>
      <vt:lpstr>PowerPoint Presentation</vt:lpstr>
      <vt:lpstr>Preventive vaccination zoo birds   Netherlands, Spain, Ireland</vt:lpstr>
      <vt:lpstr>Preventive vaccination of birds in zoos (“confined establishments”)</vt:lpstr>
      <vt:lpstr>Vaccine trials/ research (out of scope of EU Reg 2023/361) 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Maša BRECELJ - A.E.S.A.</cp:lastModifiedBy>
  <cp:revision>340</cp:revision>
  <cp:lastPrinted>2024-02-29T10:29:42Z</cp:lastPrinted>
  <dcterms:created xsi:type="dcterms:W3CDTF">2019-08-09T12:06:42Z</dcterms:created>
  <dcterms:modified xsi:type="dcterms:W3CDTF">2024-03-05T05:41:31Z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2022-09-07T14:38:54Z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9d994fab-e548-4343-8567-5ccb06ec012a</vt:lpwstr>
  </property>
  <property fmtid="{D5CDD505-2E9C-101B-9397-08002B2CF9AE}" pid="9" name="MSIP_Label_6bd9ddd1-4d20-43f6-abfa-fc3c07406f94_ContentBits">
    <vt:lpwstr>0</vt:lpwstr>
  </property>
</Properties>
</file>