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314" r:id="rId2"/>
    <p:sldId id="590" r:id="rId3"/>
    <p:sldId id="331" r:id="rId4"/>
    <p:sldId id="279" r:id="rId5"/>
    <p:sldId id="333" r:id="rId6"/>
    <p:sldId id="286" r:id="rId7"/>
    <p:sldId id="300" r:id="rId8"/>
    <p:sldId id="329" r:id="rId9"/>
    <p:sldId id="330" r:id="rId10"/>
    <p:sldId id="328" r:id="rId11"/>
    <p:sldId id="282" r:id="rId12"/>
    <p:sldId id="293" r:id="rId13"/>
    <p:sldId id="317" r:id="rId14"/>
    <p:sldId id="326" r:id="rId15"/>
    <p:sldId id="591" r:id="rId16"/>
    <p:sldId id="277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621" autoAdjust="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/>
              <a:t>Food: </a:t>
            </a:r>
            <a:r>
              <a:rPr lang="fr-BE" dirty="0" err="1"/>
              <a:t>Biggest</a:t>
            </a:r>
            <a:r>
              <a:rPr lang="fr-BE" dirty="0"/>
              <a:t> </a:t>
            </a:r>
            <a:r>
              <a:rPr lang="fr-BE" dirty="0" err="1"/>
              <a:t>acquired</a:t>
            </a:r>
            <a:r>
              <a:rPr lang="fr-BE" baseline="0" dirty="0"/>
              <a:t> </a:t>
            </a:r>
            <a:r>
              <a:rPr lang="fr-BE" baseline="0" dirty="0" err="1"/>
              <a:t>legal</a:t>
            </a:r>
            <a:r>
              <a:rPr lang="fr-BE" baseline="0" dirty="0"/>
              <a:t> positions. </a:t>
            </a:r>
            <a:r>
              <a:rPr lang="fr-BE" baseline="0" dirty="0" err="1"/>
              <a:t>Above</a:t>
            </a:r>
            <a:r>
              <a:rPr lang="fr-BE" baseline="0" dirty="0"/>
              <a:t> all </a:t>
            </a:r>
            <a:r>
              <a:rPr lang="fr-BE" baseline="0" dirty="0" err="1"/>
              <a:t>related</a:t>
            </a:r>
            <a:r>
              <a:rPr lang="fr-BE" baseline="0" dirty="0"/>
              <a:t> to </a:t>
            </a:r>
            <a:r>
              <a:rPr lang="fr-BE" baseline="0" dirty="0" err="1"/>
              <a:t>internal</a:t>
            </a:r>
            <a:r>
              <a:rPr lang="fr-BE" baseline="0" dirty="0"/>
              <a:t> </a:t>
            </a:r>
            <a:r>
              <a:rPr lang="fr-BE" baseline="0" dirty="0" err="1"/>
              <a:t>market</a:t>
            </a:r>
            <a:r>
              <a:rPr lang="fr-BE" baseline="0" dirty="0"/>
              <a:t>. </a:t>
            </a:r>
            <a:r>
              <a:rPr lang="fr-BE" baseline="0" dirty="0" err="1"/>
              <a:t>Often</a:t>
            </a:r>
            <a:r>
              <a:rPr lang="fr-BE" baseline="0" dirty="0"/>
              <a:t> </a:t>
            </a:r>
            <a:r>
              <a:rPr lang="fr-BE" baseline="0" dirty="0" err="1"/>
              <a:t>technical</a:t>
            </a:r>
            <a:r>
              <a:rPr lang="fr-BE" baseline="0" dirty="0"/>
              <a:t> </a:t>
            </a:r>
            <a:r>
              <a:rPr lang="fr-BE" baseline="0" dirty="0" err="1"/>
              <a:t>legislation</a:t>
            </a:r>
            <a:r>
              <a:rPr lang="fr-BE" baseline="0" dirty="0"/>
              <a:t> </a:t>
            </a:r>
            <a:r>
              <a:rPr lang="fr-BE" baseline="0" dirty="0" err="1"/>
              <a:t>going</a:t>
            </a:r>
            <a:r>
              <a:rPr lang="fr-BE" baseline="0" dirty="0"/>
              <a:t> </a:t>
            </a:r>
            <a:r>
              <a:rPr lang="fr-BE" baseline="0" dirty="0" err="1"/>
              <a:t>from</a:t>
            </a:r>
            <a:r>
              <a:rPr lang="fr-BE" baseline="0" dirty="0"/>
              <a:t> </a:t>
            </a:r>
            <a:r>
              <a:rPr lang="fr-BE" baseline="0" dirty="0" err="1"/>
              <a:t>food</a:t>
            </a:r>
            <a:r>
              <a:rPr lang="fr-BE" baseline="0" dirty="0"/>
              <a:t> labelling to animal </a:t>
            </a:r>
            <a:r>
              <a:rPr lang="fr-BE" baseline="0" dirty="0" err="1"/>
              <a:t>welfare</a:t>
            </a:r>
            <a:r>
              <a:rPr lang="fr-BE" baseline="0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aseline="0" dirty="0" err="1"/>
              <a:t>Health</a:t>
            </a:r>
            <a:r>
              <a:rPr lang="fr-BE" baseline="0" dirty="0"/>
              <a:t>: </a:t>
            </a:r>
            <a:r>
              <a:rPr lang="fr-BE" baseline="0" dirty="0" err="1"/>
              <a:t>Until</a:t>
            </a:r>
            <a:r>
              <a:rPr lang="fr-BE" baseline="0" dirty="0"/>
              <a:t> </a:t>
            </a:r>
            <a:r>
              <a:rPr lang="fr-BE" baseline="0" dirty="0" err="1"/>
              <a:t>recently</a:t>
            </a:r>
            <a:r>
              <a:rPr lang="fr-BE" baseline="0" dirty="0"/>
              <a:t> </a:t>
            </a:r>
            <a:r>
              <a:rPr lang="fr-BE" baseline="0" dirty="0" err="1"/>
              <a:t>mostly</a:t>
            </a:r>
            <a:r>
              <a:rPr lang="fr-BE" baseline="0" dirty="0"/>
              <a:t> </a:t>
            </a:r>
            <a:r>
              <a:rPr lang="fr-BE" baseline="0" dirty="0" err="1"/>
              <a:t>limited</a:t>
            </a:r>
            <a:r>
              <a:rPr lang="fr-BE" baseline="0" dirty="0"/>
              <a:t> to </a:t>
            </a:r>
            <a:r>
              <a:rPr lang="fr-BE" baseline="0" dirty="0" err="1"/>
              <a:t>tobacco</a:t>
            </a:r>
            <a:r>
              <a:rPr lang="fr-BE" baseline="0" dirty="0"/>
              <a:t> and cross-border </a:t>
            </a:r>
            <a:r>
              <a:rPr lang="fr-BE" baseline="0" dirty="0" err="1"/>
              <a:t>healthcare</a:t>
            </a:r>
            <a:r>
              <a:rPr lang="fr-BE" baseline="0" dirty="0"/>
              <a:t>. COVID </a:t>
            </a:r>
            <a:r>
              <a:rPr lang="fr-BE" baseline="0" dirty="0" err="1"/>
              <a:t>changed</a:t>
            </a:r>
            <a:r>
              <a:rPr lang="fr-BE" baseline="0" dirty="0"/>
              <a:t> all of </a:t>
            </a:r>
            <a:r>
              <a:rPr lang="fr-BE" baseline="0" dirty="0" err="1"/>
              <a:t>that</a:t>
            </a:r>
            <a:r>
              <a:rPr lang="fr-BE" baseline="0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983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13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2267315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14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2542627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15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8722575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16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247490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dirty="0"/>
              <a:t>Wide range of </a:t>
            </a:r>
            <a:r>
              <a:rPr lang="fr-BE" dirty="0" err="1"/>
              <a:t>activities</a:t>
            </a:r>
            <a:r>
              <a:rPr lang="fr-BE" dirty="0"/>
              <a:t> </a:t>
            </a:r>
            <a:r>
              <a:rPr lang="fr-BE" dirty="0" err="1"/>
              <a:t>from</a:t>
            </a:r>
            <a:r>
              <a:rPr lang="fr-BE" baseline="0" dirty="0"/>
              <a:t> </a:t>
            </a:r>
            <a:r>
              <a:rPr lang="fr-BE" baseline="0" dirty="0" err="1"/>
              <a:t>supply</a:t>
            </a:r>
            <a:r>
              <a:rPr lang="fr-BE" baseline="0" dirty="0"/>
              <a:t> of </a:t>
            </a:r>
            <a:r>
              <a:rPr lang="fr-BE" baseline="0" dirty="0" err="1"/>
              <a:t>medicines</a:t>
            </a:r>
            <a:r>
              <a:rPr lang="fr-BE" baseline="0" dirty="0"/>
              <a:t> to vaccination and cancer</a:t>
            </a:r>
            <a:endParaRPr lang="fr-BE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BE" dirty="0" err="1"/>
              <a:t>I</a:t>
            </a:r>
            <a:r>
              <a:rPr lang="fr-BE" baseline="0" dirty="0" err="1"/>
              <a:t>nteresting</a:t>
            </a:r>
            <a:r>
              <a:rPr lang="fr-BE" baseline="0" dirty="0"/>
              <a:t> </a:t>
            </a:r>
            <a:r>
              <a:rPr lang="fr-BE" baseline="0" dirty="0" err="1"/>
              <a:t>reading</a:t>
            </a:r>
            <a:r>
              <a:rPr lang="fr-BE" baseline="0" dirty="0"/>
              <a:t>: State of the </a:t>
            </a:r>
            <a:r>
              <a:rPr lang="fr-BE" baseline="0" dirty="0" err="1"/>
              <a:t>Health</a:t>
            </a:r>
            <a:r>
              <a:rPr lang="fr-BE" baseline="0" dirty="0"/>
              <a:t> Report and ERN Networks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Huge increase for health budget – more than ten-fold to €5.1 billion, around €345 in first year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7649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dirty="0"/>
              <a:t>Actions in these areas are important: Control the respect of the EU rules in Member States, Control the safety of food &amp; animal feed imported from other countries,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altLang="en-US" dirty="0"/>
              <a:t>Carry out over 200 audits per year, Promote European standards worldwide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safety falls under single market programme and will get around €225 million a year or just under €1.6 billion overall</a:t>
            </a: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4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dirty="0"/>
              <a:t>A change is needed: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dirty="0"/>
              <a:t>36 million people cannot afford a quality meal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dirty="0"/>
              <a:t>20% of food is wasted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dirty="0"/>
              <a:t>Almost half of the adult population is overweight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IE" sz="1200" dirty="0"/>
              <a:t>Food production systems generate 11% of EU greenhouse gas emissions and consume big amounts of water and energy.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dirty="0"/>
              <a:t>The strategy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supports the transition towards sustainable food systems with healthy and affordable diets, and addresses some important issues in our food systems,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 by 50% of the use and risk of chemical pesticides and the use of more hazardous pesticides by 50% by 2030.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 of nutrient losses by at least 50% while ensuring that there is no deterioration in soil fertility. This will reduce the use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fertilisers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at least 20% by 2030.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reduction by 50% of the sales of antimicrobials for farmed animals and in aquaculture by 2030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reaching 25% of agricultural land under organic farming by 2030</a:t>
            </a:r>
            <a:endParaRPr lang="en-IE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</a:t>
            </a:r>
            <a:r>
              <a:rPr lang="en-I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omprehensive consultation process </a:t>
            </a:r>
            <a:r>
              <a:rPr lang="en-I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other DGs and</a:t>
            </a:r>
            <a:r>
              <a:rPr lang="en-IE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citizens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83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7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7777103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8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372080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10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880253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11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26662846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B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0F29E8-E5D7-4862-9495-1E955289BB56}" type="slidenum">
              <a:rPr lang="en-GB" altLang="fr-BE" smtClean="0"/>
              <a:pPr>
                <a:defRPr/>
              </a:pPr>
              <a:t>12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1103705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4584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FF68B-5495-4D54-BF2B-97001B957537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885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0" name="Google Shape;180;p42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cxnSp>
        <p:nvCxnSpPr>
          <p:cNvPr id="181" name="Google Shape;181;p42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85729F-D015-5ECE-1F3C-9BE7BF641D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51467"/>
            <a:ext cx="12192000" cy="5829300"/>
          </a:xfrm>
          <a:prstGeom prst="rect">
            <a:avLst/>
          </a:prstGeom>
          <a:solidFill>
            <a:srgbClr val="DDEBDC"/>
          </a:solidFill>
          <a:ln w="38100" cmpd="sng">
            <a:noFill/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609585" eaLnBrk="1" hangingPunct="1">
              <a:defRPr/>
            </a:pPr>
            <a:endParaRPr lang="en-US" sz="2400" b="0" dirty="0">
              <a:solidFill>
                <a:srgbClr val="FFFFFF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3" name="Picture 9">
            <a:extLst>
              <a:ext uri="{FF2B5EF4-FFF2-40B4-BE49-F238E27FC236}">
                <a16:creationId xmlns:a16="http://schemas.microsoft.com/office/drawing/2014/main" id="{A62AC3E1-0FE3-E3A4-5D91-F9D8C88E3A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7" y="6570134"/>
            <a:ext cx="673100" cy="452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>
            <a:extLst>
              <a:ext uri="{FF2B5EF4-FFF2-40B4-BE49-F238E27FC236}">
                <a16:creationId xmlns:a16="http://schemas.microsoft.com/office/drawing/2014/main" id="{DEB586B2-4FFD-6873-7F8A-58F99419D5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9851" y="-107950"/>
            <a:ext cx="1907116" cy="190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>
            <a:extLst>
              <a:ext uri="{FF2B5EF4-FFF2-40B4-BE49-F238E27FC236}">
                <a16:creationId xmlns:a16="http://schemas.microsoft.com/office/drawing/2014/main" id="{78F25132-E486-4A4E-2CCC-E410BC19E1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6767" y="1208617"/>
            <a:ext cx="4356100" cy="453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573F1CD-20CA-76B7-E594-EFBA7B62FA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68351" y="1820333"/>
            <a:ext cx="4991100" cy="99520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fr-BE" altLang="en-US" sz="5867" dirty="0">
                <a:solidFill>
                  <a:srgbClr val="00B050"/>
                </a:solidFill>
                <a:latin typeface="EC Square Sans Pro" panose="020B0506040000020004" pitchFamily="34" charset="0"/>
              </a:rPr>
              <a:t>ONE HEALTH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1B4ECB-6BA8-C5ED-4190-855D795A014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63601" y="3056467"/>
            <a:ext cx="6049433" cy="181569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GB" altLang="en-US" sz="3733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people </a:t>
            </a:r>
          </a:p>
          <a:p>
            <a:pPr>
              <a:defRPr/>
            </a:pPr>
            <a:r>
              <a:rPr lang="en-GB" altLang="en-US" sz="3733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animals</a:t>
            </a:r>
          </a:p>
          <a:p>
            <a:pPr>
              <a:defRPr/>
            </a:pPr>
            <a:r>
              <a:rPr lang="en-GB" altLang="en-US" sz="3733" dirty="0">
                <a:solidFill>
                  <a:srgbClr val="007434"/>
                </a:solidFill>
                <a:latin typeface="EC Square Sans Pro" panose="020B0506040000020004" pitchFamily="34" charset="0"/>
              </a:rPr>
              <a:t>Healthy environment</a:t>
            </a:r>
            <a:endParaRPr lang="fr-BE" altLang="en-US" sz="3733" dirty="0">
              <a:solidFill>
                <a:srgbClr val="007434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E78D24C2-959D-C1B5-5489-5D45BB6B29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6600"/>
                </a:solidFill>
              </a:defRPr>
            </a:lvl1pPr>
          </a:lstStyle>
          <a:p>
            <a:pPr>
              <a:defRPr/>
            </a:pPr>
            <a:endParaRPr lang="en-BE" altLang="en-B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5EE910A-AFE7-7725-1FC9-32FFC06E2035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093885"/>
            <a:ext cx="2844800" cy="476249"/>
          </a:xfrm>
        </p:spPr>
        <p:txBody>
          <a:bodyPr/>
          <a:lstStyle>
            <a:lvl1pPr>
              <a:defRPr>
                <a:solidFill>
                  <a:srgbClr val="007434"/>
                </a:solidFill>
              </a:defRPr>
            </a:lvl1pPr>
          </a:lstStyle>
          <a:p>
            <a:pPr>
              <a:defRPr/>
            </a:pPr>
            <a:r>
              <a:rPr lang="LID4096" altLang="LID4096"/>
              <a:t>Date</a:t>
            </a:r>
          </a:p>
          <a:p>
            <a:pPr>
              <a:defRPr/>
            </a:pPr>
            <a:fld id="{1A328343-0D38-445D-908D-397ABAC29F86}" type="slidenum">
              <a:rPr lang="en-GB" altLang="fr-BE"/>
              <a:pPr>
                <a:defRPr/>
              </a:pPr>
              <a:t>‹#›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51054472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>
            <a:extLst>
              <a:ext uri="{FF2B5EF4-FFF2-40B4-BE49-F238E27FC236}">
                <a16:creationId xmlns:a16="http://schemas.microsoft.com/office/drawing/2014/main" id="{F2B88BBF-3879-D992-0149-7A47CEF55A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32" b="37761"/>
          <a:stretch>
            <a:fillRect/>
          </a:stretch>
        </p:blipFill>
        <p:spPr bwMode="auto">
          <a:xfrm>
            <a:off x="9108017" y="5924551"/>
            <a:ext cx="2614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17" y="475201"/>
            <a:ext cx="10972800" cy="936625"/>
          </a:xfrm>
        </p:spPr>
        <p:txBody>
          <a:bodyPr/>
          <a:lstStyle>
            <a:lvl1pPr>
              <a:defRPr sz="3733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609600" y="1764000"/>
            <a:ext cx="10972800" cy="3825240"/>
          </a:xfrm>
        </p:spPr>
        <p:txBody>
          <a:bodyPr/>
          <a:lstStyle>
            <a:lvl1pPr marL="0" indent="-457189">
              <a:buClr>
                <a:srgbClr val="007434"/>
              </a:buClr>
              <a:buSzPct val="120000"/>
              <a:buFont typeface="Arial" pitchFamily="34" charset="0"/>
              <a:buChar char="•"/>
              <a:defRPr i="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>
              <a:buClr>
                <a:srgbClr val="56932F"/>
              </a:buClr>
              <a:defRPr b="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buFontTx/>
              <a:buChar char="-"/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EA94DC-49E7-9D32-11BD-9225D7DD6C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BE" altLang="en-B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DA99D58-1329-AA31-0593-D65C9CE2185F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255A6-95D8-4CE2-9595-0844CB17CF62}" type="slidenum">
              <a:rPr lang="en-GB" altLang="fr-BE"/>
              <a:pPr>
                <a:defRPr/>
              </a:pPr>
              <a:t>‹#›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410342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2554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" name="Google Shape;13;p21" descr="European C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0033852" y="6045988"/>
            <a:ext cx="1715733" cy="45042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ec.europa.eu/health/home_e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ec.europa.eu/food/overview_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1">
            <a:extLst>
              <a:ext uri="{FF2B5EF4-FFF2-40B4-BE49-F238E27FC236}">
                <a16:creationId xmlns:a16="http://schemas.microsoft.com/office/drawing/2014/main" id="{D3034472-C507-6C2C-79A3-DA86017F807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02785" y="5468645"/>
            <a:ext cx="4320116" cy="94991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GB" altLang="fr-BE" sz="2000" b="1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Prof. Andrea Dionisi</a:t>
            </a:r>
          </a:p>
          <a:p>
            <a:pPr algn="l">
              <a:spcBef>
                <a:spcPct val="0"/>
              </a:spcBef>
              <a:buClrTx/>
              <a:buFontTx/>
              <a:buNone/>
            </a:pPr>
            <a:r>
              <a:rPr lang="en-GB" altLang="fr-BE" sz="2000" b="1" i="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DG SANTE </a:t>
            </a:r>
          </a:p>
        </p:txBody>
      </p:sp>
      <p:sp>
        <p:nvSpPr>
          <p:cNvPr id="8195" name="Slide Number Placeholder 1">
            <a:extLst>
              <a:ext uri="{FF2B5EF4-FFF2-40B4-BE49-F238E27FC236}">
                <a16:creationId xmlns:a16="http://schemas.microsoft.com/office/drawing/2014/main" id="{E5A5EB7B-91A1-2221-347D-020A77211156}"/>
              </a:ext>
            </a:extLst>
          </p:cNvPr>
          <p:cNvSpPr txBox="1">
            <a:spLocks/>
          </p:cNvSpPr>
          <p:nvPr/>
        </p:nvSpPr>
        <p:spPr bwMode="auto">
          <a:xfrm>
            <a:off x="7785717" y="5930284"/>
            <a:ext cx="3663334" cy="673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24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7434"/>
              </a:buClr>
              <a:buChar char="•"/>
              <a:defRPr sz="2000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fr-BE" sz="1867" b="1" i="0" dirty="0">
                <a:solidFill>
                  <a:srgbClr val="0070C0"/>
                </a:solidFill>
              </a:rPr>
              <a:t>Bangkok 8 March 2024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7FF88B-970E-70A2-5A09-760C315EFA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fr-B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296FECA-1028-9CBB-8A93-0E2AA71753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1608" y="204050"/>
            <a:ext cx="10972800" cy="935567"/>
          </a:xfrm>
        </p:spPr>
        <p:txBody>
          <a:bodyPr/>
          <a:lstStyle/>
          <a:p>
            <a:pPr algn="ctr"/>
            <a:r>
              <a:rPr lang="en-IE" altLang="en-US" dirty="0">
                <a:ea typeface="MS PGothic" panose="020B0600070205080204" pitchFamily="34" charset="-128"/>
              </a:rPr>
              <a:t>One Health approach to address AMR</a:t>
            </a:r>
            <a:endParaRPr lang="en-US" altLang="en-US" dirty="0">
              <a:ea typeface="MS PGothic" panose="020B0600070205080204" pitchFamily="34" charset="-128"/>
            </a:endParaRPr>
          </a:p>
        </p:txBody>
      </p:sp>
      <p:pic>
        <p:nvPicPr>
          <p:cNvPr id="7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46871369-7852-CBCA-C06D-BB854D76CF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7" y="1139616"/>
            <a:ext cx="6127709" cy="43372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35627" y="5502797"/>
            <a:ext cx="5568619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200" dirty="0">
                <a:solidFill>
                  <a:schemeClr val="tx1"/>
                </a:solidFill>
              </a:rPr>
              <a:t>M. </a:t>
            </a:r>
            <a:r>
              <a:rPr lang="fr-BE" sz="1200" dirty="0" err="1">
                <a:solidFill>
                  <a:schemeClr val="tx1"/>
                </a:solidFill>
              </a:rPr>
              <a:t>Woolhouse</a:t>
            </a:r>
            <a:r>
              <a:rPr lang="fr-BE" sz="1200" dirty="0">
                <a:solidFill>
                  <a:schemeClr val="tx1"/>
                </a:solidFill>
              </a:rPr>
              <a:t> et al. </a:t>
            </a:r>
            <a:r>
              <a:rPr lang="fr-BE" sz="1200" dirty="0" err="1">
                <a:solidFill>
                  <a:schemeClr val="tx1"/>
                </a:solidFill>
              </a:rPr>
              <a:t>Philophical</a:t>
            </a:r>
            <a:r>
              <a:rPr lang="fr-BE" sz="1200" dirty="0">
                <a:solidFill>
                  <a:schemeClr val="tx1"/>
                </a:solidFill>
              </a:rPr>
              <a:t> Transactions of Royal Society, 2014: </a:t>
            </a:r>
            <a:r>
              <a:rPr lang="en-US" sz="1200" dirty="0">
                <a:solidFill>
                  <a:schemeClr val="tx1"/>
                </a:solidFill>
              </a:rPr>
              <a:t>Antimicrobial resistance in humans, livestock and the wider environment</a:t>
            </a:r>
            <a:endParaRPr lang="en-IE" sz="1200" dirty="0">
              <a:solidFill>
                <a:schemeClr val="tx1"/>
              </a:solidFill>
            </a:endParaRPr>
          </a:p>
          <a:p>
            <a:endParaRPr lang="en-US" sz="1867" dirty="0"/>
          </a:p>
        </p:txBody>
      </p:sp>
    </p:spTree>
    <p:extLst>
      <p:ext uri="{BB962C8B-B14F-4D97-AF65-F5344CB8AC3E}">
        <p14:creationId xmlns:p14="http://schemas.microsoft.com/office/powerpoint/2010/main" val="620316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F915AB2-A3B3-6C06-B53F-79FCA50DD3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00670"/>
            <a:ext cx="10972800" cy="937684"/>
          </a:xfrm>
        </p:spPr>
        <p:txBody>
          <a:bodyPr/>
          <a:lstStyle/>
          <a:p>
            <a:pPr algn="ctr"/>
            <a:r>
              <a:rPr lang="en-IE" altLang="en-US" dirty="0">
                <a:solidFill>
                  <a:srgbClr val="FF0000"/>
                </a:solidFill>
                <a:ea typeface="MS PGothic" panose="020B0600070205080204" pitchFamily="34" charset="-128"/>
              </a:rPr>
              <a:t>One Health approach to address AMR</a:t>
            </a:r>
            <a:endParaRPr lang="en-US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D2C7D07A-51B5-7899-D97F-8F4496B36D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8832" y="1828799"/>
            <a:ext cx="10834336" cy="4576531"/>
          </a:xfrm>
        </p:spPr>
        <p:txBody>
          <a:bodyPr/>
          <a:lstStyle/>
          <a:p>
            <a:pPr indent="0">
              <a:buNone/>
            </a:pPr>
            <a:endParaRPr lang="en-US" altLang="en-US" b="1" dirty="0">
              <a:ea typeface="MS PGothic" panose="020B0600070205080204" pitchFamily="34" charset="-128"/>
            </a:endParaRPr>
          </a:p>
          <a:p>
            <a:pPr marL="457189"/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EU One Health Action Plan against AMR (2017)</a:t>
            </a:r>
          </a:p>
          <a:p>
            <a:pPr marL="457189"/>
            <a:endParaRPr lang="en-IE" alt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/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Council Recommendation </a:t>
            </a:r>
            <a:r>
              <a:rPr lang="en-US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on stepping up EU actions to combat antimicrobial resistance in a One Health Approach (2023) </a:t>
            </a:r>
          </a:p>
          <a:p>
            <a:pPr marL="457189"/>
            <a:endParaRPr lang="en-US" alt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/>
            <a:r>
              <a:rPr lang="en-IE" sz="2800" dirty="0">
                <a:solidFill>
                  <a:srgbClr val="0070C0"/>
                </a:solidFill>
                <a:ea typeface="MS PGothic" panose="020B0600070205080204" pitchFamily="34" charset="-128"/>
              </a:rPr>
              <a:t>AMR O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ne Health</a:t>
            </a:r>
            <a:r>
              <a:rPr lang="en-IE" sz="2800" dirty="0">
                <a:solidFill>
                  <a:srgbClr val="0070C0"/>
                </a:solidFill>
                <a:ea typeface="MS PGothic" panose="020B0600070205080204" pitchFamily="34" charset="-128"/>
              </a:rPr>
              <a:t> </a:t>
            </a:r>
            <a:r>
              <a:rPr lang="en-I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Networ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k</a:t>
            </a:r>
            <a:r>
              <a:rPr lang="en-IE" sz="2800" dirty="0">
                <a:solidFill>
                  <a:srgbClr val="0070C0"/>
                </a:solidFill>
                <a:ea typeface="MS PGothic" panose="020B0600070205080204" pitchFamily="34" charset="-128"/>
              </a:rPr>
              <a:t>​</a:t>
            </a:r>
          </a:p>
          <a:p>
            <a:pPr indent="0">
              <a:buNone/>
            </a:pPr>
            <a:r>
              <a:rPr lang="en-US" altLang="en-US" dirty="0"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E999880C-A3C3-57FD-30D7-E7EC10375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E90A026-D07B-401E-8CAA-F6970914E1C9}" type="slidenum">
              <a:rPr lang="en-GB" altLang="fr-BE" sz="1867" i="0">
                <a:solidFill>
                  <a:schemeClr val="tx1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fr-BE" sz="1867" i="0">
              <a:solidFill>
                <a:schemeClr val="tx1"/>
              </a:solidFill>
            </a:endParaRP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7C1CAD2C-441B-315B-E403-014A2126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2384" y="4183476"/>
            <a:ext cx="1291437" cy="153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BA497BD-7788-448B-B6CC-4184880301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50133" y="187675"/>
            <a:ext cx="10972800" cy="935567"/>
          </a:xfrm>
        </p:spPr>
        <p:txBody>
          <a:bodyPr/>
          <a:lstStyle/>
          <a:p>
            <a:pPr algn="ctr"/>
            <a:r>
              <a:rPr lang="en-IE" altLang="en-US" dirty="0">
                <a:solidFill>
                  <a:srgbClr val="FF0000"/>
                </a:solidFill>
                <a:ea typeface="MS PGothic" panose="020B0600070205080204" pitchFamily="34" charset="-128"/>
              </a:rPr>
              <a:t>One Health approach to address AMR</a:t>
            </a:r>
            <a:endParaRPr lang="en-US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8243269D-925B-2F0E-55B8-A869451DE91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0133" y="1459596"/>
            <a:ext cx="11076015" cy="3689454"/>
          </a:xfrm>
        </p:spPr>
        <p:txBody>
          <a:bodyPr/>
          <a:lstStyle/>
          <a:p>
            <a:pPr indent="0">
              <a:buNone/>
            </a:pP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Animals:</a:t>
            </a:r>
          </a:p>
          <a:p>
            <a:pPr marL="457189"/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Regulation (EU) 2016/429 on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transmissible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animal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diseases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(</a:t>
            </a:r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‘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Animal Health Law‘)</a:t>
            </a:r>
          </a:p>
          <a:p>
            <a:pPr marL="457189"/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Commission Delegated Regulation (EU) 2023/361, supplements ‘Animal Health Law’</a:t>
            </a:r>
          </a:p>
          <a:p>
            <a:pPr indent="0">
              <a:buNone/>
            </a:pPr>
            <a:endParaRPr lang="en-IE" alt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indent="0">
              <a:buNone/>
            </a:pPr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Humans:</a:t>
            </a:r>
          </a:p>
          <a:p>
            <a:pPr marL="457189" lvl="1" indent="-457189">
              <a:buClr>
                <a:srgbClr val="007434"/>
              </a:buClr>
              <a:buSzPct val="120000"/>
              <a:buFont typeface="Arial" panose="020B0604020202020204" pitchFamily="34" charset="0"/>
              <a:buChar char="•"/>
            </a:pPr>
            <a:r>
              <a:rPr lang="en-IE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2017 EU guidelines on prudent use of antimicrobials</a:t>
            </a:r>
          </a:p>
          <a:p>
            <a:pPr indent="0">
              <a:buNone/>
            </a:pPr>
            <a:br>
              <a:rPr lang="en-IE" altLang="en-US" dirty="0">
                <a:ea typeface="MS PGothic" panose="020B0600070205080204" pitchFamily="34" charset="-128"/>
              </a:rPr>
            </a:b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5" name="AutoShape 4" descr="The new Animal Health Law: a Toolbox for Powerful Solutions | Eurogroup ...">
            <a:extLst>
              <a:ext uri="{FF2B5EF4-FFF2-40B4-BE49-F238E27FC236}">
                <a16:creationId xmlns:a16="http://schemas.microsoft.com/office/drawing/2014/main" id="{65036061-DFC8-8359-52C0-EF130387942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892800" y="3225800"/>
            <a:ext cx="406400" cy="40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IE" sz="1867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A33F42-953E-ACA0-B984-5B35085850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48" y="5349213"/>
            <a:ext cx="2533104" cy="132111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C536FFA0-BD35-968F-4918-4EBF6C5861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80913" y="287867"/>
            <a:ext cx="10972800" cy="935567"/>
          </a:xfrm>
        </p:spPr>
        <p:txBody>
          <a:bodyPr/>
          <a:lstStyle/>
          <a:p>
            <a:pPr algn="ctr"/>
            <a:r>
              <a:rPr lang="fr-BE" altLang="en-US" dirty="0" err="1">
                <a:solidFill>
                  <a:srgbClr val="FF0000"/>
                </a:solidFill>
                <a:ea typeface="MS PGothic" panose="020B0600070205080204" pitchFamily="34" charset="-128"/>
              </a:rPr>
              <a:t>Farm</a:t>
            </a:r>
            <a:r>
              <a:rPr lang="fr-BE" altLang="en-US" dirty="0">
                <a:solidFill>
                  <a:srgbClr val="FF0000"/>
                </a:solidFill>
                <a:ea typeface="MS PGothic" panose="020B0600070205080204" pitchFamily="34" charset="-128"/>
              </a:rPr>
              <a:t> to Fork </a:t>
            </a:r>
            <a:r>
              <a:rPr lang="fr-BE" altLang="en-US" dirty="0" err="1">
                <a:solidFill>
                  <a:srgbClr val="FF0000"/>
                </a:solidFill>
                <a:ea typeface="MS PGothic" panose="020B0600070205080204" pitchFamily="34" charset="-128"/>
              </a:rPr>
              <a:t>Strategy</a:t>
            </a:r>
            <a:endParaRPr lang="en-IE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pic>
        <p:nvPicPr>
          <p:cNvPr id="19459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1B18A62-8238-2745-8C99-50A411A521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4417" y="1376039"/>
            <a:ext cx="10524067" cy="2916357"/>
          </a:xfrm>
        </p:spPr>
      </p:pic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6A40047C-3739-EAB5-96E2-EE71E4616626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BE" sz="1867" i="0" dirty="0">
              <a:solidFill>
                <a:schemeClr val="tx1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46C6B10A-D45E-11CB-A675-F71D859A6FBB}"/>
              </a:ext>
            </a:extLst>
          </p:cNvPr>
          <p:cNvSpPr txBox="1"/>
          <p:nvPr/>
        </p:nvSpPr>
        <p:spPr>
          <a:xfrm>
            <a:off x="143339" y="4292396"/>
            <a:ext cx="12048661" cy="1980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3236" indent="-457189">
              <a:spcBef>
                <a:spcPct val="20000"/>
              </a:spcBef>
              <a:buClr>
                <a:srgbClr val="007434"/>
              </a:buClr>
              <a:buSzPct val="120000"/>
              <a:buFont typeface="Arial" panose="020B0604020202020204" pitchFamily="34" charset="0"/>
              <a:buChar char="•"/>
            </a:pPr>
            <a:r>
              <a:rPr lang="de-BE" sz="3200" dirty="0">
                <a:solidFill>
                  <a:srgbClr val="007434"/>
                </a:solidFill>
                <a:ea typeface="Verdana" pitchFamily="34" charset="0"/>
                <a:cs typeface="Verdana" pitchFamily="34" charset="0"/>
              </a:rPr>
              <a:t>Explicitly refers to O</a:t>
            </a:r>
            <a:r>
              <a:rPr lang="fr-BE" sz="3200" dirty="0">
                <a:solidFill>
                  <a:srgbClr val="007434"/>
                </a:solidFill>
                <a:ea typeface="Verdana" pitchFamily="34" charset="0"/>
                <a:cs typeface="Verdana" pitchFamily="34" charset="0"/>
              </a:rPr>
              <a:t>ne </a:t>
            </a:r>
            <a:r>
              <a:rPr lang="fr-BE" sz="3200" dirty="0" err="1">
                <a:solidFill>
                  <a:srgbClr val="007434"/>
                </a:solidFill>
                <a:ea typeface="Verdana" pitchFamily="34" charset="0"/>
                <a:cs typeface="Verdana" pitchFamily="34" charset="0"/>
              </a:rPr>
              <a:t>Health</a:t>
            </a:r>
            <a:r>
              <a:rPr lang="de-BE" sz="3200" dirty="0">
                <a:solidFill>
                  <a:srgbClr val="007434"/>
                </a:solidFill>
                <a:ea typeface="Verdana" pitchFamily="34" charset="0"/>
                <a:cs typeface="Verdana" pitchFamily="34" charset="0"/>
              </a:rPr>
              <a:t> in relation to AMR</a:t>
            </a:r>
            <a:endParaRPr lang="en-IE" sz="3200" dirty="0">
              <a:solidFill>
                <a:srgbClr val="007434"/>
              </a:solidFill>
              <a:ea typeface="Verdana" pitchFamily="34" charset="0"/>
              <a:cs typeface="Verdana" pitchFamily="34" charset="0"/>
            </a:endParaRPr>
          </a:p>
          <a:p>
            <a:pPr lvl="1">
              <a:spcBef>
                <a:spcPct val="20000"/>
              </a:spcBef>
              <a:buClr>
                <a:srgbClr val="56932F"/>
              </a:buClr>
              <a:buSzPct val="120000"/>
            </a:pPr>
            <a:r>
              <a:rPr lang="fr-BE" sz="2667" dirty="0">
                <a:solidFill>
                  <a:srgbClr val="007434"/>
                </a:solidFill>
                <a:cs typeface="Verdana" pitchFamily="34" charset="0"/>
              </a:rPr>
              <a:t>O</a:t>
            </a:r>
            <a:r>
              <a:rPr lang="de-BE" sz="2667" dirty="0">
                <a:solidFill>
                  <a:srgbClr val="007434"/>
                </a:solidFill>
                <a:cs typeface="Verdana" pitchFamily="34" charset="0"/>
              </a:rPr>
              <a:t>verall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reduction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of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EU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sales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of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antimicrobials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 </a:t>
            </a:r>
            <a:br>
              <a:rPr lang="de-DE" sz="2667" dirty="0">
                <a:solidFill>
                  <a:srgbClr val="007434"/>
                </a:solidFill>
                <a:cs typeface="Verdana" pitchFamily="34" charset="0"/>
              </a:rPr>
            </a:b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for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farmed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animals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and in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aquaculture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by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50% </a:t>
            </a:r>
            <a:r>
              <a:rPr lang="de-DE" sz="2667" dirty="0" err="1">
                <a:solidFill>
                  <a:srgbClr val="007434"/>
                </a:solidFill>
                <a:cs typeface="Verdana" pitchFamily="34" charset="0"/>
              </a:rPr>
              <a:t>by</a:t>
            </a:r>
            <a:r>
              <a:rPr lang="de-DE" sz="2667" dirty="0">
                <a:solidFill>
                  <a:srgbClr val="007434"/>
                </a:solidFill>
                <a:cs typeface="Verdana" pitchFamily="34" charset="0"/>
              </a:rPr>
              <a:t> 2030</a:t>
            </a:r>
          </a:p>
          <a:p>
            <a:endParaRPr lang="de-BE" sz="3200" dirty="0">
              <a:latin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15761-8169-E26C-386F-60A6BBCC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8" y="452670"/>
            <a:ext cx="10972800" cy="936625"/>
          </a:xfrm>
        </p:spPr>
        <p:txBody>
          <a:bodyPr/>
          <a:lstStyle/>
          <a:p>
            <a:pPr algn="ctr"/>
            <a:r>
              <a:rPr lang="de-BE" dirty="0">
                <a:solidFill>
                  <a:srgbClr val="FF0000"/>
                </a:solidFill>
              </a:rPr>
              <a:t>Farm to Fork Strategy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0F67A-3C3C-CA13-2DDF-928ED59C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352583"/>
            <a:ext cx="10081120" cy="3236694"/>
          </a:xfrm>
        </p:spPr>
        <p:txBody>
          <a:bodyPr/>
          <a:lstStyle/>
          <a:p>
            <a:pPr marL="457189">
              <a:buFontTx/>
              <a:buChar char="•"/>
            </a:pP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Regulation on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Sustainable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Use of Plant Protection Products</a:t>
            </a:r>
          </a:p>
          <a:p>
            <a:pPr marL="457189">
              <a:buFontTx/>
              <a:buChar char="•"/>
            </a:pPr>
            <a:endParaRPr lang="fr-B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r>
              <a:rPr lang="de-BE" sz="2800" dirty="0">
                <a:solidFill>
                  <a:srgbClr val="0070C0"/>
                </a:solidFill>
                <a:ea typeface="MS PGothic" panose="020B0600070205080204" pitchFamily="34" charset="-128"/>
              </a:rPr>
              <a:t>Framework for Sustainable Food Systems</a:t>
            </a:r>
            <a:r>
              <a:rPr lang="fr-B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br>
              <a:rPr lang="fr-BE" sz="2800" dirty="0">
                <a:solidFill>
                  <a:srgbClr val="0070C0"/>
                </a:solidFill>
                <a:ea typeface="MS PGothic" panose="020B0600070205080204" pitchFamily="34" charset="-128"/>
              </a:rPr>
            </a:b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animal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welfare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legislation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b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</a:b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Organic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farming</a:t>
            </a: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indent="0">
              <a:buNone/>
            </a:pPr>
            <a:r>
              <a:rPr lang="de-DE" dirty="0"/>
              <a:t> </a:t>
            </a:r>
          </a:p>
          <a:p>
            <a:endParaRPr lang="de-DE" dirty="0"/>
          </a:p>
          <a:p>
            <a:endParaRPr lang="de-B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AD9E6-0F15-6209-E933-63DEE23F0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8C255A6-95D8-4CE2-9595-0844CB17CF62}" type="slidenum">
              <a:rPr lang="en-GB" altLang="fr-BE" smtClean="0"/>
              <a:pPr>
                <a:defRPr/>
              </a:pPr>
              <a:t>14</a:t>
            </a:fld>
            <a:endParaRPr lang="en-GB" altLang="fr-BE"/>
          </a:p>
        </p:txBody>
      </p:sp>
    </p:spTree>
    <p:extLst>
      <p:ext uri="{BB962C8B-B14F-4D97-AF65-F5344CB8AC3E}">
        <p14:creationId xmlns:p14="http://schemas.microsoft.com/office/powerpoint/2010/main" val="250686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215761-8169-E26C-386F-60A6BBCCA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608" y="452670"/>
            <a:ext cx="10972800" cy="936625"/>
          </a:xfrm>
        </p:spPr>
        <p:txBody>
          <a:bodyPr/>
          <a:lstStyle/>
          <a:p>
            <a:pPr algn="ctr"/>
            <a:r>
              <a:rPr lang="de-BE" dirty="0">
                <a:solidFill>
                  <a:srgbClr val="FF0000"/>
                </a:solidFill>
              </a:rPr>
              <a:t>Farm to Fork Strategy</a:t>
            </a:r>
            <a:r>
              <a:rPr lang="en-IE" dirty="0">
                <a:solidFill>
                  <a:srgbClr val="FF0000"/>
                </a:solidFill>
              </a:rPr>
              <a:t>- One health</a:t>
            </a:r>
            <a:endParaRPr lang="de-BE" dirty="0">
              <a:solidFill>
                <a:srgbClr val="FF0000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710F67A-3C3C-CA13-2DDF-928ED59CD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9456" y="2494625"/>
            <a:ext cx="10081120" cy="3094652"/>
          </a:xfrm>
        </p:spPr>
        <p:txBody>
          <a:bodyPr/>
          <a:lstStyle/>
          <a:p>
            <a:pPr marL="457189">
              <a:buFontTx/>
              <a:buChar char="•"/>
            </a:pP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International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cooperation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with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trade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partners</a:t>
            </a: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endParaRPr lang="fr-B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Cooperation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at international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standards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setting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bodies</a:t>
            </a: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</a:pP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Cooperation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in all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scientific</a:t>
            </a:r>
            <a:r>
              <a:rPr lang="de-DE" sz="28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de-DE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fora</a:t>
            </a:r>
            <a:endParaRPr lang="de-DE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indent="0">
              <a:buNone/>
            </a:pPr>
            <a:endParaRPr lang="de-DE" dirty="0"/>
          </a:p>
          <a:p>
            <a:endParaRPr lang="de-DE" dirty="0"/>
          </a:p>
          <a:p>
            <a:endParaRPr lang="de-B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AD9E6-0F15-6209-E933-63DEE23F0FF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fr-BE" dirty="0"/>
          </a:p>
        </p:txBody>
      </p:sp>
    </p:spTree>
    <p:extLst>
      <p:ext uri="{BB962C8B-B14F-4D97-AF65-F5344CB8AC3E}">
        <p14:creationId xmlns:p14="http://schemas.microsoft.com/office/powerpoint/2010/main" val="26264915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86913BD-41E6-05C0-5BE2-3FE2D8F381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3" y="88901"/>
            <a:ext cx="10972800" cy="935567"/>
          </a:xfrm>
        </p:spPr>
        <p:txBody>
          <a:bodyPr/>
          <a:lstStyle/>
          <a:p>
            <a:pPr algn="ctr"/>
            <a:r>
              <a:rPr lang="en-IE" altLang="en-US" b="1" dirty="0">
                <a:solidFill>
                  <a:srgbClr val="FF0000"/>
                </a:solidFill>
                <a:ea typeface="MS PGothic" panose="020B0600070205080204" pitchFamily="34" charset="-128"/>
              </a:rPr>
              <a:t>Conclusions</a:t>
            </a:r>
            <a:endParaRPr lang="en-US" altLang="en-US" b="1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09F17804-90CC-CCD1-1B08-650EAB56FB2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23392" y="1220755"/>
            <a:ext cx="11136808" cy="4727284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One health build on 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Experience in facing similar challenges </a:t>
            </a:r>
            <a:b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</a:br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(COVID-19, AMR) </a:t>
            </a:r>
          </a:p>
          <a:p>
            <a:pPr lvl="1"/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learn from other initiatives at all levels, projects, experts</a:t>
            </a:r>
          </a:p>
          <a:p>
            <a:pPr lvl="1"/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build on existing elements</a:t>
            </a:r>
          </a:p>
          <a:p>
            <a:pPr lvl="1"/>
            <a: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Cooperation at international level</a:t>
            </a:r>
            <a:br>
              <a:rPr lang="en-IE" altLang="en-US" dirty="0">
                <a:solidFill>
                  <a:srgbClr val="0070C0"/>
                </a:solidFill>
                <a:ea typeface="MS PGothic" panose="020B0600070205080204" pitchFamily="34" charset="-128"/>
              </a:rPr>
            </a:br>
            <a:endParaRPr lang="en-US" altLang="en-US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>
              <a:buFontTx/>
              <a:buChar char="•"/>
            </a:pPr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To be better prepared for the next pandemic 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work towards overcoming silos</a:t>
            </a:r>
          </a:p>
          <a:p>
            <a:pPr lvl="1"/>
            <a:r>
              <a:rPr lang="en-US" altLang="en-US" dirty="0">
                <a:solidFill>
                  <a:srgbClr val="0070C0"/>
                </a:solidFill>
                <a:ea typeface="MS PGothic" panose="020B0600070205080204" pitchFamily="34" charset="-128"/>
              </a:rPr>
              <a:t>consider One Health in all relevant policies and decision-making</a:t>
            </a:r>
            <a:br>
              <a:rPr lang="en-US" altLang="en-US" dirty="0">
                <a:ea typeface="MS PGothic" panose="020B0600070205080204" pitchFamily="34" charset="-128"/>
              </a:rPr>
            </a:br>
            <a:endParaRPr lang="en-US" altLang="en-US" dirty="0">
              <a:ea typeface="MS PGothic" panose="020B0600070205080204" pitchFamily="34" charset="-128"/>
            </a:endParaRPr>
          </a:p>
        </p:txBody>
      </p:sp>
      <p:sp>
        <p:nvSpPr>
          <p:cNvPr id="33796" name="Slide Number Placeholder 1">
            <a:extLst>
              <a:ext uri="{FF2B5EF4-FFF2-40B4-BE49-F238E27FC236}">
                <a16:creationId xmlns:a16="http://schemas.microsoft.com/office/drawing/2014/main" id="{978AE4F2-2EA8-F07E-6C5E-980DA47DF4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BE" sz="1867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22094-0B2D-4625-3958-5B2BC2181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E" dirty="0"/>
              <a:t> One Health </a:t>
            </a:r>
            <a:r>
              <a:rPr lang="en-IE" dirty="0">
                <a:solidFill>
                  <a:srgbClr val="FF0000"/>
                </a:solidFill>
              </a:rPr>
              <a:t>scene setter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BC6754-03DC-45D2-C41B-575DC4E6D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1600" y="2265176"/>
            <a:ext cx="8784976" cy="4553923"/>
          </a:xfrm>
        </p:spPr>
        <p:txBody>
          <a:bodyPr/>
          <a:lstStyle/>
          <a:p>
            <a:pPr algn="just">
              <a:lnSpc>
                <a:spcPct val="107000"/>
              </a:lnSpc>
            </a:pPr>
            <a:endParaRPr lang="en-US" sz="20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The recent epidemics and pandemics, have made it unmistakably clear that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</a:rPr>
              <a:t>human, animal, plant and environmental health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 cannot be dealt with separately, but need to be addressed in a ‘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</a:rPr>
              <a:t>One Health</a:t>
            </a: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’ approach. </a:t>
            </a:r>
          </a:p>
          <a:p>
            <a:pPr algn="just">
              <a:lnSpc>
                <a:spcPct val="107000"/>
              </a:lnSpc>
            </a:pPr>
            <a:endParaRPr lang="en-US" sz="20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endParaRPr lang="en-US" sz="20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07000"/>
              </a:lnSpc>
            </a:pPr>
            <a:r>
              <a:rPr lang="en-US" sz="2000" dirty="0">
                <a:solidFill>
                  <a:srgbClr val="404040"/>
                </a:solidFill>
                <a:latin typeface="arial" panose="020B0604020202020204" pitchFamily="34" charset="0"/>
              </a:rPr>
              <a:t>Their interdependencies requires work in an integrated approach. Mainstreaming ‘One Health’ means that we can better prevent, predict, prepare for, detect, and respond to global health threats at global level.</a:t>
            </a:r>
            <a:endParaRPr lang="en-IE" sz="2800" dirty="0"/>
          </a:p>
        </p:txBody>
      </p:sp>
    </p:spTree>
    <p:extLst>
      <p:ext uri="{BB962C8B-B14F-4D97-AF65-F5344CB8AC3E}">
        <p14:creationId xmlns:p14="http://schemas.microsoft.com/office/powerpoint/2010/main" val="1694220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5625"/>
            <a:ext cx="4248150" cy="3913447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441579" y="2631870"/>
            <a:ext cx="5328000" cy="1664827"/>
          </a:xfrm>
        </p:spPr>
        <p:txBody>
          <a:bodyPr/>
          <a:lstStyle/>
          <a:p>
            <a:pPr marL="0" indent="0">
              <a:buNone/>
            </a:pPr>
            <a:r>
              <a:rPr lang="en-US" sz="3000" dirty="0"/>
              <a:t>Protect and promote human, animal and plant health and food safety in Europe.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Our mission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256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5970871" y="132046"/>
            <a:ext cx="5810250" cy="5743575"/>
          </a:xfrm>
        </p:spPr>
        <p:txBody>
          <a:bodyPr/>
          <a:lstStyle/>
          <a:p>
            <a:r>
              <a:rPr lang="en-US" sz="2300" dirty="0">
                <a:solidFill>
                  <a:srgbClr val="00B050"/>
                </a:solidFill>
              </a:rPr>
              <a:t>Build a strong European Health Union focusing on crisis preparedness and response, a pharmaceutical strategy, </a:t>
            </a:r>
          </a:p>
          <a:p>
            <a:r>
              <a:rPr lang="en-US" sz="2300" dirty="0">
                <a:solidFill>
                  <a:srgbClr val="00B050"/>
                </a:solidFill>
              </a:rPr>
              <a:t>Supply affordable medicines</a:t>
            </a:r>
          </a:p>
          <a:p>
            <a:r>
              <a:rPr lang="en-US" sz="2300" dirty="0" err="1">
                <a:solidFill>
                  <a:srgbClr val="00B050"/>
                </a:solidFill>
              </a:rPr>
              <a:t>Prioritise</a:t>
            </a:r>
            <a:r>
              <a:rPr lang="en-US" sz="2300" dirty="0">
                <a:solidFill>
                  <a:srgbClr val="00B050"/>
                </a:solidFill>
              </a:rPr>
              <a:t> communication on vaccination</a:t>
            </a:r>
          </a:p>
          <a:p>
            <a:r>
              <a:rPr lang="en-US" sz="2300" dirty="0">
                <a:solidFill>
                  <a:srgbClr val="00B050"/>
                </a:solidFill>
              </a:rPr>
              <a:t>Implement the new regulatory framework on medical devices</a:t>
            </a:r>
          </a:p>
          <a:p>
            <a:r>
              <a:rPr lang="en-US" sz="2300" dirty="0">
                <a:solidFill>
                  <a:srgbClr val="00B050"/>
                </a:solidFill>
              </a:rPr>
              <a:t>Use e-health to provide high-quality healthcare and reduce inequalities</a:t>
            </a:r>
          </a:p>
          <a:p>
            <a:r>
              <a:rPr lang="en-US" sz="2300" dirty="0">
                <a:solidFill>
                  <a:srgbClr val="00B050"/>
                </a:solidFill>
              </a:rPr>
              <a:t>Create a European Health Data Space </a:t>
            </a:r>
          </a:p>
          <a:p>
            <a:r>
              <a:rPr lang="en-US" sz="2300" dirty="0">
                <a:solidFill>
                  <a:srgbClr val="00B050"/>
                </a:solidFill>
              </a:rPr>
              <a:t>Implement the European One Health Action Plan against Antimicrobial Resistance</a:t>
            </a:r>
          </a:p>
          <a:p>
            <a:endParaRPr lang="en-US" dirty="0"/>
          </a:p>
          <a:p>
            <a:endParaRPr lang="en-GB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9499" b="-29499"/>
          <a:stretch/>
        </p:blipFill>
        <p:spPr>
          <a:xfrm>
            <a:off x="-46383" y="-46383"/>
            <a:ext cx="5875683" cy="6964017"/>
          </a:xfr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0056" y="257175"/>
            <a:ext cx="4669266" cy="782357"/>
          </a:xfrm>
        </p:spPr>
        <p:txBody>
          <a:bodyPr/>
          <a:lstStyle/>
          <a:p>
            <a:r>
              <a:rPr lang="fr-BE" sz="5600" dirty="0"/>
              <a:t>Public </a:t>
            </a:r>
            <a:r>
              <a:rPr lang="fr-BE" sz="5600" dirty="0" err="1"/>
              <a:t>Health</a:t>
            </a:r>
            <a:endParaRPr lang="en-GB" sz="5600" dirty="0"/>
          </a:p>
        </p:txBody>
      </p:sp>
      <p:sp>
        <p:nvSpPr>
          <p:cNvPr id="2" name="TextBox 1"/>
          <p:cNvSpPr txBox="1"/>
          <p:nvPr/>
        </p:nvSpPr>
        <p:spPr>
          <a:xfrm>
            <a:off x="99424" y="6371924"/>
            <a:ext cx="27015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latin typeface="EC Square Sans Pro" panose="020B0506040000020004" pitchFamily="34" charset="0"/>
                <a:hlinkClick r:id="rId4"/>
              </a:rPr>
              <a:t>Public </a:t>
            </a:r>
            <a:r>
              <a:rPr lang="fr-BE" b="1" dirty="0" err="1">
                <a:latin typeface="EC Square Sans Pro" panose="020B0506040000020004" pitchFamily="34" charset="0"/>
                <a:hlinkClick r:id="rId4"/>
              </a:rPr>
              <a:t>Health</a:t>
            </a:r>
            <a:r>
              <a:rPr lang="fr-BE" b="1" dirty="0">
                <a:latin typeface="EC Square Sans Pro" panose="020B0506040000020004" pitchFamily="34" charset="0"/>
                <a:hlinkClick r:id="rId4"/>
              </a:rPr>
              <a:t> on Europa</a:t>
            </a:r>
            <a:endParaRPr lang="en-GB" b="1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189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222" t="-157669" r="-199053" b="-163917"/>
          <a:stretch/>
        </p:blipFill>
        <p:spPr>
          <a:xfrm>
            <a:off x="-46384" y="-46383"/>
            <a:ext cx="6156000" cy="6979455"/>
          </a:xfrm>
        </p:spPr>
      </p:pic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1028" y="2760003"/>
            <a:ext cx="2071052" cy="1366682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9" y="4454012"/>
            <a:ext cx="1918394" cy="111104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616" y="4454012"/>
            <a:ext cx="1856197" cy="12166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70953" y="257175"/>
            <a:ext cx="5738663" cy="1401417"/>
          </a:xfrm>
        </p:spPr>
        <p:txBody>
          <a:bodyPr/>
          <a:lstStyle/>
          <a:p>
            <a:r>
              <a:rPr lang="en-US" sz="5000" dirty="0"/>
              <a:t>Food safety, animal and plant health</a:t>
            </a:r>
            <a:endParaRPr lang="en-GB" sz="5000" dirty="0"/>
          </a:p>
        </p:txBody>
      </p:sp>
      <p:sp>
        <p:nvSpPr>
          <p:cNvPr id="20" name="Content Placeholder 10"/>
          <p:cNvSpPr txBox="1">
            <a:spLocks/>
          </p:cNvSpPr>
          <p:nvPr/>
        </p:nvSpPr>
        <p:spPr>
          <a:xfrm>
            <a:off x="6318284" y="257175"/>
            <a:ext cx="5587966" cy="57435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solidFill>
                  <a:srgbClr val="00B050"/>
                </a:solidFill>
              </a:rPr>
              <a:t>Lead on the “From </a:t>
            </a:r>
            <a:r>
              <a:rPr lang="en-US" sz="2300" dirty="0" err="1">
                <a:solidFill>
                  <a:srgbClr val="00B050"/>
                </a:solidFill>
              </a:rPr>
              <a:t>Fark</a:t>
            </a:r>
            <a:r>
              <a:rPr lang="en-US" sz="2300" dirty="0">
                <a:solidFill>
                  <a:srgbClr val="00B050"/>
                </a:solidFill>
              </a:rPr>
              <a:t> to Fork” </a:t>
            </a:r>
            <a:r>
              <a:rPr lang="en-US" dirty="0">
                <a:solidFill>
                  <a:srgbClr val="00B050"/>
                </a:solidFill>
              </a:rPr>
              <a:t>strategy for a fair, healthy and environmentally-friendly food system</a:t>
            </a:r>
            <a:endParaRPr lang="en-US" sz="2300" dirty="0">
              <a:solidFill>
                <a:srgbClr val="00B050"/>
              </a:solidFill>
            </a:endParaRPr>
          </a:p>
          <a:p>
            <a:r>
              <a:rPr lang="en-US" sz="2300" dirty="0">
                <a:solidFill>
                  <a:srgbClr val="00B050"/>
                </a:solidFill>
              </a:rPr>
              <a:t>Reduce dependency on pesticides and stimulate the take-up of alternatives </a:t>
            </a:r>
          </a:p>
          <a:p>
            <a:r>
              <a:rPr lang="en-US" sz="2300" dirty="0">
                <a:solidFill>
                  <a:srgbClr val="00B050"/>
                </a:solidFill>
              </a:rPr>
              <a:t>Improve consumer information, notably on food labelling</a:t>
            </a:r>
          </a:p>
          <a:p>
            <a:r>
              <a:rPr lang="en-US" sz="2300" dirty="0">
                <a:solidFill>
                  <a:srgbClr val="00B050"/>
                </a:solidFill>
              </a:rPr>
              <a:t>Better enforcement of legislation on animal health and welfare</a:t>
            </a:r>
          </a:p>
          <a:p>
            <a:r>
              <a:rPr lang="en-US" dirty="0">
                <a:solidFill>
                  <a:srgbClr val="00B050"/>
                </a:solidFill>
              </a:rPr>
              <a:t>Fight food fraud</a:t>
            </a:r>
          </a:p>
          <a:p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9424" y="6371924"/>
            <a:ext cx="2701527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BE" b="1" dirty="0">
                <a:latin typeface="EC Square Sans Pro" panose="020B0506040000020004" pitchFamily="34" charset="0"/>
                <a:hlinkClick r:id="rId7"/>
              </a:rPr>
              <a:t>Food </a:t>
            </a:r>
            <a:r>
              <a:rPr lang="fr-BE" b="1" dirty="0" err="1">
                <a:latin typeface="EC Square Sans Pro" panose="020B0506040000020004" pitchFamily="34" charset="0"/>
                <a:hlinkClick r:id="rId7"/>
              </a:rPr>
              <a:t>Safety</a:t>
            </a:r>
            <a:r>
              <a:rPr lang="fr-BE" b="1" dirty="0">
                <a:latin typeface="EC Square Sans Pro" panose="020B0506040000020004" pitchFamily="34" charset="0"/>
                <a:hlinkClick r:id="rId7"/>
              </a:rPr>
              <a:t> on Europa</a:t>
            </a:r>
            <a:endParaRPr lang="en-GB" b="1" dirty="0">
              <a:latin typeface="EC Square Sans Pro" panose="020B050604000002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44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597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0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1C56D74C-2241-6BA7-94D1-8095CA06BC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434" y="67734"/>
            <a:ext cx="11330185" cy="1321281"/>
          </a:xfrm>
        </p:spPr>
        <p:txBody>
          <a:bodyPr/>
          <a:lstStyle/>
          <a:p>
            <a:pPr algn="ctr"/>
            <a:br>
              <a:rPr lang="en-IE" altLang="en-US" dirty="0">
                <a:ea typeface="MS PGothic" panose="020B0600070205080204" pitchFamily="34" charset="-128"/>
              </a:rPr>
            </a:br>
            <a:r>
              <a:rPr lang="fr-BE" altLang="en-US" dirty="0">
                <a:solidFill>
                  <a:srgbClr val="FF0000"/>
                </a:solidFill>
                <a:ea typeface="MS PGothic" panose="020B0600070205080204" pitchFamily="34" charset="-128"/>
              </a:rPr>
              <a:t>One Health</a:t>
            </a:r>
            <a:br>
              <a:rPr lang="en-IE" altLang="en-US" b="0" dirty="0">
                <a:ea typeface="MS PGothic" panose="020B0600070205080204" pitchFamily="34" charset="-128"/>
              </a:rPr>
            </a:br>
            <a:endParaRPr lang="en-US" altLang="en-US" b="0" dirty="0">
              <a:ea typeface="MS PGothic" panose="020B0600070205080204" pitchFamily="34" charset="-128"/>
            </a:endParaRPr>
          </a:p>
        </p:txBody>
      </p:sp>
      <p:sp>
        <p:nvSpPr>
          <p:cNvPr id="27651" name="Content Placeholder 2">
            <a:extLst>
              <a:ext uri="{FF2B5EF4-FFF2-40B4-BE49-F238E27FC236}">
                <a16:creationId xmlns:a16="http://schemas.microsoft.com/office/drawing/2014/main" id="{89F2276A-1BE9-1010-8EAC-9DF6763B6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414" y="2796466"/>
            <a:ext cx="10561173" cy="3334820"/>
          </a:xfrm>
        </p:spPr>
        <p:txBody>
          <a:bodyPr/>
          <a:lstStyle/>
          <a:p>
            <a:pPr marL="457189">
              <a:buFontTx/>
              <a:buChar char="•"/>
              <a:defRPr/>
            </a:pPr>
            <a:r>
              <a:rPr lang="fr-BE" altLang="en-US" sz="2600" dirty="0" err="1">
                <a:solidFill>
                  <a:srgbClr val="0070C0"/>
                </a:solidFill>
                <a:ea typeface="MS PGothic" panose="020B0600070205080204" pitchFamily="34" charset="-128"/>
              </a:rPr>
              <a:t>requires</a:t>
            </a:r>
            <a:r>
              <a:rPr lang="fr-BE" altLang="en-US" sz="2600" dirty="0">
                <a:solidFill>
                  <a:srgbClr val="0070C0"/>
                </a:solidFill>
                <a:ea typeface="MS PGothic" panose="020B0600070205080204" pitchFamily="34" charset="-128"/>
              </a:rPr>
              <a:t> </a:t>
            </a:r>
            <a:r>
              <a:rPr lang="fr-BE" altLang="en-US" sz="2600" dirty="0" err="1">
                <a:solidFill>
                  <a:srgbClr val="0070C0"/>
                </a:solidFill>
                <a:ea typeface="MS PGothic" panose="020B0600070205080204" pitchFamily="34" charset="-128"/>
              </a:rPr>
              <a:t>an</a:t>
            </a:r>
            <a:r>
              <a:rPr lang="fr-BE" altLang="en-US" sz="2600" dirty="0">
                <a:solidFill>
                  <a:srgbClr val="0070C0"/>
                </a:solidFill>
                <a:ea typeface="MS PGothic" panose="020B0600070205080204" pitchFamily="34" charset="-128"/>
              </a:rPr>
              <a:t> international </a:t>
            </a:r>
            <a:r>
              <a:rPr lang="fr-BE" altLang="en-US" sz="2600" dirty="0" err="1">
                <a:solidFill>
                  <a:srgbClr val="0070C0"/>
                </a:solidFill>
                <a:ea typeface="MS PGothic" panose="020B0600070205080204" pitchFamily="34" charset="-128"/>
              </a:rPr>
              <a:t>approach</a:t>
            </a:r>
            <a:endParaRPr lang="fr-BE" altLang="en-US" sz="26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  <a:defRPr/>
            </a:pPr>
            <a:endParaRPr lang="en-IE" altLang="en-US" sz="26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  <a:defRPr/>
            </a:pPr>
            <a:r>
              <a:rPr lang="en-IE" altLang="en-US" sz="2600" dirty="0">
                <a:solidFill>
                  <a:srgbClr val="0070C0"/>
                </a:solidFill>
                <a:ea typeface="MS PGothic" panose="020B0600070205080204" pitchFamily="34" charset="-128"/>
              </a:rPr>
              <a:t>European Global Health Strategy </a:t>
            </a:r>
          </a:p>
          <a:p>
            <a:pPr marL="457189">
              <a:buFontTx/>
              <a:buChar char="•"/>
              <a:defRPr/>
            </a:pPr>
            <a:endParaRPr lang="en-IE" sz="26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  <a:defRPr/>
            </a:pPr>
            <a:r>
              <a:rPr lang="en-US" sz="2600" dirty="0">
                <a:solidFill>
                  <a:srgbClr val="0070C0"/>
                </a:solidFill>
                <a:ea typeface="MS PGothic" panose="020B0600070205080204" pitchFamily="34" charset="-128"/>
              </a:rPr>
              <a:t>International Agreement on Pandemic Prevention, Preparedness and Response</a:t>
            </a:r>
          </a:p>
          <a:p>
            <a:pPr marL="457189">
              <a:buFontTx/>
              <a:buChar char="•"/>
              <a:defRPr/>
            </a:pPr>
            <a:endParaRPr lang="en-IE" altLang="en-US" sz="26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buFontTx/>
              <a:buChar char="•"/>
              <a:defRPr/>
            </a:pPr>
            <a:r>
              <a:rPr lang="en-IE" altLang="en-US" sz="2600" dirty="0">
                <a:solidFill>
                  <a:srgbClr val="0070C0"/>
                </a:solidFill>
                <a:ea typeface="MS PGothic" panose="020B0600070205080204" pitchFamily="34" charset="-128"/>
              </a:rPr>
              <a:t>Participation in other international One Health initiatives</a:t>
            </a:r>
            <a:endParaRPr lang="en-US" sz="2600" dirty="0">
              <a:solidFill>
                <a:srgbClr val="0070C0"/>
              </a:solidFill>
              <a:ea typeface="MS PGothic" panose="020B0600070205080204" pitchFamily="34" charset="-128"/>
            </a:endParaRPr>
          </a:p>
        </p:txBody>
      </p:sp>
      <p:sp>
        <p:nvSpPr>
          <p:cNvPr id="26628" name="Slide Number Placeholder 1">
            <a:extLst>
              <a:ext uri="{FF2B5EF4-FFF2-40B4-BE49-F238E27FC236}">
                <a16:creationId xmlns:a16="http://schemas.microsoft.com/office/drawing/2014/main" id="{449819F7-D8AB-4259-19E1-39C8A5FAD9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BE" sz="1867" i="0" dirty="0">
              <a:solidFill>
                <a:schemeClr val="tx1"/>
              </a:solidFill>
            </a:endParaRPr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D0ACB4D5-0240-E9ED-BC6F-D565657A4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2" y="1316765"/>
            <a:ext cx="1920213" cy="1321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2BBCBCF-6417-15F9-6B85-D5263CECA1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60351"/>
            <a:ext cx="10972800" cy="935567"/>
          </a:xfrm>
        </p:spPr>
        <p:txBody>
          <a:bodyPr/>
          <a:lstStyle/>
          <a:p>
            <a:pPr algn="ctr"/>
            <a:r>
              <a:rPr lang="en-IE" altLang="en-US" dirty="0">
                <a:solidFill>
                  <a:srgbClr val="FF0000"/>
                </a:solidFill>
                <a:ea typeface="MS PGothic" panose="020B0600070205080204" pitchFamily="34" charset="-128"/>
              </a:rPr>
              <a:t>Operationalisation of One Health </a:t>
            </a:r>
            <a:endParaRPr lang="en-US" altLang="en-US" dirty="0">
              <a:solidFill>
                <a:srgbClr val="FF0000"/>
              </a:solidFill>
              <a:ea typeface="MS PGothic" panose="020B0600070205080204" pitchFamily="34" charset="-128"/>
            </a:endParaRP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11ACE072-7770-31FF-C7BC-0B1374A7FD6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03446" y="1722268"/>
            <a:ext cx="10561173" cy="4377713"/>
          </a:xfrm>
        </p:spPr>
        <p:txBody>
          <a:bodyPr/>
          <a:lstStyle/>
          <a:p>
            <a:pPr marL="457189"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Experience in the management of the COVID-19 pandemic cannot be forgotten</a:t>
            </a:r>
          </a:p>
          <a:p>
            <a:pPr indent="0">
              <a:buNone/>
              <a:defRPr/>
            </a:pPr>
            <a:endParaRPr lang="en-US" alt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DG SANTE is looking at ways to integrate One Health in EU policies and actions</a:t>
            </a:r>
          </a:p>
          <a:p>
            <a:pPr indent="0">
              <a:buNone/>
              <a:defRPr/>
            </a:pPr>
            <a:endParaRPr lang="en-US" alt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457189">
              <a:defRPr/>
            </a:pPr>
            <a:r>
              <a:rPr lang="en-US" alt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Technical work ongoing to come up with proposals for action</a:t>
            </a:r>
          </a:p>
        </p:txBody>
      </p:sp>
      <p:sp>
        <p:nvSpPr>
          <p:cNvPr id="32772" name="Slide Number Placeholder 1">
            <a:extLst>
              <a:ext uri="{FF2B5EF4-FFF2-40B4-BE49-F238E27FC236}">
                <a16:creationId xmlns:a16="http://schemas.microsoft.com/office/drawing/2014/main" id="{01848DEB-CDBA-72E4-4D99-1E6774A67C7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007434"/>
              </a:buClr>
              <a:buChar char="•"/>
              <a:defRPr sz="3200" i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1pPr>
            <a:lvl2pPr marL="990575" indent="-380990">
              <a:spcBef>
                <a:spcPct val="20000"/>
              </a:spcBef>
              <a:buClr>
                <a:srgbClr val="007434"/>
              </a:buClr>
              <a:buChar char="•"/>
              <a:defRPr sz="2667" b="1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2pPr>
            <a:lvl3pPr marL="1523962" indent="-304792">
              <a:spcBef>
                <a:spcPct val="20000"/>
              </a:spcBef>
              <a:defRPr sz="1867">
                <a:solidFill>
                  <a:srgbClr val="007434"/>
                </a:solidFill>
                <a:latin typeface="Verdana" panose="020B0604030504040204" pitchFamily="34" charset="0"/>
                <a:ea typeface="MS PGothic" panose="020B0600070205080204" pitchFamily="34" charset="-128"/>
                <a:cs typeface="Verdana" panose="020B0604030504040204" pitchFamily="34" charset="0"/>
              </a:defRPr>
            </a:lvl3pPr>
            <a:lvl4pPr marL="2133547" indent="-304792">
              <a:spcBef>
                <a:spcPct val="20000"/>
              </a:spcBef>
              <a:buChar char="–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743131" indent="-304792">
              <a:spcBef>
                <a:spcPct val="20000"/>
              </a:spcBef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335271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3962301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4571886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5181470" indent="-304792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667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GB" altLang="fr-BE" sz="1867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832B8-F757-8E52-1419-A80EBDF58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>
                <a:solidFill>
                  <a:srgbClr val="FF0000"/>
                </a:solidFill>
              </a:rPr>
              <a:t>Key challenges</a:t>
            </a:r>
            <a:endParaRPr lang="en-IE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C3AB60-ABDA-54D3-520C-35399140FE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08699"/>
            <a:ext cx="10972800" cy="4016578"/>
          </a:xfrm>
        </p:spPr>
        <p:txBody>
          <a:bodyPr/>
          <a:lstStyle/>
          <a:p>
            <a:pPr marL="380990" indent="-380990"/>
            <a:r>
              <a:rPr lang="en-US" sz="2800" dirty="0" err="1">
                <a:solidFill>
                  <a:srgbClr val="0070C0"/>
                </a:solidFill>
                <a:ea typeface="MS PGothic" panose="020B0600070205080204" pitchFamily="34" charset="-128"/>
              </a:rPr>
              <a:t>Operationalisation</a:t>
            </a:r>
            <a: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 of multi-sectorial, transdisciplinary and complex concept;</a:t>
            </a:r>
          </a:p>
          <a:p>
            <a:pPr marL="380990" indent="-380990"/>
            <a:endParaRPr 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380990" indent="-380990"/>
            <a: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Inclusion of the food/ environment/ climate change </a:t>
            </a:r>
            <a:b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</a:br>
            <a: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in One Health expands the mandate to a much wider field</a:t>
            </a:r>
          </a:p>
          <a:p>
            <a:pPr marL="380990" indent="-380990"/>
            <a:endParaRPr 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380990" indent="-380990"/>
            <a: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Requires awareness raising and training</a:t>
            </a:r>
          </a:p>
          <a:p>
            <a:pPr marL="380990" indent="-380990"/>
            <a:endParaRPr lang="en-US" sz="2800" dirty="0">
              <a:solidFill>
                <a:srgbClr val="0070C0"/>
              </a:solidFill>
              <a:ea typeface="MS PGothic" panose="020B0600070205080204" pitchFamily="34" charset="-128"/>
            </a:endParaRPr>
          </a:p>
          <a:p>
            <a:pPr marL="380990" indent="-380990"/>
            <a:r>
              <a:rPr lang="en-US" sz="2800" dirty="0">
                <a:solidFill>
                  <a:srgbClr val="0070C0"/>
                </a:solidFill>
                <a:ea typeface="MS PGothic" panose="020B0600070205080204" pitchFamily="34" charset="-128"/>
              </a:rPr>
              <a:t>Competing priorities, and funding gaps </a:t>
            </a: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B671B-7A00-E8FC-15A0-73FA816EE86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endParaRPr lang="en-GB" altLang="fr-BE" dirty="0"/>
          </a:p>
        </p:txBody>
      </p:sp>
    </p:spTree>
    <p:extLst>
      <p:ext uri="{BB962C8B-B14F-4D97-AF65-F5344CB8AC3E}">
        <p14:creationId xmlns:p14="http://schemas.microsoft.com/office/powerpoint/2010/main" val="88224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91</TotalTime>
  <Words>940</Words>
  <Application>Microsoft Office PowerPoint</Application>
  <PresentationFormat>Widescreen</PresentationFormat>
  <Paragraphs>128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EC Square Sans Pro</vt:lpstr>
      <vt:lpstr>Verdana</vt:lpstr>
      <vt:lpstr>Office Theme</vt:lpstr>
      <vt:lpstr>PowerPoint Presentation</vt:lpstr>
      <vt:lpstr> One Health scene setter</vt:lpstr>
      <vt:lpstr>Our mission</vt:lpstr>
      <vt:lpstr>Public Health</vt:lpstr>
      <vt:lpstr>Food safety, animal and plant health</vt:lpstr>
      <vt:lpstr>PowerPoint Presentation</vt:lpstr>
      <vt:lpstr> One Health </vt:lpstr>
      <vt:lpstr>Operationalisation of One Health </vt:lpstr>
      <vt:lpstr>Key challenges</vt:lpstr>
      <vt:lpstr>One Health approach to address AMR</vt:lpstr>
      <vt:lpstr>One Health approach to address AMR</vt:lpstr>
      <vt:lpstr>One Health approach to address AMR</vt:lpstr>
      <vt:lpstr>Farm to Fork Strategy</vt:lpstr>
      <vt:lpstr>Farm to Fork Strategy</vt:lpstr>
      <vt:lpstr>Farm to Fork Strategy- One health</vt:lpstr>
      <vt:lpstr>Conclusions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DIONISI Andrea (SANTE)</dc:creator>
  <cp:lastModifiedBy>DIONISI Andrea (SANTE)</cp:lastModifiedBy>
  <cp:revision>13</cp:revision>
  <dcterms:created xsi:type="dcterms:W3CDTF">2024-02-07T10:02:31Z</dcterms:created>
  <dcterms:modified xsi:type="dcterms:W3CDTF">2024-02-08T15:21:54Z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