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3" r:id="rId2"/>
    <p:sldId id="347" r:id="rId3"/>
    <p:sldId id="345" r:id="rId4"/>
    <p:sldId id="257" r:id="rId5"/>
    <p:sldId id="258" r:id="rId6"/>
    <p:sldId id="352" r:id="rId7"/>
    <p:sldId id="353" r:id="rId8"/>
    <p:sldId id="355" r:id="rId9"/>
    <p:sldId id="350" r:id="rId10"/>
    <p:sldId id="35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FE9F3"/>
    <a:srgbClr val="D5E6F7"/>
    <a:srgbClr val="DDF4FF"/>
    <a:srgbClr val="E6F3FE"/>
    <a:srgbClr val="1E4070"/>
    <a:srgbClr val="FFF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20" y="10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CEAF-92E2-41B0-AE52-39E73437F26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21EB2-3133-403F-9162-58CC35D52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1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4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9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4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6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5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9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9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C3F6-640F-44F6-A87C-4854BEAC270E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0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1C3F6-640F-44F6-A87C-4854BEAC270E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41AD3-DFCC-4290-9B76-0AAE7930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9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7"/>
          <p:cNvSpPr/>
          <p:nvPr/>
        </p:nvSpPr>
        <p:spPr>
          <a:xfrm>
            <a:off x="339686" y="338769"/>
            <a:ext cx="11512627" cy="6180462"/>
          </a:xfrm>
          <a:prstGeom prst="roundRect">
            <a:avLst/>
          </a:prstGeom>
          <a:noFill/>
          <a:ln w="76200">
            <a:solidFill>
              <a:srgbClr val="D5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7503" r="6766" b="9697"/>
          <a:stretch/>
        </p:blipFill>
        <p:spPr>
          <a:xfrm>
            <a:off x="4921955" y="2455333"/>
            <a:ext cx="7270045" cy="4402667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377927" y="581443"/>
            <a:ext cx="114361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solidFill>
                  <a:srgbClr val="1E407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ตัวชี้วัดบทบาทภารกิจรายบุคคลด้านการปรับปรุงกระบวนงาน</a:t>
            </a:r>
          </a:p>
          <a:p>
            <a:pPr algn="ctr"/>
            <a:r>
              <a:rPr lang="th-TH" sz="6000" b="1" dirty="0">
                <a:solidFill>
                  <a:srgbClr val="1E407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“ระดับความสำเร็จของการปรับปรุงกระบวนงาน”</a:t>
            </a:r>
            <a:endParaRPr lang="en-US" sz="6000" b="1" dirty="0">
              <a:solidFill>
                <a:srgbClr val="1E407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132146" y="2196992"/>
            <a:ext cx="27297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/>
              <a:t>ผู้อำนวยการสำนัก/กอง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/>
              <a:t>ผู้อำนวยการศูนย์วิจัยและพัฒนาการ</a:t>
            </a:r>
            <a:r>
              <a:rPr lang="th-TH" dirty="0" err="1"/>
              <a:t>สัตว</a:t>
            </a:r>
            <a:r>
              <a:rPr lang="th-TH" dirty="0"/>
              <a:t>แพทย์</a:t>
            </a:r>
            <a:br>
              <a:rPr lang="th-TH" dirty="0"/>
            </a:br>
            <a:r>
              <a:rPr lang="th-TH" dirty="0"/>
              <a:t>(</a:t>
            </a:r>
            <a:r>
              <a:rPr lang="th-TH" dirty="0" err="1"/>
              <a:t>ศวพ</a:t>
            </a:r>
            <a:r>
              <a:rPr lang="th-TH" dirty="0"/>
              <a:t>. 7 แห่ง)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/>
              <a:t>ผู้อำนวยการศูนย์ทดสอบและวิจัยคุณภาพ</a:t>
            </a:r>
            <a:r>
              <a:rPr lang="th-TH" dirty="0" err="1"/>
              <a:t>ชีว</a:t>
            </a:r>
            <a:r>
              <a:rPr lang="th-TH" dirty="0"/>
              <a:t>วัตถุสำหรับสัตว์ (</a:t>
            </a:r>
            <a:r>
              <a:rPr lang="th-TH" dirty="0" err="1"/>
              <a:t>ศทวช</a:t>
            </a:r>
            <a:r>
              <a:rPr lang="th-TH" dirty="0"/>
              <a:t>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/>
              <a:t>ผู้อำนวยการศูนย์อ้างอิง</a:t>
            </a:r>
            <a:br>
              <a:rPr lang="th-TH" dirty="0"/>
            </a:br>
            <a:r>
              <a:rPr lang="th-TH" dirty="0"/>
              <a:t>โรคปากและเท้าเปื่อยภูมิภาค</a:t>
            </a:r>
            <a:br>
              <a:rPr lang="th-TH" dirty="0"/>
            </a:br>
            <a:r>
              <a:rPr lang="th-TH" dirty="0"/>
              <a:t>เอเชียตะวันออกเฉียงใต้ (</a:t>
            </a:r>
            <a:r>
              <a:rPr lang="th-TH" dirty="0" err="1"/>
              <a:t>ศออ</a:t>
            </a:r>
            <a:r>
              <a:rPr lang="th-TH" dirty="0"/>
              <a:t>.)</a:t>
            </a:r>
          </a:p>
        </p:txBody>
      </p:sp>
      <p:grpSp>
        <p:nvGrpSpPr>
          <p:cNvPr id="6" name="Group 107"/>
          <p:cNvGrpSpPr>
            <a:grpSpLocks/>
          </p:cNvGrpSpPr>
          <p:nvPr/>
        </p:nvGrpSpPr>
        <p:grpSpPr bwMode="auto">
          <a:xfrm>
            <a:off x="3495720" y="4879674"/>
            <a:ext cx="1770380" cy="1447800"/>
            <a:chOff x="179" y="11454"/>
            <a:chExt cx="2788" cy="2280"/>
          </a:xfrm>
        </p:grpSpPr>
        <p:pic>
          <p:nvPicPr>
            <p:cNvPr id="9" name="Picture 103" descr="qr code แบบฟอร์มรายงานผล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t="9599" r="9920" b="10561"/>
            <a:stretch>
              <a:fillRect/>
            </a:stretch>
          </p:blipFill>
          <p:spPr bwMode="auto">
            <a:xfrm>
              <a:off x="1083" y="12278"/>
              <a:ext cx="979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36" y="13249"/>
              <a:ext cx="247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https://</a:t>
              </a:r>
              <a:r>
                <a:rPr lang="th-TH" sz="1400" dirty="0" err="1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shorturl.at</a:t>
              </a:r>
              <a:r>
                <a:rPr lang="th-TH" sz="14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/osxF3</a:t>
              </a:r>
              <a:endParaRPr lang="en-US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79" y="11454"/>
              <a:ext cx="278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th-TH" sz="14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ดาวน์โหลดรายละเอียดตัวชี้วัด</a:t>
              </a:r>
              <a:endParaRPr lang="en-US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th-TH" sz="140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และแบบฟอร์มการรายงานผล</a:t>
              </a:r>
              <a:endParaRPr lang="en-US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07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99359" y="1619480"/>
            <a:ext cx="5771783" cy="513892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838200" y="627961"/>
            <a:ext cx="10916798" cy="8863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th-TH" sz="3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รายงานผลการปรับปรุงกระบวนงาน</a:t>
            </a:r>
            <a:r>
              <a:rPr lang="en-US" sz="3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ประจำปีงบประมาณ พ.ศ. 2566</a:t>
            </a:r>
            <a:endParaRPr lang="en-US" sz="3400" b="1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9" y="93750"/>
            <a:ext cx="2767890" cy="1420575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6443605" y="1619480"/>
            <a:ext cx="5205439" cy="7831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สรุปรายงานผลการปรับปรุงกระบวนงาน โดยมีความยาวไม่เกิน </a:t>
            </a:r>
          </a:p>
          <a:p>
            <a:r>
              <a:rPr lang="th-TH" sz="20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 หน้ากระดาษ </a:t>
            </a:r>
            <a:r>
              <a:rPr lang="en-US" sz="20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A4 </a:t>
            </a:r>
            <a:r>
              <a:rPr lang="th-TH" sz="20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โดยครอบคลุมประเด็นคำถาม จำนวน 10 ข้อ</a:t>
            </a: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6148232" y="2546079"/>
          <a:ext cx="581078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อธิบายปัญหา และสภาพการปฏิบัติงานเดิมก่อนที่จะริเริ่มการปรับปรุง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ผู้นำเสนอแนวทางการแก้ปัญหา ผู้ดำเนินการ และผู้มีส่วนได้ส่วนเสียของโครงการ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ผลงานที่เป็นความคิดริเริ่มในการพัฒนาคุณภาพการบริการ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กลยุทธ์ที่นำมาใช้ให้การพัฒนาบริการประสบผลสำเร็จ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ทรัพยากรที่ใช้ในการดำเนินการ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ขั้นตอนสำคัญในการพัฒนาการบริการและการนำไปปฏิบัติ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ปัญหา อุปสรรค รวมถึงวิธีการบริหารจัดการ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ประโยชน์ที่ได้รับจากการดำเนินการพัฒนาบริการ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การสร้างความยั่งยืนและการขยายผลไปยังหน่วยงานอื่นๆ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บทเรียนที่ได้รับจากการดำเนินการพัฒนาบริการ คืออะไร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2" name="ตัวแทนเนื้อหา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1861" r="8311" b="5411"/>
          <a:stretch/>
        </p:blipFill>
        <p:spPr>
          <a:xfrm>
            <a:off x="1460262" y="2022188"/>
            <a:ext cx="3249976" cy="4619010"/>
          </a:xfrm>
          <a:ln>
            <a:solidFill>
              <a:schemeClr val="tx1"/>
            </a:solidFill>
          </a:ln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4CE6DA56-EBD2-AA25-747D-2C0B8526E99C}"/>
              </a:ext>
            </a:extLst>
          </p:cNvPr>
          <p:cNvSpPr/>
          <p:nvPr/>
        </p:nvSpPr>
        <p:spPr>
          <a:xfrm>
            <a:off x="1499938" y="1734975"/>
            <a:ext cx="3392904" cy="182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แบบฟอร์มที่ 5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686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356211" y="190041"/>
            <a:ext cx="11479576" cy="6477918"/>
          </a:xfrm>
          <a:prstGeom prst="roundRect">
            <a:avLst/>
          </a:prstGeom>
          <a:noFill/>
          <a:ln w="76200">
            <a:solidFill>
              <a:srgbClr val="D5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096021"/>
              </p:ext>
            </p:extLst>
          </p:nvPr>
        </p:nvGraphicFramePr>
        <p:xfrm>
          <a:off x="347643" y="1988511"/>
          <a:ext cx="11496714" cy="47434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73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7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35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กิจกรรม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กำหนดการ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หลักฐาน / ข้อมูลการรายงาน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รายงานผลรอบ 1 / 2566</a:t>
                      </a:r>
                      <a:endParaRPr lang="en-US" sz="2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th-TH" sz="24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 เม.ย. 66​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th-TH" sz="24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จัดทำตารางแสดงกระบวนงานที่เป็นภารกิจหลักของหน่วยงาน </a:t>
                      </a:r>
                      <a:r>
                        <a:rPr lang="th-TH" sz="1800" b="0" i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1)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h-TH" sz="24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จัดทำแผนการปรับปรุงกระบวนงาน </a:t>
                      </a:r>
                      <a:r>
                        <a:rPr lang="th-TH" sz="1800" b="0" i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2)</a:t>
                      </a:r>
                      <a:endParaRPr lang="th-TH" sz="1800" b="0" i="0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h-TH" sz="24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รายงานผลการดำเนินตามตัวชี้วัด รอบ 1/2566</a:t>
                      </a:r>
                      <a:r>
                        <a:rPr lang="th-TH" sz="20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800" b="0" i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3)</a:t>
                      </a:r>
                      <a:endParaRPr lang="th-TH" sz="2000" b="0" i="0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รายงานผลรอบ 2 / 2566</a:t>
                      </a:r>
                      <a:endParaRPr lang="en-US" sz="24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th-TH" sz="24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 ต.ค. 66​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h-TH" sz="24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จัดทำคู่มือการปฏิบัติงาน (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Work Manual)</a:t>
                      </a:r>
                      <a:r>
                        <a:rPr lang="th-TH" sz="24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800" b="0" i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4)</a:t>
                      </a:r>
                      <a:endParaRPr lang="th-TH" sz="1800" b="0" i="0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th-TH" sz="24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หลักฐานแสดงการจัดอบรม / ชี้แจงผู้ปฏิบัติงานที่เกี่ยวข้องให้สามารถปฏิบัติงานได้ตามคู่มือและมาตรฐานคุณภาพงานที่ได้จัดทำขึ้น</a:t>
                      </a: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th-TH" sz="24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หลักฐานแสดงการจัดเวทีการแลกเปลี่ยนเรียนรู้ที่นำประสบการณ์จากการปรับปรุงกระบวนงาน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h-TH" sz="24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รายงานผลการปรับปรุงกระบวนงาน </a:t>
                      </a:r>
                      <a:r>
                        <a:rPr lang="th-TH" sz="1800" b="0" i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5)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th-TH" sz="24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รายงานผลการดำเนินตามตัวชี้วัด รอบ 2/2566</a:t>
                      </a:r>
                      <a:r>
                        <a:rPr lang="th-TH" sz="2000" b="0" i="0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800" b="0" i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(แบบฟอร์มที่ 3)</a:t>
                      </a:r>
                      <a:endParaRPr lang="th-TH" sz="2400" b="0" i="0" dirty="0">
                        <a:solidFill>
                          <a:srgbClr val="FF0000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th-TH" sz="1800" b="0" i="0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627961"/>
            <a:ext cx="10916798" cy="88636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h-TH" sz="4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ปฏิทินการดำเนินการ</a:t>
            </a:r>
            <a:endParaRPr lang="en-US" sz="4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9" y="93750"/>
            <a:ext cx="2767890" cy="14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1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356211" y="190041"/>
            <a:ext cx="11479576" cy="6477918"/>
          </a:xfrm>
          <a:prstGeom prst="roundRect">
            <a:avLst/>
          </a:prstGeom>
          <a:noFill/>
          <a:ln w="76200">
            <a:solidFill>
              <a:srgbClr val="D5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ตัวแทนเนื้อหา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0" r="1" b="18648"/>
          <a:stretch/>
        </p:blipFill>
        <p:spPr>
          <a:xfrm>
            <a:off x="988740" y="912056"/>
            <a:ext cx="4680000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ตัวแทนเนื้อหา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0" r="1" b="18648"/>
          <a:stretch/>
        </p:blipFill>
        <p:spPr>
          <a:xfrm>
            <a:off x="6523258" y="939971"/>
            <a:ext cx="4680000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กล่องข้อความ 10"/>
          <p:cNvSpPr txBox="1"/>
          <p:nvPr/>
        </p:nvSpPr>
        <p:spPr>
          <a:xfrm>
            <a:off x="4225134" y="190041"/>
            <a:ext cx="3741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>
                <a:solidFill>
                  <a:srgbClr val="1E407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รายละเอียดตัวชี้วัด</a:t>
            </a:r>
            <a:endParaRPr lang="en-US" sz="4800" b="1" dirty="0">
              <a:solidFill>
                <a:srgbClr val="1E407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652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356211" y="190041"/>
            <a:ext cx="11479576" cy="6477918"/>
          </a:xfrm>
          <a:prstGeom prst="roundRect">
            <a:avLst/>
          </a:prstGeom>
          <a:noFill/>
          <a:ln w="76200">
            <a:solidFill>
              <a:srgbClr val="D5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ตัวแทนเนื้อหา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689754"/>
              </p:ext>
            </p:extLst>
          </p:nvPr>
        </p:nvGraphicFramePr>
        <p:xfrm>
          <a:off x="838200" y="801306"/>
          <a:ext cx="10515600" cy="590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7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53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ระดับคะแนน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ค่าเป้าหมาย/รายละเอียดการดำเนินงาน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รอบ</a:t>
                      </a:r>
                      <a:r>
                        <a:rPr lang="th-TH" sz="18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1/2566</a:t>
                      </a:r>
                      <a:endParaRPr lang="th-TH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vert="vert270" anchor="ctr"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ทบทวนกระบวนงานตามภารกิจหลักของหน่วยงานได้ครบถ้วน พร้อมระบุรายชื่อกระบวนงาน และข้อกำหนดที่สำคัญของแต่ละกระบวนงาน  (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Key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Requirement)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โดยพิจารณาจากความต้องการของผู้รับบริการ ผู้มีส่วนได้ส่วนเสีย ข้อกำหนดด้าน</a:t>
                      </a:r>
                      <a:r>
                        <a:rPr lang="th-TH" sz="1800" dirty="0" err="1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กฏหมาย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ความคุ้มค่า และการลดต้นทุน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–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จัดทำแผนและกำหนดแนวทางการปรับปรุงกระบวนงาน จำนวน 1 กระบวนงาน โดยมุ่งเน้นการสร้างนวัตกรรมหรือผลผลิตจากกระบวนงาน เช่น การสร้างสรรค์งานบริการ หรือผลิตภัณฑ์ หรือรูปแบบการให้บริการใหม่ อันนำไปสู่การตอบสนองความต้องการและการอำนวยความสะดวกแก่ผู้รับบริการและผู้มีส่วนได้ส่วนเสีย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–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ดำเนินการตามแผนฯ ได้ร้อยละ 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50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รอบ</a:t>
                      </a:r>
                      <a:r>
                        <a:rPr lang="th-TH" sz="18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2/2566</a:t>
                      </a:r>
                      <a:endParaRPr lang="th-TH"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vert="vert270" anchor="ctr"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ดำเนินการตามแผนฯ ได้ร้อยละ 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80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ดำเนินการตามแผนฯ ได้ร้อยละ 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600"/>
                        <a:buFont typeface="Wingdings" panose="05000000000000000000" pitchFamily="2" charset="2"/>
                        <a:buChar char=""/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จัดทำผังกระบวนงาน (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Work Flow) 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พร้อมเปรียบเทียบกระบวนงานเดิมกับกระบวนงานที่ปรับปรุง และกำหนดมาตรฐานคุณภาพงาน  พร้อมจัดทำ</a:t>
                      </a:r>
                      <a:r>
                        <a:rPr lang="th-TH" sz="18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คู่มือการปฏิบัติงาน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ได้ครบถ้วน (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0.5 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คะแนน)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000"/>
                        </a:spcAft>
                        <a:buSzPts val="1600"/>
                        <a:buFont typeface="Wingdings" panose="05000000000000000000" pitchFamily="2" charset="2"/>
                        <a:buChar char=""/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อบรม/ชี้แจงผู้ปฏิบัติงาน ที่เกี่ยวข้อง ให้สามารถปฏิบัติงานได้ตามคู่มือ และมาตรฐานคุณภาพงาน เพื่อให้บรรลุผลตามข้อกำหนดที่สำคัญอย่างครบถ้วน (</a:t>
                      </a:r>
                      <a:r>
                        <a:rPr lang="en-US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0.5 </a:t>
                      </a: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คะแนน)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นำประสบการณ์จากการปรับปรุงกระบวนงาน มาแลกเปลี่ยนเรียนรู้ภายในหน่วยงาน โดยการจัดเวทีการแลกเปลี่ยนเรียนรู้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รายงานผลการปรับปรุงกระบวนงาน</a:t>
                      </a:r>
                      <a:endParaRPr lang="en-US" sz="18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55004"/>
            <a:ext cx="10515600" cy="995082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เกณฑ์การให้คะแนน</a:t>
            </a:r>
            <a:endParaRPr lang="en-US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79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627961"/>
            <a:ext cx="10916798" cy="88636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h-TH" sz="4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ขั้นตอนการดำเนินการ</a:t>
            </a:r>
            <a:endParaRPr lang="en-US" sz="4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82577" y="1670720"/>
            <a:ext cx="5220000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ทบทวนกระบวนงานตามภารกิจหลักของหน่วยงานให้ครบถ้วน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22388" y="5462412"/>
            <a:ext cx="5950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endParaRPr lang="en-US" sz="88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9" y="93750"/>
            <a:ext cx="2767890" cy="1420575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r="17012"/>
          <a:stretch/>
        </p:blipFill>
        <p:spPr>
          <a:xfrm>
            <a:off x="6197600" y="1881232"/>
            <a:ext cx="5825067" cy="5150840"/>
          </a:xfrm>
          <a:prstGeom prst="rect">
            <a:avLst/>
          </a:prstGeom>
        </p:spPr>
      </p:pic>
      <p:sp>
        <p:nvSpPr>
          <p:cNvPr id="25" name="กล่องข้อความ 24"/>
          <p:cNvSpPr txBox="1"/>
          <p:nvPr/>
        </p:nvSpPr>
        <p:spPr>
          <a:xfrm>
            <a:off x="482577" y="2497966"/>
            <a:ext cx="6271150" cy="4043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จัดทำแผนและกำหนดแนวทางการปรับปรุงกระบวนงาน จำนวน 1 กระบวนงาน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482576" y="3278338"/>
            <a:ext cx="6372000" cy="46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จัดทำคู่มือการปฏิบัติงาน (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Work Manual)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พร้อม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อบรมชี้แจงผู้ปฏิบัติงานที่เกี่ยวข้อง</a:t>
            </a:r>
            <a:endParaRPr 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482577" y="4902426"/>
            <a:ext cx="3744000" cy="46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จัดทำรายงานผลการปรับปรุงกระบวนงาน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622388" y="5563032"/>
            <a:ext cx="5810647" cy="9832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หน่วยงานรายงานผลรอบที่ 1 (10 เม.ย. 66) และ รอบที่ 2 (10 ต.ค. 66)</a:t>
            </a:r>
          </a:p>
          <a:p>
            <a:pPr>
              <a:lnSpc>
                <a:spcPct val="85000"/>
              </a:lnSpc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โดยเผยแพร่ทางเว็บไซต์ของหน่วยงาน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endParaRPr 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482577" y="4089234"/>
            <a:ext cx="4032000" cy="46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จัดเวทีการแลกเปลี่ยนเรียนรู้ภายในหน่วยงาน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199359" y="1586057"/>
            <a:ext cx="612000" cy="61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199359" y="3206317"/>
            <a:ext cx="612000" cy="61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วงรี 17"/>
          <p:cNvSpPr/>
          <p:nvPr/>
        </p:nvSpPr>
        <p:spPr>
          <a:xfrm>
            <a:off x="199359" y="2396187"/>
            <a:ext cx="612000" cy="61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193234" y="4014751"/>
            <a:ext cx="612000" cy="61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4" name="วงรี 23"/>
          <p:cNvSpPr/>
          <p:nvPr/>
        </p:nvSpPr>
        <p:spPr>
          <a:xfrm>
            <a:off x="193234" y="4824881"/>
            <a:ext cx="612000" cy="61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0" name="วงรี 29"/>
          <p:cNvSpPr/>
          <p:nvPr/>
        </p:nvSpPr>
        <p:spPr>
          <a:xfrm>
            <a:off x="193234" y="5633315"/>
            <a:ext cx="612000" cy="61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6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9EA2256D-C41F-93B1-A202-DE30909F7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49" y="5939315"/>
            <a:ext cx="1284404" cy="4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7967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แบบฟอร์มการรายงานผล</a:t>
            </a:r>
            <a:b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การปรับปรุงกระบวนงาน</a:t>
            </a:r>
            <a:endParaRPr lang="en-US" sz="6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37" y="3122297"/>
            <a:ext cx="5977125" cy="3735703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356211" y="190041"/>
            <a:ext cx="11479576" cy="6477918"/>
          </a:xfrm>
          <a:prstGeom prst="roundRect">
            <a:avLst/>
          </a:prstGeom>
          <a:noFill/>
          <a:ln w="76200">
            <a:solidFill>
              <a:srgbClr val="D5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6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93675"/>
            <a:ext cx="12192000" cy="583565"/>
          </a:xfrm>
        </p:spPr>
        <p:txBody>
          <a:bodyPr>
            <a:noAutofit/>
          </a:bodyPr>
          <a:lstStyle/>
          <a:p>
            <a:pPr algn="ctr">
              <a:tabLst>
                <a:tab pos="8686800" algn="l"/>
              </a:tabLst>
            </a:pP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ตารางแสดงกระบวนงานที่เป็นภารกิจหลัก ของหน่วยงาน ....................................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74016"/>
              </p:ext>
            </p:extLst>
          </p:nvPr>
        </p:nvGraphicFramePr>
        <p:xfrm>
          <a:off x="246000" y="907864"/>
          <a:ext cx="117000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2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25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62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ชื่อกระบวนงาน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ผู้รับบริการ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ผู้มีส่วนได้ส่วนเสีย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ความต้องการของ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ความคาดหวังของ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ข้อกำหนดที่สำคัญ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Key Requirement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)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ผู้รับบริการ/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ผู้มีส่วนได้ส่วนเสีย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ผู้รับบริการ/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ผู้มีส่วนได้ส่วนเสีย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l"/>
                      <a:r>
                        <a:rPr lang="th-TH" sz="1600" b="1" u="sng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หมายเหตุ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ผู้รับบริการ</a:t>
                      </a:r>
                      <a:r>
                        <a:rPr lang="th-TH" sz="1600" b="1" dirty="0">
                          <a:solidFill>
                            <a:schemeClr val="accent5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หมายถึง ประชาชนผู้มารับบริการโดยตรง หรือเจ้าหน้าที่ของรัฐ หรือหน่วยงานทั้งภาครัฐและเอกชนที่มารับบริการจากหน่วยงาน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rgbClr val="FF0066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ผู้มีส่วนได้ส่วนเสีย</a:t>
                      </a:r>
                      <a:r>
                        <a:rPr lang="th-TH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หมายถึง ผู้ที่ได้รับผลกระทบ ทั้งทางบวกและลบ ทั้งทางตรงและทางอ้อมจากการดำเนินงานของหน่วยงาน เช่น ประชาชน ชุมชนในท้องถิ่น บุคลากรในหน่วยงาน ผู้ส่งมอบงาน เป็นต้น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ความต้องการ</a:t>
                      </a:r>
                      <a:r>
                        <a:rPr lang="th-TH" sz="1600" b="1" dirty="0">
                          <a:solidFill>
                            <a:schemeClr val="accent5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หมายถึง ความปรารถนาที่อยากได้รับบริการตรงตามเป้าหมายที่กำหนดไว้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rgbClr val="FF0066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ความคาดหวัง</a:t>
                      </a:r>
                      <a:r>
                        <a:rPr lang="th-TH" sz="1600" b="1" dirty="0">
                          <a:solidFill>
                            <a:schemeClr val="accent5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หมายถึง สิ่งที่ผู้รับบริการคาดคิดว่าจะได้จากการรับบริการตรงตามความต้องการในเบื้องต้น ถูกต้อง ครบถ้วน หรือ ได้รับบริการนอกเหนือจากมาตรฐานขั้นตอน / ระยะเวลา ตามที่กำหนด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ข้อกำหนดที่สำคัญ</a:t>
                      </a:r>
                      <a:r>
                        <a:rPr lang="th-TH" sz="1600" b="1" dirty="0">
                          <a:solidFill>
                            <a:schemeClr val="accent5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หมายถึง สิ่งที่หน่วยงานกำหนดขึ้นเพื่อให้สอดคล้องกับความต้องการผู้รับบริการ ผู้มีส่วนได้ส่วนเสีย ข้อกำหนดด้านกฎหมาย ประสิทธิภาพของกระบวนการ ความคุ้มค่า และการลดต้นทุน </a:t>
                      </a:r>
                    </a:p>
                    <a:p>
                      <a:pPr algn="l"/>
                      <a:r>
                        <a:rPr lang="th-TH" sz="1600" b="0" u="none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</a:t>
                      </a:r>
                      <a:r>
                        <a:rPr lang="th-TH" sz="1600" b="0" u="sng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ตัวอย่างข้อกำหนดที่สำคัญ</a:t>
                      </a:r>
                    </a:p>
                    <a:p>
                      <a:pPr algn="l"/>
                      <a:r>
                        <a:rPr lang="th-TH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  • ความต้องการของผู้รับบริการและผู้มีส่วนได้ส่วนเสีย เช่น ความรวดเร็ว ความถูกต้อง เป็นต้น</a:t>
                      </a:r>
                    </a:p>
                    <a:p>
                      <a:pPr algn="l"/>
                      <a:r>
                        <a:rPr lang="th-TH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  • ข้อกำหนดด้านกฎหมาย เป็นการกำหนดขั้นตอนระยะเวลาที่ได้ระบุไว้ในกฎหมาย เช่นมาตรฐาน การตรวจสอบสินค้า การออกใบรับรองต่างๆ เป็นต้น</a:t>
                      </a:r>
                    </a:p>
                    <a:p>
                      <a:pPr algn="l"/>
                      <a:r>
                        <a:rPr lang="th-TH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  • ประสิทธิภาพของกระบวนการ เช่น ประหยัดทรัพยากร ทันเวลา เป็นต้น</a:t>
                      </a:r>
                    </a:p>
                    <a:p>
                      <a:pPr algn="l"/>
                      <a:r>
                        <a:rPr lang="th-TH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  • ความคุ้มค่าและการลดต้นทุน เช่น ผลิตภาพ (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Productivity) </a:t>
                      </a:r>
                      <a:r>
                        <a:rPr lang="th-TH" sz="1600" b="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ความคุ้มค่า การลดต้นทุน เป็นต้น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35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325877"/>
            <a:ext cx="12192000" cy="583565"/>
          </a:xfrm>
        </p:spPr>
        <p:txBody>
          <a:bodyPr>
            <a:noAutofit/>
          </a:bodyPr>
          <a:lstStyle/>
          <a:p>
            <a:pPr algn="ctr">
              <a:tabLst>
                <a:tab pos="8686800" algn="l"/>
              </a:tabLst>
            </a:pP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แผนการปรับปรุงกระบวนงาน ของหน่วยงาน ....................................</a:t>
            </a:r>
            <a: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ชื่อกระบวนงาน :.........................................</a:t>
            </a: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798565"/>
              </p:ext>
            </p:extLst>
          </p:nvPr>
        </p:nvGraphicFramePr>
        <p:xfrm>
          <a:off x="246002" y="1202002"/>
          <a:ext cx="11699995" cy="5439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0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08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0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08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08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8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08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087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087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87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087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7087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16819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823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8823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823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425126"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กิจกรรม/ขั้นตอน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ผลผลิต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ร้อยละความสำเร็จ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ผู้รับ</a:t>
                      </a:r>
                    </a:p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ผิดชอบ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งป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934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พ.ย.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ธ.ค.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ก.พ.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เม.ย.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มิ.ย.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ส.ค.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ก.ย.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4. ..................</a:t>
                      </a:r>
                      <a:endParaRPr lang="th-TH" sz="1800" u="dash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874"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7874">
                <a:tc gridSpan="14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75377">
                <a:tc gridSpan="17"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ชื่อผู้รับผิดชอบ :................................... </a:t>
                      </a:r>
                    </a:p>
                    <a:p>
                      <a:pPr algn="l"/>
                      <a:r>
                        <a:rPr lang="th-TH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เบอร์โทรศัพท์ :........................................</a:t>
                      </a:r>
                    </a:p>
                    <a:p>
                      <a:pPr algn="l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8229152" y="5441102"/>
            <a:ext cx="3227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พิจารณาเห็นชอบดำเนินการ</a:t>
            </a:r>
          </a:p>
          <a:p>
            <a:pPr algn="ctr"/>
            <a:endParaRPr lang="th-TH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ลงนาม.............................................................</a:t>
            </a:r>
          </a:p>
          <a:p>
            <a:pPr algn="ctr"/>
            <a:r>
              <a:rPr lang="th-TH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ตำแหน่ง.......................................................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37628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356211" y="190041"/>
            <a:ext cx="11479576" cy="6477918"/>
          </a:xfrm>
          <a:prstGeom prst="roundRect">
            <a:avLst/>
          </a:prstGeom>
          <a:noFill/>
          <a:ln w="76200">
            <a:solidFill>
              <a:srgbClr val="D5E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775219" y="190041"/>
            <a:ext cx="6641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>
                <a:solidFill>
                  <a:srgbClr val="1E407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การรายงานผลการดำเนินตามตัวชี้วัด </a:t>
            </a:r>
            <a:endParaRPr lang="en-US" sz="4400" b="1" dirty="0">
              <a:solidFill>
                <a:srgbClr val="1E407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06A11D38-4C22-FD1D-56E6-21C05560C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5542" r="7620" b="11579"/>
          <a:stretch/>
        </p:blipFill>
        <p:spPr>
          <a:xfrm>
            <a:off x="1411705" y="797177"/>
            <a:ext cx="4259179" cy="5683834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EF474146-55C2-A720-0048-AA2A2CD76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8188" r="9436" b="10409"/>
          <a:stretch/>
        </p:blipFill>
        <p:spPr>
          <a:xfrm>
            <a:off x="6623746" y="898359"/>
            <a:ext cx="4259179" cy="55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8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99359" y="1619480"/>
            <a:ext cx="5771783" cy="513892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ตัวแทนเนื้อหา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9619" t="20661" r="35467" b="18379"/>
          <a:stretch/>
        </p:blipFill>
        <p:spPr>
          <a:xfrm>
            <a:off x="1440432" y="1734975"/>
            <a:ext cx="3572243" cy="4914181"/>
          </a:xfrm>
          <a:prstGeom prst="rect">
            <a:avLst/>
          </a:prstGeom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838200" y="627961"/>
            <a:ext cx="10916798" cy="8863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h-TH" sz="48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คู่มือการปฏิบัติงาน </a:t>
            </a:r>
            <a:r>
              <a:rPr lang="en-US" sz="48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(Work  Manual)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9" y="93750"/>
            <a:ext cx="2767890" cy="1420575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6630892" y="1759095"/>
            <a:ext cx="4865553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เนื้อหาของคู่มือการปฏิบัติงานประกอบด้วย</a:t>
            </a: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6148232" y="2546079"/>
          <a:ext cx="581078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วัตถุประสงค์ของการจัดทำคู่มือ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ขอบเขต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คำจำกัดความ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หน้าที่ความรับผิดชอบ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Work Flow </a:t>
                      </a: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ขั้นตอนการปฏิบัติงาน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มาตรฐานงาน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ระบบติดตามประเมินผล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เอกสารอ้างอิง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th-TH" sz="2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แบบฟอร์มที่ใช้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B56650C0-833B-C665-87DD-4E06FECDE0BA}"/>
              </a:ext>
            </a:extLst>
          </p:cNvPr>
          <p:cNvSpPr/>
          <p:nvPr/>
        </p:nvSpPr>
        <p:spPr>
          <a:xfrm>
            <a:off x="1499938" y="1734975"/>
            <a:ext cx="3392904" cy="182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แบบฟอร์มที่ 4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70865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1029</Words>
  <Application>Microsoft Office PowerPoint</Application>
  <PresentationFormat>แบบจอกว้าง</PresentationFormat>
  <Paragraphs>153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21" baseType="lpstr">
      <vt:lpstr>Angsana New</vt:lpstr>
      <vt:lpstr>Arial</vt:lpstr>
      <vt:lpstr>Browallia New</vt:lpstr>
      <vt:lpstr>Calibri</vt:lpstr>
      <vt:lpstr>Calibri Light</vt:lpstr>
      <vt:lpstr>Cordia New</vt:lpstr>
      <vt:lpstr>TH SarabunPSK</vt:lpstr>
      <vt:lpstr>Times New Roman</vt:lpstr>
      <vt:lpstr>Wingdings</vt:lpstr>
      <vt:lpstr>ธีมของ Office</vt:lpstr>
      <vt:lpstr>งานนำเสนอ PowerPoint</vt:lpstr>
      <vt:lpstr>งานนำเสนอ PowerPoint</vt:lpstr>
      <vt:lpstr>เกณฑ์การให้คะแนน</vt:lpstr>
      <vt:lpstr>ขั้นตอนการดำเนินการ</vt:lpstr>
      <vt:lpstr>แบบฟอร์มการรายงานผล การปรับปรุงกระบวนงาน</vt:lpstr>
      <vt:lpstr>ตารางแสดงกระบวนงานที่เป็นภารกิจหลัก ของหน่วยงาน ....................................</vt:lpstr>
      <vt:lpstr>แผนการปรับปรุงกระบวนงาน ของหน่วยงาน .................................... ชื่อกระบวนงาน :.........................................</vt:lpstr>
      <vt:lpstr>งานนำเสนอ PowerPoint</vt:lpstr>
      <vt:lpstr>งานนำเสนอ PowerPoint</vt:lpstr>
      <vt:lpstr>งานนำเสนอ PowerPoint</vt:lpstr>
      <vt:lpstr>ปฏิทินการดำเนินการ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ManageCenter</dc:creator>
  <cp:lastModifiedBy>ManageCenter</cp:lastModifiedBy>
  <cp:revision>102</cp:revision>
  <dcterms:created xsi:type="dcterms:W3CDTF">2022-12-02T00:41:45Z</dcterms:created>
  <dcterms:modified xsi:type="dcterms:W3CDTF">2022-12-28T05:26:38Z</dcterms:modified>
</cp:coreProperties>
</file>