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8" r:id="rId3"/>
    <p:sldMasterId id="2147483711" r:id="rId4"/>
    <p:sldMasterId id="2147483728" r:id="rId5"/>
    <p:sldMasterId id="2147483733" r:id="rId6"/>
    <p:sldMasterId id="2147483748" r:id="rId7"/>
  </p:sldMasterIdLst>
  <p:notesMasterIdLst>
    <p:notesMasterId r:id="rId46"/>
  </p:notesMasterIdLst>
  <p:sldIdLst>
    <p:sldId id="257" r:id="rId8"/>
    <p:sldId id="288" r:id="rId9"/>
    <p:sldId id="290" r:id="rId10"/>
    <p:sldId id="333" r:id="rId11"/>
    <p:sldId id="334" r:id="rId12"/>
    <p:sldId id="299" r:id="rId13"/>
    <p:sldId id="335" r:id="rId14"/>
    <p:sldId id="336" r:id="rId15"/>
    <p:sldId id="337" r:id="rId16"/>
    <p:sldId id="338" r:id="rId17"/>
    <p:sldId id="339" r:id="rId18"/>
    <p:sldId id="390" r:id="rId19"/>
    <p:sldId id="395" r:id="rId20"/>
    <p:sldId id="391" r:id="rId21"/>
    <p:sldId id="398" r:id="rId22"/>
    <p:sldId id="327" r:id="rId23"/>
    <p:sldId id="353" r:id="rId24"/>
    <p:sldId id="361" r:id="rId25"/>
    <p:sldId id="352" r:id="rId26"/>
    <p:sldId id="284" r:id="rId27"/>
    <p:sldId id="392" r:id="rId28"/>
    <p:sldId id="329" r:id="rId29"/>
    <p:sldId id="350" r:id="rId30"/>
    <p:sldId id="393" r:id="rId31"/>
    <p:sldId id="396" r:id="rId32"/>
    <p:sldId id="377" r:id="rId33"/>
    <p:sldId id="378" r:id="rId34"/>
    <p:sldId id="379" r:id="rId35"/>
    <p:sldId id="380" r:id="rId36"/>
    <p:sldId id="399" r:id="rId37"/>
    <p:sldId id="386" r:id="rId38"/>
    <p:sldId id="400" r:id="rId39"/>
    <p:sldId id="401" r:id="rId40"/>
    <p:sldId id="402" r:id="rId41"/>
    <p:sldId id="403" r:id="rId42"/>
    <p:sldId id="404" r:id="rId43"/>
    <p:sldId id="387" r:id="rId44"/>
    <p:sldId id="34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28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29" autoAdjust="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A1E-4CA6-A940-6B3F8CBD78B9}"/>
              </c:ext>
            </c:extLst>
          </c:dPt>
          <c:dPt>
            <c:idx val="1"/>
            <c:bubble3D val="0"/>
            <c:spPr>
              <a:pattFill prst="dkVert">
                <a:fgClr>
                  <a:schemeClr val="accent6">
                    <a:lumMod val="50000"/>
                  </a:schemeClr>
                </a:fgClr>
                <a:bgClr>
                  <a:schemeClr val="accent1"/>
                </a:bgClr>
              </a:patt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A1E-4CA6-A940-6B3F8CBD78B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A1E-4CA6-A940-6B3F8CBD78B9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A1E-4CA6-A940-6B3F8CBD78B9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A1E-4CA6-A940-6B3F8CBD78B9}"/>
              </c:ext>
            </c:extLst>
          </c:dPt>
          <c:dPt>
            <c:idx val="5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A1E-4CA6-A940-6B3F8CBD78B9}"/>
              </c:ext>
            </c:extLst>
          </c:dPt>
          <c:dPt>
            <c:idx val="6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2A1E-4CA6-A940-6B3F8CBD78B9}"/>
              </c:ext>
            </c:extLst>
          </c:dPt>
          <c:dPt>
            <c:idx val="7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A1E-4CA6-A940-6B3F8CBD78B9}"/>
              </c:ext>
            </c:extLst>
          </c:dPt>
          <c:dPt>
            <c:idx val="8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2A1E-4CA6-A940-6B3F8CBD78B9}"/>
              </c:ext>
            </c:extLst>
          </c:dPt>
          <c:dPt>
            <c:idx val="9"/>
            <c:bubble3D val="0"/>
            <c:spPr>
              <a:solidFill>
                <a:schemeClr val="bg2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3-2A1E-4CA6-A940-6B3F8CBD78B9}"/>
              </c:ext>
            </c:extLst>
          </c:dPt>
          <c:dPt>
            <c:idx val="1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5-2A1E-4CA6-A940-6B3F8CBD78B9}"/>
              </c:ext>
            </c:extLst>
          </c:dPt>
          <c:dPt>
            <c:idx val="1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7-2A1E-4CA6-A940-6B3F8CBD78B9}"/>
              </c:ext>
            </c:extLst>
          </c:dPt>
          <c:dPt>
            <c:idx val="13"/>
            <c:bubble3D val="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9-2A1E-4CA6-A940-6B3F8CBD78B9}"/>
              </c:ext>
            </c:extLst>
          </c:dPt>
          <c:dLbls>
            <c:dLbl>
              <c:idx val="0"/>
              <c:layout>
                <c:manualLayout>
                  <c:x val="0.12257992490522018"/>
                  <c:y val="-2.71224747474747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1E-4CA6-A940-6B3F8CBD78B9}"/>
                </c:ext>
              </c:extLst>
            </c:dLbl>
            <c:dLbl>
              <c:idx val="1"/>
              <c:layout>
                <c:manualLayout>
                  <c:x val="0.13168987557110917"/>
                  <c:y val="6.862121212121211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1E-4CA6-A940-6B3F8CBD78B9}"/>
                </c:ext>
              </c:extLst>
            </c:dLbl>
            <c:dLbl>
              <c:idx val="2"/>
              <c:layout>
                <c:manualLayout>
                  <c:x val="8.6710016282686889E-2"/>
                  <c:y val="-1.70535353535353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1E-4CA6-A940-6B3F8CBD78B9}"/>
                </c:ext>
              </c:extLst>
            </c:dLbl>
            <c:dLbl>
              <c:idx val="3"/>
              <c:layout>
                <c:manualLayout>
                  <c:x val="6.2926129459512009E-2"/>
                  <c:y val="2.84621212121212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1E-4CA6-A940-6B3F8CBD78B9}"/>
                </c:ext>
              </c:extLst>
            </c:dLbl>
            <c:dLbl>
              <c:idx val="4"/>
              <c:layout>
                <c:manualLayout>
                  <c:x val="7.7423264800233302E-2"/>
                  <c:y val="-0.12978434343434345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Fishery Prod./</a:t>
                    </a:r>
                  </a:p>
                  <a:p>
                    <a:r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Live Bivalve Molluscs, 14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A1E-4CA6-A940-6B3F8CBD78B9}"/>
                </c:ext>
              </c:extLst>
            </c:dLbl>
            <c:dLbl>
              <c:idx val="5"/>
              <c:layout>
                <c:manualLayout>
                  <c:x val="0.26691318533100028"/>
                  <c:y val="-0.1358510101010101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1E-4CA6-A940-6B3F8CBD78B9}"/>
                </c:ext>
              </c:extLst>
            </c:dLbl>
            <c:dLbl>
              <c:idx val="6"/>
              <c:layout>
                <c:manualLayout>
                  <c:x val="0.1516101936910664"/>
                  <c:y val="2.541666666666666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1E-4CA6-A940-6B3F8CBD78B9}"/>
                </c:ext>
              </c:extLst>
            </c:dLbl>
            <c:dLbl>
              <c:idx val="7"/>
              <c:layout>
                <c:manualLayout>
                  <c:x val="-2.3948460435501119E-2"/>
                  <c:y val="6.4521717171717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1E-4CA6-A940-6B3F8CBD78B9}"/>
                </c:ext>
              </c:extLst>
            </c:dLbl>
            <c:dLbl>
              <c:idx val="8"/>
              <c:layout>
                <c:manualLayout>
                  <c:x val="-7.0568891562165836E-2"/>
                  <c:y val="4.644065656565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A1E-4CA6-A940-6B3F8CBD78B9}"/>
                </c:ext>
              </c:extLst>
            </c:dLbl>
            <c:dLbl>
              <c:idx val="9"/>
              <c:layout>
                <c:manualLayout>
                  <c:x val="-0.12778924552833673"/>
                  <c:y val="-5.75239898989899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1E-4CA6-A940-6B3F8CBD78B9}"/>
                </c:ext>
              </c:extLst>
            </c:dLbl>
            <c:dLbl>
              <c:idx val="10"/>
              <c:layout>
                <c:manualLayout>
                  <c:x val="-6.479765116166035E-2"/>
                  <c:y val="-4.36888888888888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A1E-4CA6-A940-6B3F8CBD78B9}"/>
                </c:ext>
              </c:extLst>
            </c:dLbl>
            <c:dLbl>
              <c:idx val="11"/>
              <c:layout>
                <c:manualLayout>
                  <c:x val="-8.4983322397200356E-2"/>
                  <c:y val="-1.84626262626262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A1E-4CA6-A940-6B3F8CBD78B9}"/>
                </c:ext>
              </c:extLst>
            </c:dLbl>
            <c:dLbl>
              <c:idx val="12"/>
              <c:layout>
                <c:manualLayout>
                  <c:x val="-0.1561820288956936"/>
                  <c:y val="4.649545454545454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1E-4CA6-A940-6B3F8CBD78B9}"/>
                </c:ext>
              </c:extLst>
            </c:dLbl>
            <c:dLbl>
              <c:idx val="13"/>
              <c:layout>
                <c:manualLayout>
                  <c:x val="-0.27678684261689512"/>
                  <c:y val="5.05656565656565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A1E-4CA6-A940-6B3F8CBD78B9}"/>
                </c:ext>
              </c:extLst>
            </c:dLbl>
            <c:dLbl>
              <c:idx val="14"/>
              <c:layout>
                <c:manualLayout>
                  <c:x val="-7.011944687469622E-2"/>
                  <c:y val="-1.514141414141414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A1E-4CA6-A940-6B3F8CBD78B9}"/>
                </c:ext>
              </c:extLst>
            </c:dLbl>
            <c:spPr>
              <a:ln>
                <a:noFill/>
              </a:ln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Sheet1!$A$44:$A$58</c:f>
              <c:strCache>
                <c:ptCount val="15"/>
                <c:pt idx="0">
                  <c:v>Slaughter Hygiene</c:v>
                </c:pt>
                <c:pt idx="1">
                  <c:v>Meat/ Meat Prod.</c:v>
                </c:pt>
                <c:pt idx="2">
                  <c:v>ABPs</c:v>
                </c:pt>
                <c:pt idx="3">
                  <c:v>Egg Products</c:v>
                </c:pt>
                <c:pt idx="4">
                  <c:v>Fishery Prod./Live Bivalve Molluscs</c:v>
                </c:pt>
                <c:pt idx="5">
                  <c:v>Aquaculture</c:v>
                </c:pt>
                <c:pt idx="6">
                  <c:v>Residues in Food of Animal Origin</c:v>
                </c:pt>
                <c:pt idx="7">
                  <c:v>Animal Health</c:v>
                </c:pt>
                <c:pt idx="8">
                  <c:v>Primary Production</c:v>
                </c:pt>
                <c:pt idx="9">
                  <c:v>Pesticides</c:v>
                </c:pt>
                <c:pt idx="10">
                  <c:v>Organic Farming</c:v>
                </c:pt>
                <c:pt idx="11">
                  <c:v>GMO</c:v>
                </c:pt>
                <c:pt idx="12">
                  <c:v>Plant Health</c:v>
                </c:pt>
                <c:pt idx="13">
                  <c:v>Plant Health Import Controls</c:v>
                </c:pt>
                <c:pt idx="14">
                  <c:v>Seed Certification Equivalency</c:v>
                </c:pt>
              </c:strCache>
            </c:strRef>
          </c:cat>
          <c:val>
            <c:numRef>
              <c:f>Sheet1!$B$44:$B$58</c:f>
              <c:numCache>
                <c:formatCode>General</c:formatCode>
                <c:ptCount val="15"/>
                <c:pt idx="0">
                  <c:v>1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  <c:pt idx="4">
                  <c:v>14</c:v>
                </c:pt>
                <c:pt idx="5">
                  <c:v>1</c:v>
                </c:pt>
                <c:pt idx="6">
                  <c:v>6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7</c:v>
                </c:pt>
                <c:pt idx="11">
                  <c:v>1</c:v>
                </c:pt>
                <c:pt idx="12">
                  <c:v>8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A1E-4CA6-A940-6B3F8CBD7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  <a:effectLst>
      <a:softEdge rad="12700"/>
    </a:effectLst>
  </c:spPr>
  <c:txPr>
    <a:bodyPr/>
    <a:lstStyle/>
    <a:p>
      <a:pPr>
        <a:defRPr sz="900"/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AC386-E7D6-4CC9-90C8-5BF06EE78BB7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99D91-7FE5-4C32-A6AF-F15CD05B96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803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150FE29-E36D-4BC0-BC6A-A2887299DDF2}" type="slidenum">
              <a:rPr lang="en-GB" altLang="en-US" sz="1200" b="0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GB" altLang="en-US" sz="12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A2DA-22D7-44C2-B342-C82F29C54523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38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A2DA-22D7-44C2-B342-C82F29C54523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27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5226D4-B3A6-46A9-A487-CB93D308E24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2813"/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5226D4-B3A6-46A9-A487-CB93D308E24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800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B2609-47F6-4859-9A73-BD1B1778A92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74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4B2609-47F6-4859-9A73-BD1B1778A92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620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</a:rPr>
              <a:t>Anden opsætning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82C9A83-4F4B-4A97-9166-F1E51D498A45}" type="slidenum">
              <a:rPr lang="en-GB" altLang="en-US">
                <a:solidFill>
                  <a:srgbClr val="000000"/>
                </a:solidFill>
                <a:ea typeface="ＭＳ Ｐゴシック" pitchFamily="34" charset="-128"/>
              </a:rPr>
              <a:pPr>
                <a:spcBef>
                  <a:spcPct val="0"/>
                </a:spcBef>
              </a:pPr>
              <a:t>19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177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IE" sz="3200" b="1" dirty="0">
              <a:solidFill>
                <a:srgbClr val="76B86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sz="3200" b="1" dirty="0">
                <a:solidFill>
                  <a:srgbClr val="76B8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[Time permitting 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IE" sz="3200" b="1" dirty="0">
              <a:solidFill>
                <a:srgbClr val="76B86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sz="3200" b="1" dirty="0">
                <a:solidFill>
                  <a:srgbClr val="76B8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at</a:t>
            </a:r>
            <a:r>
              <a:rPr lang="en-IE" b="1" dirty="0">
                <a:solidFill>
                  <a:srgbClr val="76B8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Control Systems: </a:t>
            </a:r>
            <a:endParaRPr lang="fr-BE" sz="1800" b="1" dirty="0">
              <a:solidFill>
                <a:schemeClr val="hlin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IE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framework: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legal/administrative measures in place to ensure that producers apply the standards and for the CA to enforce them?</a:t>
            </a:r>
            <a:endParaRPr lang="en-IE" sz="19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IE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Competent authority organisation &amp; controls: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Responsibilities and tasks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Co-operation and coordination 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Personnel and facilities (e.g. Laboratories)</a:t>
            </a:r>
          </a:p>
          <a:p>
            <a:pPr lvl="1">
              <a:lnSpc>
                <a:spcPct val="110000"/>
              </a:lnSpc>
              <a:spcAft>
                <a:spcPct val="100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systems and records</a:t>
            </a:r>
          </a:p>
          <a:p>
            <a:pPr lvl="1">
              <a:lnSpc>
                <a:spcPct val="110000"/>
              </a:lnSpc>
              <a:spcAft>
                <a:spcPct val="100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Enforcement</a:t>
            </a:r>
          </a:p>
          <a:p>
            <a:pPr lvl="1" eaLnBrk="1" hangingPunct="1">
              <a:lnSpc>
                <a:spcPct val="70000"/>
              </a:lnSpc>
            </a:pPr>
            <a:endParaRPr lang="en-IE" sz="1800" b="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IE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Sites: 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 establishments, handling and storage sites, laboratories: to verify </a:t>
            </a:r>
            <a:r>
              <a:rPr lang="en-IE" sz="19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on-the-spot </a:t>
            </a: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delivery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A2DA-22D7-44C2-B342-C82F29C54523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9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</a:rPr>
              <a:t>Anden opsætning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8AF2CC2-5E20-44ED-9083-FE98805F9183}" type="slidenum">
              <a:rPr lang="en-GB" altLang="en-US">
                <a:solidFill>
                  <a:srgbClr val="000000"/>
                </a:solidFill>
                <a:ea typeface="ＭＳ Ｐゴシック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5226D4-B3A6-46A9-A487-CB93D308E24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5226D4-B3A6-46A9-A487-CB93D308E24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5226D4-B3A6-46A9-A487-CB93D308E24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5226D4-B3A6-46A9-A487-CB93D308E24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5226D4-B3A6-46A9-A487-CB93D308E24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5226D4-B3A6-46A9-A487-CB93D308E24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r>
              <a:rPr lang="en-IE" sz="1200" dirty="0">
                <a:effectLst/>
                <a:latin typeface="Times New Roman"/>
                <a:ea typeface="Times New Roman"/>
              </a:rPr>
              <a:t> Directorate </a:t>
            </a:r>
            <a:r>
              <a:rPr lang="en-IE" sz="1200" i="0" dirty="0">
                <a:effectLst/>
                <a:latin typeface="Times New Roman"/>
                <a:ea typeface="Times New Roman"/>
              </a:rPr>
              <a:t>F would audit a number of establishments in the third country.  If the </a:t>
            </a:r>
            <a:r>
              <a:rPr lang="en-IE" sz="1200" dirty="0">
                <a:effectLst/>
                <a:latin typeface="Times New Roman"/>
                <a:ea typeface="Times New Roman"/>
              </a:rPr>
              <a:t>authorities are seen to be competent and capable of maintaining a credible system of official controls on the production of food of animal origin, the country may then 'pre-list' establishments (propose them to the Commission for addition to the Commission's Trade and Expert Control System - TRACES) and once accepted, those establishments would be free to export the respective foodstuff to the EU.  Listing of food establishments is handled by SANTE/F; for animal by-product establishments, these are listed by SANTE/G.  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226695" indent="-226695" algn="just">
              <a:spcAft>
                <a:spcPts val="1200"/>
              </a:spcAft>
            </a:pPr>
            <a:r>
              <a:rPr lang="en-GB" sz="1000" dirty="0">
                <a:effectLst/>
                <a:latin typeface="Times New Roman"/>
                <a:ea typeface="Times New Roman"/>
              </a:rPr>
              <a:t>	Food establishment listing follows the procedure laid down in Article 12 of Regulation (EC) No 854/2004.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99D91-7FE5-4C32-A6AF-F15CD05B96DF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3934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5226D4-B3A6-46A9-A487-CB93D308E24B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A2DA-22D7-44C2-B342-C82F29C54523}" type="slidenum">
              <a:rPr lang="en-GB" smtClean="0">
                <a:solidFill>
                  <a:prstClr val="black"/>
                </a:solidFill>
              </a:rPr>
              <a:pPr/>
              <a:t>38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3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charset="0"/>
              </a:rPr>
              <a:t>Anden opsætning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82C9A83-4F4B-4A97-9166-F1E51D498A45}" type="slidenum">
              <a:rPr lang="en-GB" altLang="en-US">
                <a:solidFill>
                  <a:srgbClr val="000000"/>
                </a:solidFill>
                <a:ea typeface="ＭＳ Ｐゴシック" pitchFamily="34" charset="-128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3340" lvl="1" indent="-175560" algn="just">
              <a:spcAft>
                <a:spcPts val="1185"/>
              </a:spcAft>
              <a:defRPr/>
            </a:pPr>
            <a:endParaRPr lang="en-IE" sz="2400" dirty="0">
              <a:solidFill>
                <a:schemeClr val="accent2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33589" indent="-282150" eaLnBrk="0" hangingPunct="0">
              <a:defRPr sz="75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28598" indent="-225720" eaLnBrk="0" hangingPunct="0">
              <a:defRPr sz="75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580037" indent="-225720" eaLnBrk="0" hangingPunct="0">
              <a:defRPr sz="75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31477" indent="-225720" eaLnBrk="0" hangingPunct="0">
              <a:defRPr sz="75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482916" indent="-22572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34355" indent="-22572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385795" indent="-22572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37234" indent="-225720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205BF861-0D5B-4DB9-A301-ED52D11B73D5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6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Highlight our context: </a:t>
            </a:r>
          </a:p>
          <a:p>
            <a:r>
              <a:rPr lang="en-IE" dirty="0"/>
              <a:t>We are an integral part of SANTE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A2DA-22D7-44C2-B342-C82F29C54523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0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8A6978B-9917-4433-8B5F-B5250BDC1DDA}" type="slidenum">
              <a:rPr lang="en-GB" altLang="en-US" sz="1200" b="0" smtClean="0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en-GB" altLang="en-US" sz="12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725" lvl="1" eaLnBrk="1" hangingPunct="1">
              <a:lnSpc>
                <a:spcPct val="90000"/>
              </a:lnSpc>
              <a:buClr>
                <a:schemeClr val="hlink"/>
              </a:buClr>
              <a:buFont typeface="Courier New" panose="02070309020205020404" pitchFamily="49" charset="0"/>
              <a:buNone/>
              <a:defRPr/>
            </a:pPr>
            <a:r>
              <a:rPr lang="en-IE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 covered most of these activities</a:t>
            </a:r>
          </a:p>
          <a:p>
            <a:pPr marL="466725" lvl="1" eaLnBrk="1" hangingPunct="1">
              <a:lnSpc>
                <a:spcPct val="90000"/>
              </a:lnSpc>
              <a:buClr>
                <a:schemeClr val="hlink"/>
              </a:buClr>
              <a:buFont typeface="Courier New" panose="02070309020205020404" pitchFamily="49" charset="0"/>
              <a:buNone/>
              <a:defRPr/>
            </a:pPr>
            <a:endParaRPr lang="en-IE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6725" lvl="1" eaLnBrk="1" hangingPunct="1">
              <a:lnSpc>
                <a:spcPct val="90000"/>
              </a:lnSpc>
              <a:buClr>
                <a:schemeClr val="hlink"/>
              </a:buClr>
              <a:buFont typeface="Courier New" panose="02070309020205020404" pitchFamily="49" charset="0"/>
              <a:buNone/>
              <a:defRPr/>
            </a:pPr>
            <a:r>
              <a:rPr lang="en-IE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DG SANTE: Directorate F - FVO</a:t>
            </a:r>
          </a:p>
          <a:p>
            <a:pPr marL="180975" indent="0" eaLnBrk="1" hangingPunct="1">
              <a:lnSpc>
                <a:spcPct val="90000"/>
              </a:lnSpc>
              <a:buClr>
                <a:schemeClr val="hlink"/>
              </a:buClr>
              <a:buNone/>
              <a:defRPr/>
            </a:pPr>
            <a:endParaRPr lang="en-IE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6725" lvl="1" eaLnBrk="1" hangingPunct="1">
              <a:lnSpc>
                <a:spcPct val="90000"/>
              </a:lnSpc>
              <a:buClr>
                <a:schemeClr val="hlink"/>
              </a:buClr>
              <a:buFont typeface="Courier New" panose="02070309020205020404" pitchFamily="49" charset="0"/>
              <a:buChar char="o"/>
              <a:defRPr/>
            </a:pPr>
            <a:r>
              <a:rPr lang="en-IE" sz="18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IE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170 staff</a:t>
            </a:r>
          </a:p>
          <a:p>
            <a:pPr marL="180975" lvl="1" indent="0">
              <a:lnSpc>
                <a:spcPct val="90000"/>
              </a:lnSpc>
              <a:buClr>
                <a:schemeClr val="hlink"/>
              </a:buClr>
              <a:buNone/>
              <a:defRPr/>
            </a:pPr>
            <a:r>
              <a:rPr lang="en-IE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IE" sz="18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IE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90 auditors</a:t>
            </a:r>
          </a:p>
          <a:p>
            <a:pPr marL="180975" indent="0" eaLnBrk="1" hangingPunct="1">
              <a:lnSpc>
                <a:spcPct val="90000"/>
              </a:lnSpc>
              <a:buClr>
                <a:schemeClr val="hlink"/>
              </a:buClr>
              <a:buNone/>
              <a:defRPr/>
            </a:pPr>
            <a:endParaRPr lang="en-IE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0975" indent="0" eaLnBrk="1" hangingPunct="1">
              <a:lnSpc>
                <a:spcPct val="90000"/>
              </a:lnSpc>
              <a:buClr>
                <a:schemeClr val="hlink"/>
              </a:buClr>
              <a:buNone/>
              <a:defRPr/>
            </a:pPr>
            <a:endParaRPr lang="en-IE" sz="18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6725" lvl="1" eaLnBrk="1" hangingPunct="1">
              <a:lnSpc>
                <a:spcPct val="90000"/>
              </a:lnSpc>
              <a:buClr>
                <a:schemeClr val="hlink"/>
              </a:buClr>
              <a:buFont typeface="Courier New" panose="02070309020205020404" pitchFamily="49" charset="0"/>
              <a:buChar char="o"/>
              <a:defRPr/>
            </a:pPr>
            <a:r>
              <a:rPr lang="en-IE" sz="1800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IE" sz="1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250 audits per year (221 in 2015 )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A2DA-22D7-44C2-B342-C82F29C54523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01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IE" sz="3200" b="1" dirty="0">
              <a:solidFill>
                <a:srgbClr val="76B86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sz="3200" b="1" dirty="0">
                <a:solidFill>
                  <a:srgbClr val="76B8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[Time permitting 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IE" sz="3200" b="1" dirty="0">
              <a:solidFill>
                <a:srgbClr val="76B86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sz="3200" b="1" dirty="0">
                <a:solidFill>
                  <a:srgbClr val="76B8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at</a:t>
            </a:r>
            <a:r>
              <a:rPr lang="en-IE" b="1" dirty="0">
                <a:solidFill>
                  <a:srgbClr val="76B8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Control Systems: </a:t>
            </a:r>
            <a:endParaRPr lang="fr-BE" sz="1800" b="1" dirty="0">
              <a:solidFill>
                <a:schemeClr val="hlin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IE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framework: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legal/administrative measures in place to ensure that producers apply the standards and for the CA to enforce them?</a:t>
            </a:r>
            <a:endParaRPr lang="en-IE" sz="19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IE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Competent authority organisation &amp; controls: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Responsibilities and tasks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Co-operation and coordination 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Personnel and facilities (e.g. Laboratories)</a:t>
            </a:r>
          </a:p>
          <a:p>
            <a:pPr lvl="1">
              <a:lnSpc>
                <a:spcPct val="110000"/>
              </a:lnSpc>
              <a:spcAft>
                <a:spcPct val="100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systems and records</a:t>
            </a:r>
          </a:p>
          <a:p>
            <a:pPr lvl="1">
              <a:lnSpc>
                <a:spcPct val="110000"/>
              </a:lnSpc>
              <a:spcAft>
                <a:spcPct val="100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Enforcement</a:t>
            </a:r>
          </a:p>
          <a:p>
            <a:pPr lvl="1" eaLnBrk="1" hangingPunct="1">
              <a:lnSpc>
                <a:spcPct val="70000"/>
              </a:lnSpc>
            </a:pPr>
            <a:endParaRPr lang="en-IE" sz="1800" b="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IE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Sites: 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 establishments, handling and storage sites, laboratories: to verify </a:t>
            </a:r>
            <a:r>
              <a:rPr lang="en-IE" sz="19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on-the-spot </a:t>
            </a: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delivery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A2DA-22D7-44C2-B342-C82F29C54523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3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IE" sz="3200" b="1" dirty="0">
              <a:solidFill>
                <a:srgbClr val="76B86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sz="3200" b="1" dirty="0">
                <a:solidFill>
                  <a:srgbClr val="76B8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[Time permitting ]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IE" sz="3200" b="1" dirty="0">
              <a:solidFill>
                <a:srgbClr val="76B86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IE" sz="3200" b="1" dirty="0">
                <a:solidFill>
                  <a:srgbClr val="76B8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at</a:t>
            </a:r>
            <a:r>
              <a:rPr lang="en-IE" b="1" dirty="0">
                <a:solidFill>
                  <a:srgbClr val="76B86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Control Systems: </a:t>
            </a:r>
            <a:endParaRPr lang="fr-BE" sz="1800" b="1" dirty="0">
              <a:solidFill>
                <a:schemeClr val="hlin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IE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framework: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legal/administrative measures in place to ensure that producers apply the standards and for the CA to enforce them?</a:t>
            </a:r>
            <a:endParaRPr lang="en-IE" sz="19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IE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Competent authority organisation &amp; controls: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Responsibilities and tasks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Co-operation and coordination 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Personnel and facilities (e.g. Laboratories)</a:t>
            </a:r>
          </a:p>
          <a:p>
            <a:pPr lvl="1">
              <a:lnSpc>
                <a:spcPct val="110000"/>
              </a:lnSpc>
              <a:spcAft>
                <a:spcPct val="100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Control systems and records</a:t>
            </a:r>
          </a:p>
          <a:p>
            <a:pPr lvl="1">
              <a:lnSpc>
                <a:spcPct val="110000"/>
              </a:lnSpc>
              <a:spcAft>
                <a:spcPct val="10000"/>
              </a:spcAft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Enforcement</a:t>
            </a:r>
          </a:p>
          <a:p>
            <a:pPr lvl="1" eaLnBrk="1" hangingPunct="1">
              <a:lnSpc>
                <a:spcPct val="70000"/>
              </a:lnSpc>
            </a:pPr>
            <a:endParaRPr lang="en-IE" sz="1800" b="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IE" sz="2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Sites: </a:t>
            </a:r>
          </a:p>
          <a:p>
            <a:pPr lvl="1">
              <a:lnSpc>
                <a:spcPct val="110000"/>
              </a:lnSpc>
              <a:buClr>
                <a:srgbClr val="002060"/>
              </a:buClr>
              <a:buFont typeface="Wingdings" pitchFamily="2" charset="2"/>
              <a:buChar char="Ø"/>
            </a:pP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production establishments, handling and storage sites, laboratories: to verify </a:t>
            </a:r>
            <a:r>
              <a:rPr lang="en-IE" sz="1900" b="1" u="sng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on-the-spot </a:t>
            </a:r>
            <a:r>
              <a:rPr lang="en-IE" sz="1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delivery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1A2DA-22D7-44C2-B342-C82F29C54523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0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6068"/>
            <a:ext cx="9144000" cy="5731933"/>
          </a:xfrm>
          <a:prstGeom prst="rect">
            <a:avLst/>
          </a:prstGeom>
          <a:solidFill>
            <a:srgbClr val="0F5494"/>
          </a:solidFill>
          <a:ln w="38100" cmpd="sng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2319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67" y="6405053"/>
            <a:ext cx="681037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3904"/>
            <a:ext cx="2133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3FC6CB-4C7D-4F6E-9E87-58D7AAFF241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4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C7158-2B57-4C97-91CF-FEDA6FBAA21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8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6AD78-BC7E-497C-95E0-3E0BD095D17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4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2EBCB-D95E-4FF7-9163-9800D39716F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1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5A691-A713-4B70-A7A9-C36EFFAE340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657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lements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418273"/>
            <a:ext cx="6524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32488-2FCF-4607-975B-EB87BAD9C70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273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elements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6418273"/>
            <a:ext cx="6524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067A-49B6-4ADF-B3D7-8AB8EE1022D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1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95005-0266-4063-9928-511F3D89FE9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3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68CA9-E79E-4B21-8FC6-E59E06753D4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53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39800-7E26-4072-9C35-0500D4781E0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36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7" y="1339849"/>
            <a:ext cx="2071687" cy="4681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302" y="1339849"/>
            <a:ext cx="6067425" cy="46815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DFFCA-EEBC-4222-ACDE-59EEC4B4337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0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7517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67" y="6405053"/>
            <a:ext cx="681037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2319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92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5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3904"/>
            <a:ext cx="21336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5A166-B759-45C6-8256-27A09B9ADF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5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1" y="981076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24" descr="en-quadri_smal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3"/>
            <a:ext cx="14366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elements-0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6443673"/>
            <a:ext cx="6524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995738" y="256541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8705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1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3250" y="6245225"/>
            <a:ext cx="2895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8A88023-F6BD-4415-BFE9-7A0262BC5FC8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81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ements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6424622"/>
            <a:ext cx="6524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35EB-3D5D-4DFF-B9E8-C9C9E53833A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81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C7158-2B57-4C97-91CF-FEDA6FBAA21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5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6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6AD78-BC7E-497C-95E0-3E0BD095D171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08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2EBCB-D95E-4FF7-9163-9800D39716F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46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5A691-A713-4B70-A7A9-C36EFFAE3404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15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lements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418273"/>
            <a:ext cx="6524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32488-2FCF-4607-975B-EB87BAD9C70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42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elements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6418273"/>
            <a:ext cx="6524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A067A-49B6-4ADF-B3D7-8AB8EE1022D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920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95005-0266-4063-9928-511F3D89FE9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53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68CA9-E79E-4B21-8FC6-E59E06753D4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3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horizota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21917"/>
            <a:ext cx="2305050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5215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64000"/>
            <a:ext cx="8229600" cy="3825240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56932F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BE897-03EC-492B-A32F-557E157348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26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39800-7E26-4072-9C35-0500D4781E0A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6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27" y="1339849"/>
            <a:ext cx="2071687" cy="4681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302" y="1339849"/>
            <a:ext cx="6067425" cy="46815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DFFCA-EEBC-4222-ACDE-59EEC4B43370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85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6988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52" y="6403985"/>
            <a:ext cx="6810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3375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8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5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28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134AB-7EC3-423C-AC8F-D8FD96B4D62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06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981200"/>
            <a:ext cx="7924800" cy="4114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EF3F6-0A30-473A-B6C5-0606B6E645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878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6067"/>
            <a:ext cx="9144000" cy="5731933"/>
          </a:xfrm>
          <a:prstGeom prst="rect">
            <a:avLst/>
          </a:prstGeom>
          <a:solidFill>
            <a:srgbClr val="0F5494"/>
          </a:solidFill>
          <a:ln w="38100" cmpd="sng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2318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9" y="6405034"/>
            <a:ext cx="681037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3885"/>
            <a:ext cx="2133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3FC6CB-4C7D-4F6E-9E87-58D7AAFF241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25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7517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9" y="6405034"/>
            <a:ext cx="681037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2318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3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3885"/>
            <a:ext cx="21336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5A166-B759-45C6-8256-27A09B9ADF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599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horizota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21917"/>
            <a:ext cx="2305050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5201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64000"/>
            <a:ext cx="8229600" cy="3825240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56932F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BE897-03EC-492B-A32F-557E157348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489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6285"/>
            <a:ext cx="2895600" cy="476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76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91C4E26-9328-4DB9-AC03-2073E21DE0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6435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25725"/>
            <a:ext cx="2133600" cy="365125"/>
          </a:xfrm>
        </p:spPr>
        <p:txBody>
          <a:bodyPr/>
          <a:lstStyle/>
          <a:p>
            <a:fld id="{B42BA30B-1AAE-4772-BF81-6A3B8D0193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47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76400" y="-37211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26164"/>
            <a:ext cx="2133600" cy="595312"/>
          </a:xfrm>
        </p:spPr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556500" y="635635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DE572675-C790-4FF3-B8A2-E18F341E0014}" type="slidenum">
              <a:rPr lang="en-GB" sz="1200" smtClean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defTabSz="457200"/>
              <a:t>‹#›</a:t>
            </a:fld>
            <a:endParaRPr lang="en-GB" sz="1200" dirty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4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6304"/>
            <a:ext cx="2895600" cy="476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7600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91C4E26-9328-4DB9-AC03-2073E21DE0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7171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05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438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04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31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095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758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44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421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C8A89-4001-884A-8ADD-8F3C2F1158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819-E778-E741-A8F2-6607A2391E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798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7517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53" y="6405043"/>
            <a:ext cx="681037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2319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82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5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3894"/>
            <a:ext cx="21336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25BE9-9040-47C8-B768-606A9C8410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7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6068"/>
            <a:ext cx="9144000" cy="5731933"/>
          </a:xfrm>
          <a:prstGeom prst="rect">
            <a:avLst/>
          </a:prstGeom>
          <a:solidFill>
            <a:srgbClr val="0F5494"/>
          </a:solidFill>
          <a:ln w="38100" cmpd="sng">
            <a:solidFill>
              <a:srgbClr val="0F5494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7" descr="logo_grey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2319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53" y="6405043"/>
            <a:ext cx="681037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00808"/>
            <a:ext cx="4536504" cy="2088232"/>
          </a:xfrm>
        </p:spPr>
        <p:txBody>
          <a:bodyPr/>
          <a:lstStyle>
            <a:lvl1pPr>
              <a:defRPr sz="40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3894"/>
            <a:ext cx="2133600" cy="4762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1F52D8D-5670-4D91-95F7-228085AB1FF1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204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504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27384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 b="0"/>
            </a:lvl2pPr>
            <a:lvl3pPr marL="1200150" indent="-285750">
              <a:buFont typeface="Courier New" panose="02070309020205020404" pitchFamily="49" charset="0"/>
              <a:buChar char="o"/>
              <a:defRPr b="1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2843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696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88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8103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9203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379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626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6860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5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7517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53" y="6405043"/>
            <a:ext cx="681037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2319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82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5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3894"/>
            <a:ext cx="21336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25BE9-9040-47C8-B768-606A9C8410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04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712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7517"/>
            <a:ext cx="9144000" cy="1130301"/>
          </a:xfrm>
          <a:prstGeom prst="rect">
            <a:avLst/>
          </a:prstGeom>
          <a:solidFill>
            <a:srgbClr val="56932F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9" descr="logo_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32318"/>
            <a:ext cx="15351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9" y="6254751"/>
            <a:ext cx="68103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3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3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AFC551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093885"/>
            <a:ext cx="21336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43D8E-62BA-468E-8EBF-CF9616A1FD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99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_horizota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021917"/>
            <a:ext cx="2305050" cy="6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5210"/>
            <a:ext cx="8229600" cy="936625"/>
          </a:xfrm>
        </p:spPr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764000"/>
            <a:ext cx="8229600" cy="3825240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56932F"/>
              </a:buCl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937E-F3CB-4265-A149-EFCF941AFC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6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1" y="981076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24" descr="en-quadri_smal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3"/>
            <a:ext cx="14366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elements-08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6443673"/>
            <a:ext cx="6524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6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995738" y="256541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/>
              <a:t>Title</a:t>
            </a:r>
            <a:endParaRPr lang="en-GB" noProof="0"/>
          </a:p>
        </p:txBody>
      </p:sp>
      <p:sp>
        <p:nvSpPr>
          <p:cNvPr id="87057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41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Subtitle</a:t>
            </a:r>
            <a:endParaRPr lang="en-GB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3250" y="6245225"/>
            <a:ext cx="2895600" cy="47625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8A88023-F6BD-4415-BFE9-7A0262BC5FC8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9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lements-0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6424622"/>
            <a:ext cx="6524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135EB-3D5D-4DFF-B9E8-C9C9E53833AF}" type="slidenum">
              <a:rPr lang="en-GB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4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8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3"/>
            <a:ext cx="8229600" cy="93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Et dolor fragum</a:t>
            </a:r>
            <a:endParaRPr lang="en-GB" altLang="en-US"/>
          </a:p>
          <a:p>
            <a:pPr lvl="1"/>
            <a:r>
              <a:rPr lang="en-GB" altLang="en-US"/>
              <a:t>Et dolor fragum</a:t>
            </a:r>
          </a:p>
          <a:p>
            <a:pPr lvl="2"/>
            <a:r>
              <a:rPr lang="en-GB" altLang="en-US"/>
              <a:t>- Et dolor fragum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3904"/>
            <a:ext cx="2133600" cy="4762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11667" y="6093904"/>
            <a:ext cx="693737" cy="4762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5504D5-C41B-4226-A1FB-2CF342094807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3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pitchFamily="34" charset="-128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6932F"/>
        </a:buClr>
        <a:buChar char="•"/>
        <a:defRPr sz="2000" b="1">
          <a:solidFill>
            <a:srgbClr val="0F5494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3"/>
            <a:ext cx="8229600" cy="93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Et dolor fragum</a:t>
            </a:r>
            <a:endParaRPr lang="en-GB" altLang="en-US"/>
          </a:p>
          <a:p>
            <a:pPr lvl="1"/>
            <a:r>
              <a:rPr lang="en-GB" altLang="en-US"/>
              <a:t>Et dolor fragum</a:t>
            </a:r>
          </a:p>
          <a:p>
            <a:pPr lvl="2"/>
            <a:r>
              <a:rPr lang="en-GB" altLang="en-US"/>
              <a:t>- Et dolor fragum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3894"/>
            <a:ext cx="2133600" cy="4762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11653" y="6093894"/>
            <a:ext cx="693737" cy="4762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45A012-B689-4AC7-88B2-486EC1F0931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pitchFamily="34" charset="-128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6932F"/>
        </a:buClr>
        <a:buChar char="•"/>
        <a:defRPr sz="2000" b="1">
          <a:solidFill>
            <a:srgbClr val="0F5494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6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6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7E4FAD-4FE1-4FAD-BF91-4462723792A3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42A62A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1032" name="Picture 16" descr="en-quadri_sm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1"/>
            <a:ext cx="1436687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6"/>
          <p:cNvSpPr>
            <a:spLocks noChangeArrowheads="1"/>
          </p:cNvSpPr>
          <p:nvPr userDrawn="1"/>
        </p:nvSpPr>
        <p:spPr bwMode="auto">
          <a:xfrm>
            <a:off x="4256102" y="6426200"/>
            <a:ext cx="611187" cy="431800"/>
          </a:xfrm>
          <a:prstGeom prst="rect">
            <a:avLst/>
          </a:prstGeom>
          <a:solidFill>
            <a:srgbClr val="AFC551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/>
          <a:lstStyle>
            <a:lvl1pPr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600" b="0" i="1">
                <a:solidFill>
                  <a:srgbClr val="FFFFFF"/>
                </a:solidFill>
              </a:rPr>
              <a:t>Health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600" b="0" i="1">
                <a:solidFill>
                  <a:srgbClr val="FFFFFF"/>
                </a:solidFill>
              </a:rPr>
              <a:t>Consumers</a:t>
            </a:r>
            <a:endParaRPr lang="en-GB" altLang="en-US" sz="600" b="0" i="1">
              <a:solidFill>
                <a:srgbClr val="FFFFFF"/>
              </a:solidFill>
            </a:endParaRPr>
          </a:p>
        </p:txBody>
      </p:sp>
      <p:pic>
        <p:nvPicPr>
          <p:cNvPr id="1034" name="Picture 9" descr="elements-08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418273"/>
            <a:ext cx="6524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25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6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6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7E4FAD-4FE1-4FAD-BF91-4462723792A3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42A62A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1032" name="Picture 16" descr="en-quadri_small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9" y="258771"/>
            <a:ext cx="1436687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6"/>
          <p:cNvSpPr>
            <a:spLocks noChangeArrowheads="1"/>
          </p:cNvSpPr>
          <p:nvPr userDrawn="1"/>
        </p:nvSpPr>
        <p:spPr bwMode="auto">
          <a:xfrm>
            <a:off x="4256102" y="6426200"/>
            <a:ext cx="611187" cy="431800"/>
          </a:xfrm>
          <a:prstGeom prst="rect">
            <a:avLst/>
          </a:prstGeom>
          <a:solidFill>
            <a:srgbClr val="AFC551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/>
          <a:lstStyle>
            <a:lvl1pPr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600" b="0" i="1">
                <a:solidFill>
                  <a:srgbClr val="FFFFFF"/>
                </a:solidFill>
              </a:rPr>
              <a:t>Health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altLang="en-US" sz="600" b="0" i="1">
                <a:solidFill>
                  <a:srgbClr val="FFFFFF"/>
                </a:solidFill>
              </a:rPr>
              <a:t>Consumers</a:t>
            </a:r>
            <a:endParaRPr lang="en-GB" altLang="en-US" sz="600" b="0" i="1">
              <a:solidFill>
                <a:srgbClr val="FFFFFF"/>
              </a:solidFill>
            </a:endParaRPr>
          </a:p>
        </p:txBody>
      </p:sp>
      <p:pic>
        <p:nvPicPr>
          <p:cNvPr id="1034" name="Picture 9" descr="elements-08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6418273"/>
            <a:ext cx="6524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47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46" r:id="rId13"/>
    <p:sldLayoutId id="2147483747" r:id="rId14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1"/>
            <a:ext cx="8229600" cy="937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Et dolor fragum</a:t>
            </a:r>
            <a:endParaRPr lang="en-GB" altLang="en-US"/>
          </a:p>
          <a:p>
            <a:pPr lvl="1"/>
            <a:r>
              <a:rPr lang="en-GB" altLang="en-US"/>
              <a:t>Et dolor fragum</a:t>
            </a:r>
          </a:p>
          <a:p>
            <a:pPr lvl="2"/>
            <a:r>
              <a:rPr lang="en-GB" altLang="en-US"/>
              <a:t>- Et dolor fragum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3885"/>
            <a:ext cx="2133600" cy="4762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  <a:ea typeface="Verdana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11639" y="6093885"/>
            <a:ext cx="693737" cy="476249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5504D5-C41B-4226-A1FB-2CF342094807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4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ＭＳ Ｐゴシック" pitchFamily="34" charset="-128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  <a:ea typeface="ＭＳ Ｐゴシック" pitchFamily="34" charset="-128"/>
          <a:cs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F5494"/>
        </a:buClr>
        <a:buChar char="•"/>
        <a:defRPr sz="2400" i="1">
          <a:solidFill>
            <a:srgbClr val="0F5494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6932F"/>
        </a:buClr>
        <a:buChar char="•"/>
        <a:defRPr sz="2000" b="1">
          <a:solidFill>
            <a:srgbClr val="0F5494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14/11/2014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20350F-5B80-49C0-AFE6-C9FE1964CA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51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dolor 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49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food/food_veterinary_office/index_en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://www.youtube.com/watch?v=MYt_FRwNu7w" TargetMode="External"/><Relationship Id="rId5" Type="http://schemas.openxmlformats.org/officeDocument/2006/relationships/hyperlink" Target="https://www.youtube.com/watch?feature=player_embedded&amp;v=c0J_3wIz6Qg" TargetMode="External"/><Relationship Id="rId4" Type="http://schemas.openxmlformats.org/officeDocument/2006/relationships/hyperlink" Target="http://ec.europa.eu/food/fvo/audit_reports/index.cf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1371600"/>
            <a:ext cx="87137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ＭＳ Ｐゴシック" pitchFamily="34" charset="-128"/>
                <a:cs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br>
              <a:rPr lang="sv-SE" altLang="en-US" kern="0" dirty="0">
                <a:ea typeface="ＭＳ Ｐゴシック" pitchFamily="34" charset="-128"/>
              </a:rPr>
            </a:br>
            <a:br>
              <a:rPr lang="sv-SE" altLang="en-US" kern="0" dirty="0">
                <a:ea typeface="ＭＳ Ｐゴシック" pitchFamily="34" charset="-128"/>
              </a:rPr>
            </a:br>
            <a:br>
              <a:rPr lang="sv-SE" altLang="en-US" kern="0" dirty="0">
                <a:ea typeface="ＭＳ Ｐゴシック" pitchFamily="34" charset="-128"/>
              </a:rPr>
            </a:br>
            <a:br>
              <a:rPr lang="sv-SE" altLang="en-US" kern="0" dirty="0">
                <a:ea typeface="ＭＳ Ｐゴシック" pitchFamily="34" charset="-128"/>
              </a:rPr>
            </a:br>
            <a:br>
              <a:rPr lang="sv-SE" altLang="en-US" kern="0" dirty="0">
                <a:ea typeface="ＭＳ Ｐゴシック" pitchFamily="34" charset="-128"/>
              </a:rPr>
            </a:br>
            <a:br>
              <a:rPr lang="sv-SE" altLang="en-US" kern="0" dirty="0">
                <a:ea typeface="ＭＳ Ｐゴシック" pitchFamily="34" charset="-128"/>
              </a:rPr>
            </a:br>
            <a:r>
              <a:rPr lang="sv-SE" altLang="en-US" kern="0" dirty="0">
                <a:solidFill>
                  <a:srgbClr val="FF0000"/>
                </a:solidFill>
                <a:ea typeface="ＭＳ Ｐゴシック" pitchFamily="34" charset="-128"/>
              </a:rPr>
              <a:t>The EU </a:t>
            </a:r>
            <a:r>
              <a:rPr lang="sv-SE" altLang="en-US" kern="0" dirty="0" err="1">
                <a:solidFill>
                  <a:srgbClr val="FF0000"/>
                </a:solidFill>
                <a:ea typeface="ＭＳ Ｐゴシック" pitchFamily="34" charset="-128"/>
              </a:rPr>
              <a:t>Audit</a:t>
            </a:r>
            <a:r>
              <a:rPr lang="sv-SE" altLang="en-US" kern="0" dirty="0">
                <a:solidFill>
                  <a:srgbClr val="FF0000"/>
                </a:solidFill>
                <a:ea typeface="ＭＳ Ｐゴシック" pitchFamily="34" charset="-128"/>
              </a:rPr>
              <a:t> approach</a:t>
            </a:r>
            <a:br>
              <a:rPr lang="sv-SE" altLang="en-US" kern="0" dirty="0">
                <a:ea typeface="ＭＳ Ｐゴシック" pitchFamily="34" charset="-128"/>
              </a:rPr>
            </a:br>
            <a:br>
              <a:rPr lang="sv-SE" altLang="en-US" kern="0" dirty="0">
                <a:ea typeface="ＭＳ Ｐゴシック" pitchFamily="34" charset="-128"/>
              </a:rPr>
            </a:br>
            <a:r>
              <a:rPr lang="sv-SE" altLang="en-US" sz="3600" kern="0" dirty="0">
                <a:solidFill>
                  <a:srgbClr val="FFFF00"/>
                </a:solidFill>
                <a:ea typeface="ＭＳ Ｐゴシック" pitchFamily="34" charset="-128"/>
              </a:rPr>
              <a:t>Implementation and </a:t>
            </a:r>
            <a:r>
              <a:rPr lang="sv-SE" altLang="en-US" sz="3600" kern="0" dirty="0" err="1">
                <a:solidFill>
                  <a:srgbClr val="FFFF00"/>
                </a:solidFill>
                <a:ea typeface="ＭＳ Ｐゴシック" pitchFamily="34" charset="-128"/>
              </a:rPr>
              <a:t>Enforcement</a:t>
            </a:r>
            <a:r>
              <a:rPr lang="sv-SE" altLang="en-US" sz="3600" kern="0" dirty="0">
                <a:solidFill>
                  <a:srgbClr val="FFFF00"/>
                </a:solidFill>
                <a:ea typeface="ＭＳ Ｐゴシック" pitchFamily="34" charset="-128"/>
              </a:rPr>
              <a:t> of EU </a:t>
            </a:r>
            <a:r>
              <a:rPr lang="sv-SE" altLang="en-US" sz="3600" kern="0" dirty="0" err="1">
                <a:solidFill>
                  <a:srgbClr val="FFFF00"/>
                </a:solidFill>
                <a:ea typeface="ＭＳ Ｐゴシック" pitchFamily="34" charset="-128"/>
              </a:rPr>
              <a:t>laws</a:t>
            </a:r>
            <a:br>
              <a:rPr lang="sv-SE" altLang="en-US" kern="0" dirty="0">
                <a:solidFill>
                  <a:srgbClr val="FFFF00"/>
                </a:solidFill>
                <a:ea typeface="ＭＳ Ｐゴシック" pitchFamily="34" charset="-128"/>
              </a:rPr>
            </a:br>
            <a:br>
              <a:rPr lang="sv-SE" altLang="en-US" kern="0" dirty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sv-SE" altLang="en-US" sz="2800" kern="0" dirty="0">
                <a:solidFill>
                  <a:srgbClr val="FF0000"/>
                </a:solidFill>
                <a:ea typeface="ＭＳ Ｐゴシック" pitchFamily="34" charset="-128"/>
              </a:rPr>
              <a:t>Bangkok 4-8 </a:t>
            </a:r>
            <a:r>
              <a:rPr lang="sv-SE" altLang="en-US" sz="2800" kern="0" dirty="0" err="1">
                <a:solidFill>
                  <a:srgbClr val="FF0000"/>
                </a:solidFill>
                <a:ea typeface="ＭＳ Ｐゴシック" pitchFamily="34" charset="-128"/>
              </a:rPr>
              <a:t>March</a:t>
            </a:r>
            <a:r>
              <a:rPr lang="sv-SE" altLang="en-US" sz="2800" kern="0" dirty="0">
                <a:solidFill>
                  <a:srgbClr val="FF0000"/>
                </a:solidFill>
                <a:ea typeface="ＭＳ Ｐゴシック" pitchFamily="34" charset="-128"/>
              </a:rPr>
              <a:t> 2024</a:t>
            </a:r>
            <a:b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+mn-ea"/>
                <a:cs typeface="+mn-cs"/>
              </a:rPr>
            </a:br>
            <a:br>
              <a:rPr lang="sv-SE" altLang="en-US" sz="2800" kern="0" dirty="0">
                <a:solidFill>
                  <a:srgbClr val="FF0000"/>
                </a:solidFill>
                <a:ea typeface="ＭＳ Ｐゴシック" pitchFamily="34" charset="-128"/>
              </a:rPr>
            </a:br>
            <a:br>
              <a:rPr lang="sv-SE" altLang="en-US" kern="0" dirty="0">
                <a:ea typeface="ＭＳ Ｐゴシック" pitchFamily="34" charset="-128"/>
              </a:rPr>
            </a:br>
            <a:r>
              <a:rPr lang="sv-SE" altLang="en-US" kern="0" dirty="0">
                <a:ea typeface="ＭＳ Ｐゴシック" pitchFamily="34" charset="-128"/>
              </a:rPr>
              <a:t>                          </a:t>
            </a:r>
            <a:br>
              <a:rPr lang="sv-SE" altLang="en-US" sz="3600" kern="0" dirty="0">
                <a:ea typeface="ＭＳ Ｐゴシック" pitchFamily="34" charset="-128"/>
              </a:rPr>
            </a:br>
            <a:br>
              <a:rPr lang="sv-SE" altLang="en-US" sz="3600" kern="0" dirty="0">
                <a:ea typeface="ＭＳ Ｐゴシック" pitchFamily="34" charset="-128"/>
              </a:rPr>
            </a:br>
            <a:br>
              <a:rPr lang="sv-SE" altLang="en-US" sz="3600" kern="0" dirty="0">
                <a:ea typeface="ＭＳ Ｐゴシック" pitchFamily="34" charset="-128"/>
              </a:rPr>
            </a:br>
            <a:r>
              <a:rPr lang="sv-SE" altLang="en-US" sz="1800" kern="0" dirty="0">
                <a:ea typeface="ＭＳ Ｐゴシック" pitchFamily="34" charset="-128"/>
              </a:rPr>
              <a:t> </a:t>
            </a:r>
            <a:br>
              <a:rPr lang="sv-SE" altLang="en-US" sz="1800" kern="0" dirty="0">
                <a:ea typeface="ＭＳ Ｐゴシック" pitchFamily="34" charset="-128"/>
              </a:rPr>
            </a:br>
            <a:br>
              <a:rPr lang="sv-SE" altLang="en-US" sz="1800" kern="0" dirty="0">
                <a:ea typeface="ＭＳ Ｐゴシック" pitchFamily="34" charset="-128"/>
              </a:rPr>
            </a:br>
            <a:endParaRPr lang="en-GB" altLang="en-US" sz="1800" kern="0" dirty="0">
              <a:ea typeface="ＭＳ Ｐゴシック" pitchFamily="34" charset="-128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107504" y="5482972"/>
            <a:ext cx="8388618" cy="129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3175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Prof. Andrea DIONISI</a:t>
            </a:r>
            <a:br>
              <a:rPr kumimoji="0" lang="fr-BE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European Commission </a:t>
            </a:r>
            <a:b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</a:b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DG Health &amp; Food Safety </a:t>
            </a:r>
            <a:b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</a:br>
            <a:b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</a:b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723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967287"/>
          </a:xfrm>
          <a:noFill/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endParaRPr lang="en-GB" sz="20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en-GB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</a:t>
            </a:r>
            <a:r>
              <a:rPr lang="en-GB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does the Dir. F do it?</a:t>
            </a:r>
            <a:endParaRPr lang="en-GB" sz="3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algn="just" defTabSz="914400" fontAlgn="base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None/>
            </a:pPr>
            <a:endParaRPr lang="en-GB" sz="800" b="1" kern="0" dirty="0">
              <a:solidFill>
                <a:srgbClr val="333399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  <a:p>
            <a:pPr marL="266700" lvl="1" indent="-266700" algn="just" defTabSz="914400" fontAlgn="base">
              <a:lnSpc>
                <a:spcPct val="11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Car</a:t>
            </a:r>
            <a:r>
              <a:rPr lang="en-GB" sz="2400" kern="0" dirty="0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rie</a:t>
            </a:r>
            <a:r>
              <a:rPr lang="en-GB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s out </a:t>
            </a:r>
            <a:r>
              <a:rPr lang="en-GB" sz="2400" b="1" u="sng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audits</a:t>
            </a:r>
            <a:r>
              <a:rPr lang="en-GB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 in Member States, candidate countries and trade partners.</a:t>
            </a:r>
          </a:p>
          <a:p>
            <a:pPr marL="266700" lvl="1" indent="-266700" algn="just" defTabSz="914400" fontAlgn="base">
              <a:lnSpc>
                <a:spcPct val="11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 </a:t>
            </a:r>
            <a:r>
              <a:rPr lang="en-GB" sz="2400" b="1" u="sng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Reports</a:t>
            </a:r>
            <a:r>
              <a:rPr lang="en-GB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 on its findings (publicly).</a:t>
            </a:r>
          </a:p>
          <a:p>
            <a:pPr marL="266700" lvl="1" indent="-266700" algn="just" defTabSz="914400" fontAlgn="base">
              <a:lnSpc>
                <a:spcPct val="11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 Makes </a:t>
            </a:r>
            <a:r>
              <a:rPr lang="en-GB" sz="2400" b="1" u="sng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recommendations</a:t>
            </a:r>
            <a:r>
              <a:rPr lang="en-GB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 to Competent Authorities (CA) to address identified shortcomings.</a:t>
            </a:r>
          </a:p>
          <a:p>
            <a:pPr marL="266700" lvl="1" indent="-266700" algn="just" defTabSz="914400" fontAlgn="base">
              <a:lnSpc>
                <a:spcPct val="11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 </a:t>
            </a:r>
            <a:r>
              <a:rPr lang="en-GB" sz="2400" b="1" u="sng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Follow-up</a:t>
            </a:r>
            <a:r>
              <a:rPr lang="en-GB" sz="2400" b="1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 </a:t>
            </a:r>
            <a:r>
              <a:rPr lang="en-GB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on the implementation of corrective actions proposed by CAs</a:t>
            </a:r>
            <a:r>
              <a:rPr lang="en-GB" sz="20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.</a:t>
            </a:r>
            <a:endParaRPr lang="en-GB" sz="900" kern="0" dirty="0">
              <a:solidFill>
                <a:srgbClr val="333399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  <a:p>
            <a:pPr marL="266700" lvl="1" indent="-266700" algn="just" defTabSz="914400" fontAlgn="base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endParaRPr lang="en-GB" sz="2000" kern="0" dirty="0">
              <a:solidFill>
                <a:srgbClr val="333399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3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967287"/>
          </a:xfrm>
          <a:noFill/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spcAft>
                <a:spcPct val="30000"/>
              </a:spcAft>
              <a:buFontTx/>
              <a:buNone/>
            </a:pPr>
            <a:endParaRPr lang="en-GB" sz="20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80000"/>
              </a:lnSpc>
              <a:spcBef>
                <a:spcPct val="0"/>
              </a:spcBef>
              <a:spcAft>
                <a:spcPct val="30000"/>
              </a:spcAft>
              <a:buNone/>
            </a:pPr>
            <a:r>
              <a:rPr lang="en-GB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How does the </a:t>
            </a:r>
            <a:r>
              <a:rPr lang="en-GB" b="1" dirty="0" err="1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Dir.F</a:t>
            </a:r>
            <a:r>
              <a:rPr lang="en-GB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it?</a:t>
            </a:r>
          </a:p>
          <a:p>
            <a:pPr marL="0" lvl="1" indent="0" algn="just" defTabSz="914400" fontAlgn="base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None/>
            </a:pPr>
            <a:endParaRPr lang="en-GB" sz="800" b="1" kern="0" dirty="0">
              <a:solidFill>
                <a:srgbClr val="333399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  <a:p>
            <a:pPr marL="266700" lvl="1" indent="-266700" algn="just" defTabSz="914400" fontAlgn="base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GB" sz="26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Carries out extensive </a:t>
            </a:r>
            <a:r>
              <a:rPr lang="en-GB" sz="2600" b="1" u="sng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non-audit work</a:t>
            </a:r>
          </a:p>
          <a:p>
            <a:pPr marL="666750" lvl="2" indent="-266700" algn="just" defTabSz="914400" fontAlgn="base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GB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Desk studies, mandatory reporting</a:t>
            </a:r>
          </a:p>
          <a:p>
            <a:pPr marL="266700" lvl="1" indent="-266700" algn="just" defTabSz="914400" fontAlgn="base">
              <a:lnSpc>
                <a:spcPct val="11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GB" sz="20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 </a:t>
            </a:r>
            <a:r>
              <a:rPr lang="en-GB" sz="26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Contribute to </a:t>
            </a:r>
            <a:r>
              <a:rPr lang="en-GB" sz="2600" b="1" u="sng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policy development</a:t>
            </a:r>
            <a:r>
              <a:rPr lang="en-GB" sz="26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 within the Commission</a:t>
            </a:r>
          </a:p>
          <a:p>
            <a:pPr marL="666750" lvl="2" indent="-266700" algn="just" defTabSz="914400" fontAlgn="base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GB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Overview reports</a:t>
            </a:r>
          </a:p>
          <a:p>
            <a:pPr marL="266700" lvl="1" indent="-266700" algn="just" defTabSz="914400" fontAlgn="base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GB" sz="26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Active in BTSF</a:t>
            </a:r>
          </a:p>
          <a:p>
            <a:pPr marL="0" lvl="1" indent="0" algn="just" defTabSz="914400" fontAlgn="base">
              <a:lnSpc>
                <a:spcPct val="8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None/>
            </a:pPr>
            <a:endParaRPr lang="en-GB" sz="2000" kern="0" dirty="0">
              <a:solidFill>
                <a:srgbClr val="333399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8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>
            <a:normAutofit/>
          </a:bodyPr>
          <a:lstStyle/>
          <a:p>
            <a:pPr algn="ctr"/>
            <a:r>
              <a:rPr lang="en-IE" altLang="en-US" sz="3200" b="1" dirty="0">
                <a:solidFill>
                  <a:srgbClr val="FF0000"/>
                </a:solidFill>
              </a:rPr>
              <a:t>Previous audit reports</a:t>
            </a:r>
            <a:endParaRPr lang="en-GB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84550"/>
          </a:xfrm>
        </p:spPr>
        <p:txBody>
          <a:bodyPr/>
          <a:lstStyle/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chemeClr val="tx2"/>
                </a:solidFill>
                <a:ea typeface="MS PGothic" pitchFamily="34" charset="-128"/>
              </a:rPr>
              <a:t>Individual audit reports</a:t>
            </a: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chemeClr val="tx2"/>
                </a:solidFill>
                <a:ea typeface="MS PGothic" pitchFamily="34" charset="-128"/>
              </a:rPr>
              <a:t>Overview audit reports </a:t>
            </a:r>
          </a:p>
          <a:p>
            <a:pPr>
              <a:buFontTx/>
              <a:buChar char="•"/>
              <a:defRPr/>
            </a:pPr>
            <a:endParaRPr lang="en-GB" altLang="en-US" sz="2800" dirty="0">
              <a:solidFill>
                <a:schemeClr val="tx2"/>
              </a:solidFill>
              <a:ea typeface="MS PGothic" pitchFamily="34" charset="-128"/>
            </a:endParaRPr>
          </a:p>
          <a:p>
            <a:pPr>
              <a:buFontTx/>
              <a:buChar char="•"/>
              <a:defRPr/>
            </a:pPr>
            <a:r>
              <a:rPr lang="en-GB" altLang="en-US" sz="2800" dirty="0">
                <a:solidFill>
                  <a:schemeClr val="tx2"/>
                </a:solidFill>
                <a:ea typeface="MS PGothic" pitchFamily="34" charset="-128"/>
              </a:rPr>
              <a:t>Publicly available on Directorate F web page</a:t>
            </a:r>
          </a:p>
          <a:p>
            <a:pPr indent="0">
              <a:buFont typeface="Arial" pitchFamily="34" charset="0"/>
              <a:buNone/>
              <a:defRPr/>
            </a:pPr>
            <a:r>
              <a:rPr lang="en-GB" altLang="en-US" sz="1800" dirty="0">
                <a:solidFill>
                  <a:schemeClr val="tx2"/>
                </a:solidFill>
                <a:ea typeface="MS PGothic" pitchFamily="34" charset="-128"/>
              </a:rPr>
              <a:t>	http://ec.europa.eu/food/fvo/audit_reports/index.cfm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97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71601"/>
            <a:ext cx="9144000" cy="762000"/>
          </a:xfrm>
        </p:spPr>
        <p:txBody>
          <a:bodyPr/>
          <a:lstStyle/>
          <a:p>
            <a:pPr indent="0" algn="ctr"/>
            <a:r>
              <a:rPr lang="en-IE" altLang="en-US" sz="3200" b="1" dirty="0">
                <a:solidFill>
                  <a:srgbClr val="FF0000"/>
                </a:solidFill>
                <a:ea typeface="MS PGothic" pitchFamily="34" charset="-128"/>
              </a:rPr>
              <a:t>Country Profile </a:t>
            </a:r>
            <a:endParaRPr lang="en-GB" altLang="en-US" sz="3200" b="1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85999"/>
            <a:ext cx="8229600" cy="3806835"/>
          </a:xfrm>
        </p:spPr>
        <p:txBody>
          <a:bodyPr/>
          <a:lstStyle/>
          <a:p>
            <a:pPr>
              <a:buClr>
                <a:schemeClr val="folHlink"/>
              </a:buClr>
              <a:buFontTx/>
              <a:buChar char="•"/>
            </a:pPr>
            <a:r>
              <a:rPr lang="en-GB" altLang="en-US" sz="2000" b="1" i="0" dirty="0">
                <a:solidFill>
                  <a:srgbClr val="0F5494"/>
                </a:solidFill>
                <a:ea typeface="MS PGothic" pitchFamily="34" charset="-128"/>
              </a:rPr>
              <a:t>provide </a:t>
            </a:r>
            <a:r>
              <a:rPr lang="en-GB" altLang="en-US" sz="2000" i="0" dirty="0">
                <a:solidFill>
                  <a:srgbClr val="0F5494"/>
                </a:solidFill>
                <a:ea typeface="MS PGothic" pitchFamily="34" charset="-128"/>
              </a:rPr>
              <a:t>a horizontal, integrated, country-based overview which:</a:t>
            </a:r>
          </a:p>
          <a:p>
            <a:pPr lvl="1">
              <a:buClr>
                <a:schemeClr val="folHlink"/>
              </a:buClr>
            </a:pPr>
            <a:r>
              <a:rPr lang="en-GB" altLang="en-US" sz="1800" b="1" i="0" dirty="0">
                <a:solidFill>
                  <a:srgbClr val="0F5494"/>
                </a:solidFill>
                <a:ea typeface="MS PGothic" pitchFamily="34" charset="-128"/>
              </a:rPr>
              <a:t>Helps</a:t>
            </a:r>
            <a:r>
              <a:rPr lang="en-GB" altLang="en-US" sz="1800" i="0" dirty="0">
                <a:solidFill>
                  <a:srgbClr val="0F5494"/>
                </a:solidFill>
                <a:ea typeface="MS PGothic" pitchFamily="34" charset="-128"/>
              </a:rPr>
              <a:t> </a:t>
            </a:r>
            <a:r>
              <a:rPr lang="en-GB" altLang="en-US" sz="1800" b="0" i="0" dirty="0">
                <a:solidFill>
                  <a:srgbClr val="0F5494"/>
                </a:solidFill>
                <a:ea typeface="MS PGothic" pitchFamily="34" charset="-128"/>
              </a:rPr>
              <a:t>to identify the main strengths and weaknesses of the control systems audited</a:t>
            </a:r>
          </a:p>
          <a:p>
            <a:pPr lvl="1">
              <a:buClr>
                <a:schemeClr val="folHlink"/>
              </a:buClr>
            </a:pPr>
            <a:r>
              <a:rPr lang="en-GB" altLang="en-US" sz="1800" b="1" i="0" dirty="0">
                <a:solidFill>
                  <a:srgbClr val="0F5494"/>
                </a:solidFill>
                <a:ea typeface="MS PGothic" pitchFamily="34" charset="-128"/>
              </a:rPr>
              <a:t>Assists</a:t>
            </a:r>
            <a:r>
              <a:rPr lang="en-GB" altLang="en-US" sz="1800" i="0" dirty="0">
                <a:solidFill>
                  <a:srgbClr val="0F5494"/>
                </a:solidFill>
                <a:ea typeface="MS PGothic" pitchFamily="34" charset="-128"/>
              </a:rPr>
              <a:t> </a:t>
            </a:r>
            <a:r>
              <a:rPr lang="en-GB" altLang="en-US" sz="1800" b="0" i="0" dirty="0">
                <a:solidFill>
                  <a:srgbClr val="0F5494"/>
                </a:solidFill>
                <a:ea typeface="MS PGothic" pitchFamily="34" charset="-128"/>
              </a:rPr>
              <a:t>the overall prioritisation of </a:t>
            </a:r>
            <a:r>
              <a:rPr lang="en-IE" altLang="en-US" sz="1800" b="0" i="0" dirty="0">
                <a:solidFill>
                  <a:srgbClr val="0F5494"/>
                </a:solidFill>
                <a:ea typeface="MS PGothic" pitchFamily="34" charset="-128"/>
              </a:rPr>
              <a:t>DG SANTE</a:t>
            </a:r>
            <a:r>
              <a:rPr lang="en-GB" altLang="en-US" sz="1800" b="0" i="0" dirty="0">
                <a:solidFill>
                  <a:srgbClr val="0F5494"/>
                </a:solidFill>
                <a:ea typeface="MS PGothic" pitchFamily="34" charset="-128"/>
              </a:rPr>
              <a:t> audits and other monitoring activities</a:t>
            </a:r>
          </a:p>
          <a:p>
            <a:pPr lvl="1">
              <a:buClr>
                <a:schemeClr val="folHlink"/>
              </a:buClr>
            </a:pPr>
            <a:r>
              <a:rPr lang="en-GB" altLang="en-US" sz="1800" b="1" i="0" dirty="0">
                <a:solidFill>
                  <a:srgbClr val="0F5494"/>
                </a:solidFill>
                <a:ea typeface="MS PGothic" pitchFamily="34" charset="-128"/>
              </a:rPr>
              <a:t>Supports</a:t>
            </a:r>
            <a:r>
              <a:rPr lang="en-GB" altLang="en-US" sz="1800" i="0" dirty="0">
                <a:solidFill>
                  <a:srgbClr val="0F5494"/>
                </a:solidFill>
                <a:ea typeface="MS PGothic" pitchFamily="34" charset="-128"/>
              </a:rPr>
              <a:t> </a:t>
            </a:r>
            <a:r>
              <a:rPr lang="en-GB" altLang="en-US" sz="1800" b="0" i="0" dirty="0">
                <a:solidFill>
                  <a:srgbClr val="0F5494"/>
                </a:solidFill>
                <a:ea typeface="MS PGothic" pitchFamily="34" charset="-128"/>
              </a:rPr>
              <a:t>the systematic follow up of recommendations in </a:t>
            </a:r>
            <a:r>
              <a:rPr lang="en-IE" altLang="en-US" sz="1800" b="0" i="0" dirty="0">
                <a:solidFill>
                  <a:srgbClr val="0F5494"/>
                </a:solidFill>
                <a:ea typeface="MS PGothic" pitchFamily="34" charset="-128"/>
              </a:rPr>
              <a:t>DG </a:t>
            </a:r>
            <a:r>
              <a:rPr lang="en-GB" altLang="en-US" sz="1800" b="0" i="0" dirty="0">
                <a:solidFill>
                  <a:srgbClr val="0F5494"/>
                </a:solidFill>
                <a:ea typeface="MS PGothic" pitchFamily="34" charset="-128"/>
              </a:rPr>
              <a:t>SANTE activities and reports</a:t>
            </a:r>
          </a:p>
          <a:p>
            <a:pPr lvl="1">
              <a:buClr>
                <a:schemeClr val="folHlink"/>
              </a:buClr>
            </a:pPr>
            <a:r>
              <a:rPr lang="en-US" altLang="en-US" sz="1800" b="1" i="0" dirty="0">
                <a:solidFill>
                  <a:srgbClr val="0F5494"/>
                </a:solidFill>
                <a:ea typeface="MS PGothic" pitchFamily="34" charset="-128"/>
              </a:rPr>
              <a:t>Documents</a:t>
            </a:r>
            <a:r>
              <a:rPr lang="en-US" altLang="en-US" sz="1800" i="0" dirty="0">
                <a:solidFill>
                  <a:srgbClr val="0F5494"/>
                </a:solidFill>
                <a:ea typeface="MS PGothic" pitchFamily="34" charset="-128"/>
              </a:rPr>
              <a:t> </a:t>
            </a:r>
            <a:r>
              <a:rPr lang="en-US" altLang="en-US" sz="1800" b="0" i="0" dirty="0">
                <a:solidFill>
                  <a:srgbClr val="0F5494"/>
                </a:solidFill>
                <a:ea typeface="MS PGothic" pitchFamily="34" charset="-128"/>
              </a:rPr>
              <a:t>progress made by MS on implementing </a:t>
            </a:r>
            <a:r>
              <a:rPr lang="en-IE" altLang="en-US" sz="1800" b="0" i="0" dirty="0">
                <a:solidFill>
                  <a:srgbClr val="0F5494"/>
                </a:solidFill>
                <a:ea typeface="MS PGothic" pitchFamily="34" charset="-128"/>
              </a:rPr>
              <a:t>DG SANTE</a:t>
            </a:r>
            <a:r>
              <a:rPr lang="en-US" altLang="en-US" sz="1800" b="0" i="0" dirty="0">
                <a:solidFill>
                  <a:srgbClr val="0F5494"/>
                </a:solidFill>
                <a:ea typeface="MS PGothic" pitchFamily="34" charset="-128"/>
              </a:rPr>
              <a:t> recommendations</a:t>
            </a:r>
          </a:p>
          <a:p>
            <a:pPr lvl="1">
              <a:buClr>
                <a:schemeClr val="folHlink"/>
              </a:buClr>
            </a:pPr>
            <a:r>
              <a:rPr lang="en-GB" altLang="en-US" sz="1800" b="1" i="0" dirty="0">
                <a:solidFill>
                  <a:srgbClr val="0F5494"/>
                </a:solidFill>
                <a:ea typeface="MS PGothic" pitchFamily="34" charset="-128"/>
              </a:rPr>
              <a:t>Serves</a:t>
            </a:r>
            <a:r>
              <a:rPr lang="en-GB" altLang="en-US" sz="1800" i="0" dirty="0">
                <a:solidFill>
                  <a:srgbClr val="0F5494"/>
                </a:solidFill>
                <a:ea typeface="MS PGothic" pitchFamily="34" charset="-128"/>
              </a:rPr>
              <a:t> </a:t>
            </a:r>
            <a:r>
              <a:rPr lang="en-GB" altLang="en-US" sz="1800" b="0" i="0" dirty="0">
                <a:solidFill>
                  <a:srgbClr val="0F5494"/>
                </a:solidFill>
                <a:ea typeface="MS PGothic" pitchFamily="34" charset="-128"/>
              </a:rPr>
              <a:t>as a basic source of background information for stakeholders</a:t>
            </a:r>
          </a:p>
        </p:txBody>
      </p:sp>
    </p:spTree>
    <p:extLst>
      <p:ext uri="{BB962C8B-B14F-4D97-AF65-F5344CB8AC3E}">
        <p14:creationId xmlns:p14="http://schemas.microsoft.com/office/powerpoint/2010/main" val="94149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5037"/>
          </a:xfrm>
        </p:spPr>
        <p:txBody>
          <a:bodyPr>
            <a:normAutofit fontScale="90000"/>
          </a:bodyPr>
          <a:lstStyle/>
          <a:p>
            <a:pPr algn="ctr">
              <a:buClr>
                <a:srgbClr val="99FF33"/>
              </a:buClr>
            </a:pPr>
            <a:br>
              <a:rPr lang="en-IE" altLang="en-US" sz="2800" dirty="0">
                <a:solidFill>
                  <a:srgbClr val="99CC00"/>
                </a:solidFill>
                <a:ea typeface="MS PGothic" pitchFamily="34" charset="-128"/>
              </a:rPr>
            </a:br>
            <a:r>
              <a:rPr lang="en-IE" altLang="en-US" sz="3600" b="1" dirty="0">
                <a:solidFill>
                  <a:srgbClr val="FF0000"/>
                </a:solidFill>
              </a:rPr>
              <a:t>Annual Reports</a:t>
            </a:r>
            <a:br>
              <a:rPr lang="en-IE" altLang="en-US" sz="2800" dirty="0">
                <a:solidFill>
                  <a:schemeClr val="tx2"/>
                </a:solidFill>
                <a:ea typeface="MS PGothic" pitchFamily="34" charset="-128"/>
              </a:rPr>
            </a:br>
            <a:endParaRPr lang="en-GB" altLang="en-US" sz="2400" dirty="0">
              <a:solidFill>
                <a:schemeClr val="tx2"/>
              </a:solidFill>
              <a:ea typeface="MS PGothic" pitchFamily="34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4176712"/>
          </a:xfrm>
        </p:spPr>
        <p:txBody>
          <a:bodyPr>
            <a:normAutofit/>
          </a:bodyPr>
          <a:lstStyle/>
          <a:p>
            <a:pPr marL="342900">
              <a:lnSpc>
                <a:spcPct val="150000"/>
              </a:lnSpc>
              <a:buClr>
                <a:srgbClr val="92D050"/>
              </a:buClr>
              <a:defRPr/>
            </a:pPr>
            <a:r>
              <a:rPr lang="en-IE" sz="2000" dirty="0">
                <a:solidFill>
                  <a:schemeClr val="tx2"/>
                </a:solidFill>
              </a:rPr>
              <a:t>Member States submit to the Commission. Comprises the results of the official controls carried out under their MANCP </a:t>
            </a:r>
          </a:p>
          <a:p>
            <a:pPr marL="342900">
              <a:lnSpc>
                <a:spcPct val="150000"/>
              </a:lnSpc>
              <a:buClr>
                <a:srgbClr val="92D050"/>
              </a:buClr>
              <a:defRPr/>
            </a:pPr>
            <a:r>
              <a:rPr lang="en-IE" sz="2000" dirty="0">
                <a:solidFill>
                  <a:schemeClr val="tx2"/>
                </a:solidFill>
              </a:rPr>
              <a:t>Commission Annual report on the overall operation of controls in the MS:  </a:t>
            </a:r>
            <a:r>
              <a:rPr lang="en-IE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http://ec.europa.eu/food/audits_analysis/annual_reports/index_en.htm</a:t>
            </a:r>
          </a:p>
          <a:p>
            <a:pPr>
              <a:lnSpc>
                <a:spcPct val="150000"/>
              </a:lnSpc>
              <a:buClr>
                <a:srgbClr val="92D050"/>
              </a:buClr>
              <a:defRPr/>
            </a:pPr>
            <a:r>
              <a:rPr lang="en-IE" sz="2000" dirty="0">
                <a:solidFill>
                  <a:schemeClr val="tx2"/>
                </a:solidFill>
              </a:rPr>
              <a:t>Reports  available to the public</a:t>
            </a:r>
            <a:br>
              <a:rPr lang="en-IE" sz="2000" b="1" dirty="0">
                <a:solidFill>
                  <a:schemeClr val="tx2"/>
                </a:solidFill>
              </a:rPr>
            </a:br>
            <a:endParaRPr lang="en-IE" sz="2000" b="1" dirty="0">
              <a:solidFill>
                <a:schemeClr val="tx2"/>
              </a:solidFill>
            </a:endParaRPr>
          </a:p>
          <a:p>
            <a:pPr indent="0">
              <a:buFontTx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220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95288" y="1341438"/>
            <a:ext cx="8229600" cy="14398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GB" altLang="en-US" sz="2400" dirty="0">
                <a:solidFill>
                  <a:schemeClr val="tx2"/>
                </a:solidFill>
                <a:latin typeface="Arial" charset="0"/>
                <a:ea typeface="MS PGothic" pitchFamily="34" charset="-128"/>
                <a:cs typeface="Arial" charset="0"/>
              </a:rPr>
            </a:br>
            <a:r>
              <a:rPr lang="en-GB" altLang="en-US" sz="3600" b="1" dirty="0">
                <a:solidFill>
                  <a:srgbClr val="FF0000"/>
                </a:solidFill>
              </a:rPr>
              <a:t>Multi-Annual national control plans</a:t>
            </a:r>
            <a:br>
              <a:rPr lang="en-GB" altLang="en-US" sz="3600" b="1" dirty="0">
                <a:solidFill>
                  <a:srgbClr val="FF0000"/>
                </a:solidFill>
              </a:rPr>
            </a:br>
            <a:br>
              <a:rPr lang="en-GB" altLang="en-US" sz="2400" dirty="0">
                <a:solidFill>
                  <a:schemeClr val="tx2"/>
                </a:solidFill>
                <a:ea typeface="MS PGothic" pitchFamily="34" charset="-128"/>
                <a:cs typeface="Arial" charset="0"/>
              </a:rPr>
            </a:br>
            <a:endParaRPr lang="en-GB" altLang="en-US" sz="2400" dirty="0">
              <a:solidFill>
                <a:schemeClr val="tx2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924175"/>
            <a:ext cx="8229600" cy="3313113"/>
          </a:xfrm>
        </p:spPr>
        <p:txBody>
          <a:bodyPr/>
          <a:lstStyle/>
          <a:p>
            <a:pPr marL="342900" algn="just" eaLnBrk="1" hangingPunct="1">
              <a:spcAft>
                <a:spcPct val="100000"/>
              </a:spcAft>
              <a:buFontTx/>
              <a:buChar char="•"/>
              <a:defRPr/>
            </a:pPr>
            <a:r>
              <a:rPr lang="en-GB" sz="2000" dirty="0">
                <a:solidFill>
                  <a:srgbClr val="0F5494"/>
                </a:solidFill>
              </a:rPr>
              <a:t>Each Member State has a multi-annual national control plan (MANCP) </a:t>
            </a:r>
            <a:r>
              <a:rPr lang="en-IE" sz="2000" dirty="0">
                <a:solidFill>
                  <a:srgbClr val="0F5494"/>
                </a:solidFill>
              </a:rPr>
              <a:t>t</a:t>
            </a:r>
            <a:r>
              <a:rPr lang="en-GB" sz="2000" dirty="0">
                <a:solidFill>
                  <a:srgbClr val="0F5494"/>
                </a:solidFill>
              </a:rPr>
              <a:t>o ensure  effective implementation of food/feed safety, animal health and animal welfare rules </a:t>
            </a:r>
          </a:p>
          <a:p>
            <a:pPr algn="just" eaLnBrk="1" hangingPunct="1">
              <a:spcAft>
                <a:spcPct val="100000"/>
              </a:spcAft>
              <a:buFontTx/>
              <a:buChar char="•"/>
              <a:defRPr/>
            </a:pPr>
            <a:r>
              <a:rPr lang="en-IE" sz="2000" dirty="0">
                <a:solidFill>
                  <a:srgbClr val="0F5494"/>
                </a:solidFill>
              </a:rPr>
              <a:t>Updated regularly </a:t>
            </a:r>
          </a:p>
          <a:p>
            <a:pPr algn="just" eaLnBrk="1" hangingPunct="1">
              <a:spcAft>
                <a:spcPct val="100000"/>
              </a:spcAft>
              <a:buFontTx/>
              <a:buChar char="•"/>
              <a:defRPr/>
            </a:pPr>
            <a:r>
              <a:rPr lang="en-IE" sz="2000" dirty="0">
                <a:solidFill>
                  <a:srgbClr val="0F5494"/>
                </a:solidFill>
              </a:rPr>
              <a:t>MANCP to take account of guidelines of the EU Commission</a:t>
            </a:r>
            <a:endParaRPr lang="en-GB" sz="200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39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690" y="2251872"/>
            <a:ext cx="4887309" cy="3841424"/>
          </a:xfrm>
        </p:spPr>
        <p:txBody>
          <a:bodyPr/>
          <a:lstStyle/>
          <a:p>
            <a:pPr marL="342900"/>
            <a:r>
              <a:rPr lang="en-US" b="1" i="0" dirty="0"/>
              <a:t>Annual published work programme</a:t>
            </a:r>
          </a:p>
          <a:p>
            <a:pPr marL="342900"/>
            <a:r>
              <a:rPr lang="en-US" b="1" i="0" dirty="0"/>
              <a:t>Subjects</a:t>
            </a:r>
            <a:r>
              <a:rPr lang="en-US" i="0" dirty="0"/>
              <a:t> and </a:t>
            </a:r>
            <a:r>
              <a:rPr lang="en-US" b="1" i="0" dirty="0"/>
              <a:t>countries</a:t>
            </a:r>
            <a:r>
              <a:rPr lang="en-US" i="0" dirty="0"/>
              <a:t> selected on basis of </a:t>
            </a:r>
            <a:r>
              <a:rPr lang="en-US" b="1" i="0" dirty="0"/>
              <a:t>risk</a:t>
            </a:r>
            <a:r>
              <a:rPr lang="en-US" i="0" dirty="0"/>
              <a:t>, priority and resources</a:t>
            </a:r>
          </a:p>
          <a:p>
            <a:pPr marL="342900"/>
            <a:r>
              <a:rPr lang="en-US" i="0" dirty="0"/>
              <a:t>~ 230 audits/</a:t>
            </a:r>
            <a:r>
              <a:rPr lang="en-US" i="0" dirty="0" err="1"/>
              <a:t>yr</a:t>
            </a:r>
            <a:r>
              <a:rPr lang="en-US" i="0" dirty="0"/>
              <a:t> </a:t>
            </a:r>
            <a:r>
              <a:rPr lang="en-US" sz="2000" dirty="0"/>
              <a:t>(70% in EU)</a:t>
            </a:r>
            <a:endParaRPr lang="en-US" sz="3600" dirty="0"/>
          </a:p>
          <a:p>
            <a:pPr marL="342900"/>
            <a:r>
              <a:rPr lang="en-US" i="0" dirty="0"/>
              <a:t>Entire Directorate-General has input into multi-annual programme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78893"/>
            <a:ext cx="3219843" cy="427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1196231"/>
            <a:ext cx="8229600" cy="936625"/>
          </a:xfrm>
        </p:spPr>
        <p:txBody>
          <a:bodyPr/>
          <a:lstStyle/>
          <a:p>
            <a:r>
              <a:rPr lang="en-IE" sz="3600" dirty="0"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Commission audits - </a:t>
            </a:r>
            <a:r>
              <a:rPr lang="en-IE" sz="3600" dirty="0">
                <a:solidFill>
                  <a:srgbClr val="FF0000"/>
                </a:solidFill>
                <a:latin typeface="Trebuchet MS" panose="020B0603020202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programming</a:t>
            </a:r>
            <a:endParaRPr lang="en-GB" sz="3600" dirty="0">
              <a:solidFill>
                <a:srgbClr val="FF0000"/>
              </a:solidFill>
              <a:latin typeface="Trebuchet MS" panose="020B0603020202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9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28161"/>
              </p:ext>
            </p:extLst>
          </p:nvPr>
        </p:nvGraphicFramePr>
        <p:xfrm>
          <a:off x="1143000" y="1295400"/>
          <a:ext cx="82296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584251" imgH="3987130" progId="Excel.Sheet.8">
                  <p:embed/>
                </p:oleObj>
              </mc:Choice>
              <mc:Fallback>
                <p:oleObj r:id="rId3" imgW="6584251" imgH="398713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95400"/>
                        <a:ext cx="82296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76200" y="1295400"/>
            <a:ext cx="1728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b="1" dirty="0">
                <a:solidFill>
                  <a:srgbClr val="0F5494"/>
                </a:solidFill>
              </a:rPr>
              <a:t>Member States </a:t>
            </a:r>
            <a:br>
              <a:rPr lang="en-IE" b="1" dirty="0">
                <a:solidFill>
                  <a:srgbClr val="0F5494"/>
                </a:solidFill>
              </a:rPr>
            </a:br>
            <a:br>
              <a:rPr lang="en-IE" b="1" dirty="0">
                <a:solidFill>
                  <a:srgbClr val="0F5494"/>
                </a:solidFill>
              </a:rPr>
            </a:br>
            <a:r>
              <a:rPr lang="en-IE" b="1" dirty="0">
                <a:solidFill>
                  <a:srgbClr val="0F5494"/>
                </a:solidFill>
              </a:rPr>
              <a:t>155 audits, fact-finding missions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E" b="1" dirty="0">
                <a:solidFill>
                  <a:srgbClr val="0F5494"/>
                </a:solidFill>
              </a:rPr>
              <a:t>study-visits completed</a:t>
            </a:r>
            <a:endParaRPr lang="en-GB" b="1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322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412776"/>
            <a:ext cx="17281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800" dirty="0">
                <a:solidFill>
                  <a:srgbClr val="0F5494"/>
                </a:solidFill>
              </a:rPr>
              <a:t>Trade partners</a:t>
            </a:r>
            <a:endParaRPr lang="cs-CZ" sz="1800" dirty="0">
              <a:solidFill>
                <a:srgbClr val="0F5494"/>
              </a:solidFill>
            </a:endParaRPr>
          </a:p>
          <a:p>
            <a:r>
              <a:rPr lang="cs-CZ" sz="1800" dirty="0" err="1">
                <a:solidFill>
                  <a:srgbClr val="0F5494"/>
                </a:solidFill>
              </a:rPr>
              <a:t>incl</a:t>
            </a:r>
            <a:r>
              <a:rPr lang="cs-CZ" sz="1800" dirty="0">
                <a:solidFill>
                  <a:srgbClr val="0F5494"/>
                </a:solidFill>
              </a:rPr>
              <a:t>. </a:t>
            </a:r>
            <a:r>
              <a:rPr lang="cs-CZ" sz="1800" dirty="0" err="1">
                <a:solidFill>
                  <a:srgbClr val="0F5494"/>
                </a:solidFill>
              </a:rPr>
              <a:t>cand</a:t>
            </a:r>
            <a:r>
              <a:rPr lang="cs-CZ" sz="1800" dirty="0">
                <a:solidFill>
                  <a:srgbClr val="0F5494"/>
                </a:solidFill>
              </a:rPr>
              <a:t>.</a:t>
            </a:r>
          </a:p>
          <a:p>
            <a:r>
              <a:rPr lang="cs-CZ" sz="1800" dirty="0" err="1">
                <a:solidFill>
                  <a:srgbClr val="0F5494"/>
                </a:solidFill>
              </a:rPr>
              <a:t>countries</a:t>
            </a:r>
            <a:endParaRPr lang="cs-CZ" sz="1800" dirty="0">
              <a:solidFill>
                <a:srgbClr val="0F5494"/>
              </a:solidFill>
            </a:endParaRPr>
          </a:p>
          <a:p>
            <a:r>
              <a:rPr lang="en-IE" sz="1800" dirty="0">
                <a:solidFill>
                  <a:srgbClr val="0F5494"/>
                </a:solidFill>
              </a:rPr>
              <a:t> </a:t>
            </a:r>
            <a:br>
              <a:rPr lang="en-IE" sz="1800" dirty="0">
                <a:solidFill>
                  <a:srgbClr val="0F5494"/>
                </a:solidFill>
              </a:rPr>
            </a:br>
            <a:r>
              <a:rPr lang="en-IE" sz="1800" dirty="0">
                <a:solidFill>
                  <a:srgbClr val="0F5494"/>
                </a:solidFill>
              </a:rPr>
              <a:t>5</a:t>
            </a:r>
            <a:r>
              <a:rPr lang="cs-CZ" sz="1800" dirty="0">
                <a:solidFill>
                  <a:srgbClr val="0F5494"/>
                </a:solidFill>
              </a:rPr>
              <a:t>4</a:t>
            </a:r>
            <a:r>
              <a:rPr lang="en-IE" sz="1800" dirty="0">
                <a:solidFill>
                  <a:srgbClr val="0F5494"/>
                </a:solidFill>
              </a:rPr>
              <a:t> audits, fact-finding missions and </a:t>
            </a:r>
          </a:p>
          <a:p>
            <a:r>
              <a:rPr lang="en-IE" sz="1800" dirty="0">
                <a:solidFill>
                  <a:srgbClr val="0F5494"/>
                </a:solidFill>
              </a:rPr>
              <a:t>study-visits completed</a:t>
            </a:r>
            <a:endParaRPr lang="en-GB" sz="1800" dirty="0">
              <a:solidFill>
                <a:srgbClr val="0F5494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098162"/>
              </p:ext>
            </p:extLst>
          </p:nvPr>
        </p:nvGraphicFramePr>
        <p:xfrm>
          <a:off x="2339752" y="1412776"/>
          <a:ext cx="6347048" cy="5185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1627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hutterstock_1204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2" t="4648" r="5576" b="67955"/>
          <a:stretch>
            <a:fillRect/>
          </a:stretch>
        </p:blipFill>
        <p:spPr bwMode="auto">
          <a:xfrm>
            <a:off x="2911489" y="2503491"/>
            <a:ext cx="33893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 rot="216554">
            <a:off x="3354389" y="3420263"/>
            <a:ext cx="26304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800" b="1" i="0" dirty="0">
                <a:solidFill>
                  <a:srgbClr val="000000"/>
                </a:solidFill>
                <a:latin typeface="Kristen ITC" pitchFamily="66" charset="0"/>
                <a:ea typeface="ＭＳ Ｐゴシック" pitchFamily="34" charset="-128"/>
                <a:cs typeface="Verdana" pitchFamily="34" charset="0"/>
              </a:rPr>
              <a:t>Audit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51523"/>
            <a:ext cx="9144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8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Verdana"/>
              </a:rPr>
              <a:t>The EU Audit approach</a:t>
            </a:r>
            <a:br>
              <a:rPr lang="en-GB" sz="28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Verdana"/>
              </a:rPr>
            </a:br>
            <a:r>
              <a:rPr lang="en-GB" sz="24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Verdana"/>
              </a:rPr>
              <a:t>Implementation and Enforcement of EU laws</a:t>
            </a:r>
          </a:p>
        </p:txBody>
      </p:sp>
    </p:spTree>
    <p:extLst>
      <p:ext uri="{BB962C8B-B14F-4D97-AF65-F5344CB8AC3E}">
        <p14:creationId xmlns:p14="http://schemas.microsoft.com/office/powerpoint/2010/main" val="243389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utterstock_1204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2" t="4648" r="5576" b="67955"/>
          <a:stretch>
            <a:fillRect/>
          </a:stretch>
        </p:blipFill>
        <p:spPr bwMode="auto">
          <a:xfrm>
            <a:off x="1827916" y="2054538"/>
            <a:ext cx="2590800" cy="232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 rot="216554">
            <a:off x="1992048" y="2903321"/>
            <a:ext cx="206469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n-GB" altLang="en-US" sz="1600" b="1" i="0" dirty="0">
                <a:solidFill>
                  <a:srgbClr val="000000"/>
                </a:solidFill>
                <a:latin typeface="Kristen ITC" pitchFamily="66" charset="0"/>
                <a:ea typeface="ＭＳ Ｐゴシック" pitchFamily="34" charset="-128"/>
                <a:cs typeface="Verdana" pitchFamily="34" charset="0"/>
              </a:rPr>
              <a:t>SANTE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GB" altLang="en-US" sz="1600" b="1" i="0" dirty="0">
                <a:solidFill>
                  <a:srgbClr val="000000"/>
                </a:solidFill>
                <a:latin typeface="Kristen ITC" pitchFamily="66" charset="0"/>
                <a:ea typeface="ＭＳ Ｐゴシック" pitchFamily="34" charset="-128"/>
                <a:cs typeface="Verdana" pitchFamily="34" charset="0"/>
              </a:rPr>
              <a:t>Directorate F</a:t>
            </a:r>
          </a:p>
          <a:p>
            <a:pPr marL="342900" indent="-342900"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AutoNum type="arabicPeriod"/>
            </a:pPr>
            <a:endParaRPr lang="en-GB" altLang="en-US" sz="1600" b="1" i="0" dirty="0">
              <a:solidFill>
                <a:srgbClr val="000000"/>
              </a:solidFill>
              <a:latin typeface="Kristen ITC" pitchFamily="66" charset="0"/>
              <a:ea typeface="ＭＳ Ｐゴシック" pitchFamily="34" charset="-128"/>
              <a:cs typeface="Verdana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600" b="1" i="0" dirty="0">
              <a:solidFill>
                <a:srgbClr val="000000"/>
              </a:solidFill>
              <a:latin typeface="Kristen ITC" pitchFamily="66" charset="0"/>
              <a:ea typeface="ＭＳ Ｐゴシック" pitchFamily="34" charset="-128"/>
              <a:cs typeface="Verdana" pitchFamily="34" charset="0"/>
            </a:endParaRPr>
          </a:p>
        </p:txBody>
      </p:sp>
      <p:pic>
        <p:nvPicPr>
          <p:cNvPr id="7175" name="Picture 2" descr="shutterstock_1204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2" t="4648" r="5576" b="67955"/>
          <a:stretch>
            <a:fillRect/>
          </a:stretch>
        </p:blipFill>
        <p:spPr bwMode="auto">
          <a:xfrm>
            <a:off x="5257800" y="2209800"/>
            <a:ext cx="2588479" cy="232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 rot="216554">
            <a:off x="5578900" y="2732860"/>
            <a:ext cx="1946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600" b="1" dirty="0">
              <a:solidFill>
                <a:srgbClr val="000000"/>
              </a:solidFill>
              <a:latin typeface="Kristen ITC" pitchFamily="66" charset="0"/>
              <a:ea typeface="ＭＳ Ｐゴシック" pitchFamily="34" charset="-128"/>
              <a:cs typeface="Verdana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None/>
            </a:pPr>
            <a:r>
              <a:rPr lang="en-GB" altLang="en-US" sz="1600" b="1" dirty="0">
                <a:solidFill>
                  <a:srgbClr val="000000"/>
                </a:solidFill>
                <a:latin typeface="Kristen ITC" pitchFamily="66" charset="0"/>
                <a:ea typeface="ＭＳ Ｐゴシック" pitchFamily="34" charset="-128"/>
                <a:cs typeface="Verdana" pitchFamily="34" charset="0"/>
              </a:rPr>
              <a:t>2</a:t>
            </a:r>
            <a:r>
              <a:rPr lang="en-GB" altLang="en-US" sz="1600" b="1" i="0" dirty="0">
                <a:solidFill>
                  <a:srgbClr val="000000"/>
                </a:solidFill>
                <a:latin typeface="Kristen ITC" pitchFamily="66" charset="0"/>
                <a:ea typeface="ＭＳ Ｐゴシック" pitchFamily="34" charset="-128"/>
                <a:cs typeface="Verdana" pitchFamily="34" charset="0"/>
              </a:rPr>
              <a:t>. Audit process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600" b="1" i="0" dirty="0">
              <a:solidFill>
                <a:srgbClr val="000000"/>
              </a:solidFill>
              <a:latin typeface="Kristen ITC" pitchFamily="66" charset="0"/>
              <a:ea typeface="ＭＳ Ｐゴシック" pitchFamily="34" charset="-128"/>
              <a:cs typeface="Verdana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1" i="0" dirty="0">
                <a:solidFill>
                  <a:srgbClr val="000000"/>
                </a:solidFill>
                <a:latin typeface="Kristen ITC" pitchFamily="66" charset="0"/>
                <a:ea typeface="ＭＳ Ｐゴシック" pitchFamily="34" charset="-128"/>
                <a:cs typeface="Verdana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51523"/>
            <a:ext cx="9144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28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Verdana"/>
              </a:rPr>
              <a:t>The EU Audit approach</a:t>
            </a:r>
            <a:br>
              <a:rPr lang="en-GB" sz="28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Verdana"/>
              </a:rPr>
            </a:br>
            <a:r>
              <a:rPr lang="en-GB" sz="24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Verdana"/>
              </a:rPr>
              <a:t>Implementation and Enforcement of EU laws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 rot="216554">
            <a:off x="5138750" y="3102192"/>
            <a:ext cx="21767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600" b="1" i="0" dirty="0">
              <a:solidFill>
                <a:srgbClr val="000000"/>
              </a:solidFill>
              <a:latin typeface="Kristen ITC" pitchFamily="66" charset="0"/>
              <a:ea typeface="ＭＳ Ｐゴシック" pitchFamily="34" charset="-128"/>
              <a:cs typeface="Verdana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1600" b="1" i="0" dirty="0">
                <a:solidFill>
                  <a:srgbClr val="000000"/>
                </a:solidFill>
                <a:latin typeface="Kristen ITC" pitchFamily="66" charset="0"/>
                <a:ea typeface="ＭＳ Ｐゴシック" pitchFamily="34" charset="-128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6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7313" y="2243139"/>
            <a:ext cx="1454150" cy="1333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836738" y="2236791"/>
            <a:ext cx="1397000" cy="13335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78213" y="2243139"/>
            <a:ext cx="868362" cy="13335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86288" y="2212985"/>
            <a:ext cx="3622675" cy="1393825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1811338" y="2597159"/>
            <a:ext cx="1485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IE" sz="1600" b="1" dirty="0">
                <a:solidFill>
                  <a:srgbClr val="000000"/>
                </a:solidFill>
                <a:latin typeface="Calibri"/>
                <a:cs typeface="Arial" charset="0"/>
              </a:rPr>
              <a:t>Pre-audit</a:t>
            </a:r>
            <a:r>
              <a:rPr lang="en-IE" sz="1400" dirty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n-IE" sz="1600" b="1" dirty="0">
                <a:solidFill>
                  <a:srgbClr val="000000"/>
                </a:solidFill>
                <a:latin typeface="Calibri"/>
                <a:cs typeface="Arial" charset="0"/>
              </a:rPr>
              <a:t>activities</a:t>
            </a:r>
            <a:endParaRPr lang="en-GB" sz="1600" b="1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249613" y="2770189"/>
            <a:ext cx="228600" cy="28098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5237163" y="2706688"/>
            <a:ext cx="23209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IE" sz="1600" b="1" dirty="0">
                <a:solidFill>
                  <a:srgbClr val="000000"/>
                </a:solidFill>
                <a:latin typeface="Calibri"/>
                <a:cs typeface="Arial" charset="0"/>
              </a:rPr>
              <a:t>Post-audit</a:t>
            </a:r>
            <a:r>
              <a:rPr lang="en-IE" sz="1400" dirty="0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  <a:r>
              <a:rPr lang="en-IE" sz="1600" b="1" dirty="0">
                <a:solidFill>
                  <a:srgbClr val="000000"/>
                </a:solidFill>
                <a:latin typeface="Calibri"/>
                <a:cs typeface="Arial" charset="0"/>
              </a:rPr>
              <a:t>activities</a:t>
            </a:r>
            <a:endParaRPr lang="en-GB" sz="1600" b="1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355975" y="2687639"/>
            <a:ext cx="1016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IE" sz="1600" b="1" dirty="0">
                <a:solidFill>
                  <a:srgbClr val="000000"/>
                </a:solidFill>
                <a:latin typeface="Calibri"/>
                <a:cs typeface="Arial" charset="0"/>
              </a:rPr>
              <a:t>Audit</a:t>
            </a:r>
            <a:endParaRPr lang="en-GB" sz="1600" b="1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pic>
        <p:nvPicPr>
          <p:cNvPr id="12" name="Picture 4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9" y="2271713"/>
            <a:ext cx="4238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773127" y="4010025"/>
            <a:ext cx="1360473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IE" sz="1200" b="1" dirty="0">
                <a:solidFill>
                  <a:srgbClr val="000000"/>
                </a:solidFill>
                <a:cs typeface="Arial" charset="0"/>
              </a:rPr>
              <a:t>Project</a:t>
            </a:r>
            <a:r>
              <a:rPr lang="en-IE" sz="1200" dirty="0">
                <a:solidFill>
                  <a:prstClr val="black"/>
                </a:solidFill>
              </a:rPr>
              <a:t> </a:t>
            </a:r>
            <a:r>
              <a:rPr lang="en-IE" sz="1200" b="1" dirty="0">
                <a:solidFill>
                  <a:srgbClr val="000000"/>
                </a:solidFill>
                <a:cs typeface="Arial" charset="0"/>
              </a:rPr>
              <a:t>planning</a:t>
            </a:r>
          </a:p>
          <a:p>
            <a:pPr algn="ctr" defTabSz="457200">
              <a:defRPr/>
            </a:pPr>
            <a:r>
              <a:rPr lang="en-IE" sz="1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608138" y="2762251"/>
            <a:ext cx="228600" cy="28098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378325" y="2744789"/>
            <a:ext cx="228600" cy="28098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256588" y="2705110"/>
            <a:ext cx="228600" cy="28257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65959" y="3962410"/>
            <a:ext cx="1350963" cy="917575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8370888" y="4273551"/>
            <a:ext cx="114300" cy="28098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531225" y="2663827"/>
            <a:ext cx="577850" cy="357188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IE" sz="1100" b="1" dirty="0">
                <a:solidFill>
                  <a:prstClr val="black"/>
                </a:solidFill>
              </a:rPr>
              <a:t>END</a:t>
            </a:r>
          </a:p>
        </p:txBody>
      </p:sp>
      <p:sp>
        <p:nvSpPr>
          <p:cNvPr id="20" name="Oval 19"/>
          <p:cNvSpPr/>
          <p:nvPr/>
        </p:nvSpPr>
        <p:spPr>
          <a:xfrm>
            <a:off x="-30163" y="4010025"/>
            <a:ext cx="1017588" cy="9302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 sz="900" dirty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504950" y="4192589"/>
            <a:ext cx="604126" cy="357187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IE" sz="1100" b="1" dirty="0">
                <a:solidFill>
                  <a:srgbClr val="000000"/>
                </a:solidFill>
                <a:cs typeface="Arial" charset="0"/>
              </a:rPr>
              <a:t>END</a:t>
            </a:r>
          </a:p>
        </p:txBody>
      </p:sp>
      <p:sp>
        <p:nvSpPr>
          <p:cNvPr id="22" name="Oval 21"/>
          <p:cNvSpPr/>
          <p:nvPr/>
        </p:nvSpPr>
        <p:spPr>
          <a:xfrm>
            <a:off x="1916113" y="3960813"/>
            <a:ext cx="1439862" cy="9302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 dirty="0">
              <a:solidFill>
                <a:prstClr val="white"/>
              </a:solidFill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1881187" y="4131068"/>
            <a:ext cx="157956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IE" sz="1050" b="1" dirty="0">
                <a:solidFill>
                  <a:srgbClr val="000000"/>
                </a:solidFill>
                <a:latin typeface="Calibri"/>
                <a:cs typeface="Arial" charset="0"/>
              </a:rPr>
              <a:t>Technical and administrative </a:t>
            </a:r>
          </a:p>
          <a:p>
            <a:pPr algn="ctr" defTabSz="457200">
              <a:defRPr/>
            </a:pPr>
            <a:r>
              <a:rPr lang="en-IE" sz="1050" b="1" dirty="0">
                <a:solidFill>
                  <a:srgbClr val="000000"/>
                </a:solidFill>
                <a:latin typeface="Calibri"/>
                <a:cs typeface="Arial" charset="0"/>
              </a:rPr>
              <a:t>preparation</a:t>
            </a:r>
            <a:endParaRPr lang="en-GB" sz="1050" b="1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-30163" y="4143385"/>
            <a:ext cx="101441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IE" sz="1100" b="1" dirty="0" err="1">
                <a:solidFill>
                  <a:srgbClr val="000000"/>
                </a:solidFill>
                <a:latin typeface="Calibri"/>
                <a:cs typeface="Arial" charset="0"/>
              </a:rPr>
              <a:t>Dir.F</a:t>
            </a:r>
            <a:r>
              <a:rPr lang="en-IE" sz="1100" b="1" dirty="0">
                <a:solidFill>
                  <a:srgbClr val="000000"/>
                </a:solidFill>
                <a:latin typeface="Calibri"/>
                <a:cs typeface="Arial" charset="0"/>
              </a:rPr>
              <a:t> Programme</a:t>
            </a:r>
          </a:p>
        </p:txBody>
      </p:sp>
      <p:pic>
        <p:nvPicPr>
          <p:cNvPr id="25" name="Picture 53" descr="pla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1162">
            <a:off x="3241675" y="2120909"/>
            <a:ext cx="4381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4" descr="pla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68680">
            <a:off x="4160057" y="2059782"/>
            <a:ext cx="43815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val 26"/>
          <p:cNvSpPr/>
          <p:nvPr/>
        </p:nvSpPr>
        <p:spPr>
          <a:xfrm>
            <a:off x="4494221" y="3960813"/>
            <a:ext cx="320675" cy="91916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11889" y="3960813"/>
            <a:ext cx="854075" cy="882651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97425" y="3960813"/>
            <a:ext cx="579438" cy="930275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373702" y="4010025"/>
            <a:ext cx="738187" cy="928688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4762509" y="4164022"/>
            <a:ext cx="6143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IE" sz="1100" b="1" dirty="0">
                <a:solidFill>
                  <a:srgbClr val="000000"/>
                </a:solidFill>
                <a:latin typeface="Calibri"/>
                <a:cs typeface="Arial" charset="0"/>
              </a:rPr>
              <a:t>Draft</a:t>
            </a:r>
            <a:r>
              <a:rPr lang="en-IE" sz="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E" sz="1100" b="1" dirty="0">
                <a:solidFill>
                  <a:srgbClr val="000000"/>
                </a:solidFill>
                <a:latin typeface="Calibri"/>
                <a:cs typeface="Arial" charset="0"/>
              </a:rPr>
              <a:t>Report</a:t>
            </a:r>
            <a:endParaRPr lang="en-GB" sz="1100" b="1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5449888" y="4203709"/>
            <a:ext cx="6143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IE" sz="1100" b="1" dirty="0">
                <a:solidFill>
                  <a:srgbClr val="000000"/>
                </a:solidFill>
                <a:latin typeface="Calibri"/>
                <a:cs typeface="Arial" charset="0"/>
              </a:rPr>
              <a:t>Final</a:t>
            </a:r>
            <a:r>
              <a:rPr lang="en-IE" sz="800" dirty="0">
                <a:solidFill>
                  <a:prstClr val="black"/>
                </a:solidFill>
                <a:latin typeface="Calibri"/>
              </a:rPr>
              <a:t>  </a:t>
            </a:r>
            <a:r>
              <a:rPr lang="en-IE" sz="1100" b="1" dirty="0">
                <a:solidFill>
                  <a:srgbClr val="000000"/>
                </a:solidFill>
                <a:latin typeface="Calibri"/>
                <a:cs typeface="Arial" charset="0"/>
              </a:rPr>
              <a:t>Report</a:t>
            </a:r>
            <a:endParaRPr lang="en-GB" sz="1100" b="1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4500572" y="4105276"/>
            <a:ext cx="26352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IE" sz="1100" b="1" dirty="0">
                <a:solidFill>
                  <a:srgbClr val="000000"/>
                </a:solidFill>
                <a:latin typeface="Calibri"/>
                <a:cs typeface="Arial" charset="0"/>
              </a:rPr>
              <a:t>BTO</a:t>
            </a:r>
            <a:endParaRPr lang="en-GB" sz="1100" b="1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6196013" y="4025909"/>
            <a:ext cx="58896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IE" sz="1050" b="1" dirty="0">
                <a:solidFill>
                  <a:srgbClr val="000000"/>
                </a:solidFill>
                <a:latin typeface="Calibri"/>
                <a:cs typeface="Arial" charset="0"/>
              </a:rPr>
              <a:t>Intra-Unit</a:t>
            </a:r>
          </a:p>
          <a:p>
            <a:pPr algn="ctr" defTabSz="457200">
              <a:defRPr/>
            </a:pPr>
            <a:r>
              <a:rPr lang="en-IE" sz="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IE" sz="1050" b="1" dirty="0">
                <a:solidFill>
                  <a:srgbClr val="000000"/>
                </a:solidFill>
                <a:latin typeface="Calibri"/>
                <a:cs typeface="Arial" charset="0"/>
              </a:rPr>
              <a:t>Follow-up</a:t>
            </a:r>
            <a:endParaRPr lang="en-GB" sz="1050" b="1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7112000" y="4059239"/>
            <a:ext cx="11445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defRPr/>
            </a:pPr>
            <a:endParaRPr lang="en-IE" sz="500" dirty="0">
              <a:solidFill>
                <a:prstClr val="black"/>
              </a:solidFill>
              <a:latin typeface="Calibri"/>
            </a:endParaRPr>
          </a:p>
          <a:p>
            <a:pPr algn="ctr" defTabSz="457200">
              <a:defRPr/>
            </a:pPr>
            <a:r>
              <a:rPr lang="en-IE" sz="1400" b="1" dirty="0">
                <a:solidFill>
                  <a:srgbClr val="0070C0"/>
                </a:solidFill>
                <a:latin typeface="Calibri"/>
                <a:cs typeface="Arial" charset="0"/>
              </a:rPr>
              <a:t>F7</a:t>
            </a:r>
          </a:p>
          <a:p>
            <a:pPr algn="ctr" defTabSz="457200">
              <a:defRPr/>
            </a:pPr>
            <a:r>
              <a:rPr lang="en-IE" sz="1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IE" sz="1400" b="1" dirty="0">
                <a:solidFill>
                  <a:srgbClr val="0070C0"/>
                </a:solidFill>
                <a:latin typeface="Calibri"/>
                <a:cs typeface="Arial" charset="0"/>
              </a:rPr>
              <a:t>Follow-up</a:t>
            </a:r>
            <a:endParaRPr lang="en-GB" sz="1400" b="1" dirty="0">
              <a:solidFill>
                <a:srgbClr val="0070C0"/>
              </a:solidFill>
              <a:latin typeface="Calibri"/>
              <a:cs typeface="Arial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516313" y="4278322"/>
            <a:ext cx="114300" cy="282575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4352925" y="4248151"/>
            <a:ext cx="114300" cy="28098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198860" y="3962400"/>
            <a:ext cx="1187403" cy="92868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IE" sz="1000" b="1" dirty="0">
                <a:solidFill>
                  <a:srgbClr val="000000"/>
                </a:solidFill>
                <a:cs typeface="Arial" charset="0"/>
              </a:rPr>
              <a:t>Audit Performance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530225" y="1257310"/>
            <a:ext cx="82296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6932F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i="0" dirty="0">
                <a:solidFill>
                  <a:srgbClr val="76B861"/>
                </a:solidFill>
              </a:rPr>
              <a:t>Audit cycle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219089" y="2803525"/>
            <a:ext cx="1190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en-IE" b="1" dirty="0">
                <a:solidFill>
                  <a:srgbClr val="000000"/>
                </a:solidFill>
                <a:latin typeface="Calibri"/>
                <a:cs typeface="Arial" charset="0"/>
              </a:rPr>
              <a:t>Planning</a:t>
            </a:r>
            <a:endParaRPr lang="en-GB" b="1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pic>
        <p:nvPicPr>
          <p:cNvPr id="41" name="Picture 5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2" y="2387600"/>
            <a:ext cx="4238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39" y="5111749"/>
            <a:ext cx="4021137" cy="155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>
            <a:off x="5856291" y="5111758"/>
            <a:ext cx="109537" cy="1730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Up Arrow 43"/>
          <p:cNvSpPr/>
          <p:nvPr/>
        </p:nvSpPr>
        <p:spPr>
          <a:xfrm>
            <a:off x="287352" y="4940300"/>
            <a:ext cx="485775" cy="97948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FFFF"/>
              </a:solidFill>
            </a:endParaRPr>
          </a:p>
        </p:txBody>
      </p:sp>
      <p:sp>
        <p:nvSpPr>
          <p:cNvPr id="45" name="Up Arrow 44"/>
          <p:cNvSpPr/>
          <p:nvPr/>
        </p:nvSpPr>
        <p:spPr>
          <a:xfrm>
            <a:off x="947740" y="4941891"/>
            <a:ext cx="484187" cy="9779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FFFF"/>
              </a:solidFill>
            </a:endParaRPr>
          </a:p>
        </p:txBody>
      </p:sp>
      <p:sp>
        <p:nvSpPr>
          <p:cNvPr id="46" name="Up Arrow 45"/>
          <p:cNvSpPr/>
          <p:nvPr/>
        </p:nvSpPr>
        <p:spPr>
          <a:xfrm>
            <a:off x="2738448" y="4962527"/>
            <a:ext cx="484187" cy="9779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FFFF"/>
              </a:solidFill>
            </a:endParaRPr>
          </a:p>
        </p:txBody>
      </p:sp>
      <p:sp>
        <p:nvSpPr>
          <p:cNvPr id="47" name="TextBox 25"/>
          <p:cNvSpPr txBox="1">
            <a:spLocks noChangeArrowheads="1"/>
          </p:cNvSpPr>
          <p:nvPr/>
        </p:nvSpPr>
        <p:spPr bwMode="auto">
          <a:xfrm>
            <a:off x="288926" y="6262688"/>
            <a:ext cx="2843213" cy="4001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6932F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IE" altLang="en-US" sz="2000" b="1" i="0">
                <a:solidFill>
                  <a:srgbClr val="FF0000"/>
                </a:solidFill>
              </a:rPr>
              <a:t>F7 Input</a:t>
            </a:r>
            <a:endParaRPr lang="en-GB" altLang="en-US" sz="2000" b="1" i="0">
              <a:solidFill>
                <a:srgbClr val="FF0000"/>
              </a:solidFill>
            </a:endParaRPr>
          </a:p>
        </p:txBody>
      </p:sp>
      <p:sp>
        <p:nvSpPr>
          <p:cNvPr id="48" name="Up Arrow 47"/>
          <p:cNvSpPr/>
          <p:nvPr/>
        </p:nvSpPr>
        <p:spPr>
          <a:xfrm>
            <a:off x="2049477" y="4965703"/>
            <a:ext cx="485775" cy="9779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FFFF"/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>
            <a:off x="3802077" y="5094298"/>
            <a:ext cx="300037" cy="598487"/>
          </a:xfrm>
          <a:prstGeom prst="up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83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484322"/>
            <a:ext cx="8229600" cy="64928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spcAft>
                <a:spcPct val="50000"/>
              </a:spcAft>
            </a:pPr>
            <a:r>
              <a:rPr lang="en-GB" altLang="en-US" sz="2700" b="1" dirty="0">
                <a:solidFill>
                  <a:srgbClr val="FF0000"/>
                </a:solidFill>
              </a:rPr>
              <a:t>The objectives of the audits are to: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5046"/>
            <a:ext cx="8229600" cy="3816351"/>
          </a:xfrm>
        </p:spPr>
        <p:txBody>
          <a:bodyPr>
            <a:normAutofit/>
          </a:bodyPr>
          <a:lstStyle/>
          <a:p>
            <a:pPr marL="914400" lvl="1" indent="-457200" algn="just">
              <a:lnSpc>
                <a:spcPct val="150000"/>
              </a:lnSpc>
              <a:spcAft>
                <a:spcPct val="40000"/>
              </a:spcAft>
              <a:buClr>
                <a:schemeClr val="folHlink"/>
              </a:buClr>
              <a:buFont typeface="+mj-lt"/>
              <a:buAutoNum type="arabicPeriod"/>
            </a:pPr>
            <a:r>
              <a:rPr lang="en-GB" altLang="en-US" b="0" dirty="0">
                <a:solidFill>
                  <a:srgbClr val="0F5494"/>
                </a:solidFill>
                <a:ea typeface="MS PGothic" pitchFamily="34" charset="-128"/>
              </a:rPr>
              <a:t>Ensure satisfactory levels of compliance to EU requirements (import requirements)</a:t>
            </a:r>
          </a:p>
          <a:p>
            <a:pPr marL="914400" lvl="1" indent="-457200" algn="just">
              <a:lnSpc>
                <a:spcPct val="150000"/>
              </a:lnSpc>
              <a:spcAft>
                <a:spcPct val="40000"/>
              </a:spcAft>
              <a:buClr>
                <a:schemeClr val="folHlink"/>
              </a:buClr>
              <a:buFont typeface="+mj-lt"/>
              <a:buAutoNum type="arabicPeriod"/>
            </a:pPr>
            <a:r>
              <a:rPr lang="en-IE" altLang="en-US" b="0" dirty="0">
                <a:solidFill>
                  <a:srgbClr val="0F5494"/>
                </a:solidFill>
                <a:ea typeface="MS PGothic" pitchFamily="34" charset="-128"/>
              </a:rPr>
              <a:t>Produce  report and recommendations</a:t>
            </a:r>
          </a:p>
          <a:p>
            <a:pPr marL="914400" lvl="1" indent="-457200" algn="just">
              <a:lnSpc>
                <a:spcPct val="150000"/>
              </a:lnSpc>
              <a:spcAft>
                <a:spcPct val="40000"/>
              </a:spcAft>
              <a:buClr>
                <a:schemeClr val="folHlink"/>
              </a:buClr>
              <a:buFont typeface="+mj-lt"/>
              <a:buAutoNum type="arabicPeriod"/>
            </a:pPr>
            <a:r>
              <a:rPr lang="en-IE" altLang="en-US" b="0" dirty="0">
                <a:solidFill>
                  <a:srgbClr val="0F5494"/>
                </a:solidFill>
                <a:ea typeface="MS PGothic" pitchFamily="34" charset="-128"/>
              </a:rPr>
              <a:t>Follow up and output for Country Profiles </a:t>
            </a:r>
          </a:p>
          <a:p>
            <a:pPr marL="914400" lvl="1" indent="-457200" algn="just">
              <a:lnSpc>
                <a:spcPct val="150000"/>
              </a:lnSpc>
              <a:spcAft>
                <a:spcPct val="40000"/>
              </a:spcAft>
              <a:buClr>
                <a:schemeClr val="folHlink"/>
              </a:buClr>
              <a:buFont typeface="+mj-lt"/>
              <a:buAutoNum type="arabicPeriod"/>
            </a:pPr>
            <a:r>
              <a:rPr lang="en-IE" altLang="en-US" b="0" dirty="0">
                <a:solidFill>
                  <a:srgbClr val="0F5494"/>
                </a:solidFill>
                <a:ea typeface="MS PGothic" pitchFamily="34" charset="-128"/>
              </a:rPr>
              <a:t>Inform in full transparency the Council (MSs), the European Parliament and other stakeholders </a:t>
            </a:r>
          </a:p>
        </p:txBody>
      </p:sp>
    </p:spTree>
    <p:extLst>
      <p:ext uri="{BB962C8B-B14F-4D97-AF65-F5344CB8AC3E}">
        <p14:creationId xmlns:p14="http://schemas.microsoft.com/office/powerpoint/2010/main" val="1531457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aud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2852936"/>
            <a:ext cx="396043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196231"/>
            <a:ext cx="8229600" cy="936625"/>
          </a:xfrm>
        </p:spPr>
        <p:txBody>
          <a:bodyPr/>
          <a:lstStyle/>
          <a:p>
            <a:r>
              <a:rPr lang="en-IE" sz="3600" dirty="0">
                <a:latin typeface="Trebuchet MS" panose="020B0603020202020204" pitchFamily="34" charset="0"/>
              </a:rPr>
              <a:t>Commission audits – </a:t>
            </a:r>
            <a:r>
              <a:rPr lang="en-IE" sz="3600" dirty="0">
                <a:solidFill>
                  <a:srgbClr val="FF0000"/>
                </a:solidFill>
                <a:latin typeface="Trebuchet MS" panose="020B0603020202020204" pitchFamily="34" charset="0"/>
              </a:rPr>
              <a:t>systems-based</a:t>
            </a:r>
            <a:endParaRPr lang="en-GB" sz="36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2770"/>
            <a:ext cx="5698976" cy="40565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1" indent="-342900"/>
            <a:r>
              <a:rPr lang="en-US" sz="2400" b="0" dirty="0">
                <a:latin typeface="Trebuchet MS" panose="020B0603020202020204" pitchFamily="34" charset="0"/>
              </a:rPr>
              <a:t>Evaluate </a:t>
            </a:r>
            <a:r>
              <a:rPr lang="en-US" sz="2400" dirty="0">
                <a:latin typeface="Trebuchet MS" panose="020B0603020202020204" pitchFamily="34" charset="0"/>
              </a:rPr>
              <a:t>official</a:t>
            </a:r>
            <a:r>
              <a:rPr lang="en-US" sz="2400" b="0" dirty="0">
                <a:latin typeface="Trebuchet MS" panose="020B0603020202020204" pitchFamily="34" charset="0"/>
              </a:rPr>
              <a:t> control (inspection) and certification </a:t>
            </a:r>
            <a:r>
              <a:rPr lang="en-US" sz="2400" dirty="0">
                <a:latin typeface="Trebuchet MS" panose="020B0603020202020204" pitchFamily="34" charset="0"/>
              </a:rPr>
              <a:t>systems</a:t>
            </a:r>
            <a:r>
              <a:rPr lang="en-US" sz="2400" b="0" dirty="0">
                <a:latin typeface="Trebuchet MS" panose="020B0603020202020204" pitchFamily="34" charset="0"/>
              </a:rPr>
              <a:t> </a:t>
            </a:r>
          </a:p>
          <a:p>
            <a:pPr marL="342900" lvl="1" indent="-342900"/>
            <a:r>
              <a:rPr lang="en-US" sz="2400" b="0" dirty="0">
                <a:latin typeface="Trebuchet MS" panose="020B0603020202020204" pitchFamily="34" charset="0"/>
              </a:rPr>
              <a:t>Audits are </a:t>
            </a:r>
            <a:r>
              <a:rPr lang="en-US" sz="2400" dirty="0">
                <a:latin typeface="Trebuchet MS" panose="020B0603020202020204" pitchFamily="34" charset="0"/>
              </a:rPr>
              <a:t>planned</a:t>
            </a:r>
            <a:r>
              <a:rPr lang="en-US" sz="2400" b="0" dirty="0">
                <a:latin typeface="Trebuchet MS" panose="020B0603020202020204" pitchFamily="34" charset="0"/>
              </a:rPr>
              <a:t> and performed on the basis of procedures based on internationally-</a:t>
            </a:r>
            <a:r>
              <a:rPr lang="en-US" sz="2400" b="0" dirty="0" err="1">
                <a:latin typeface="Trebuchet MS" panose="020B0603020202020204" pitchFamily="34" charset="0"/>
              </a:rPr>
              <a:t>recognised</a:t>
            </a:r>
            <a:r>
              <a:rPr lang="en-US" sz="2400" b="0" dirty="0">
                <a:latin typeface="Trebuchet MS" panose="020B0603020202020204" pitchFamily="34" charset="0"/>
              </a:rPr>
              <a:t> audit methodologies (e.g. ISO 19011)</a:t>
            </a:r>
          </a:p>
          <a:p>
            <a:pPr marL="342900" lvl="1" indent="-342900"/>
            <a:r>
              <a:rPr lang="en-US" sz="2400" b="0" dirty="0">
                <a:latin typeface="Trebuchet MS" panose="020B0603020202020204" pitchFamily="34" charset="0"/>
              </a:rPr>
              <a:t>Undertaken by Commission officials and national experts (</a:t>
            </a:r>
            <a:r>
              <a:rPr lang="en-US" sz="2400" dirty="0">
                <a:latin typeface="Trebuchet MS" panose="020B0603020202020204" pitchFamily="34" charset="0"/>
              </a:rPr>
              <a:t>impartiality</a:t>
            </a:r>
            <a:r>
              <a:rPr lang="en-US" sz="2400" b="0" dirty="0">
                <a:latin typeface="Trebuchet MS" panose="020B0603020202020204" pitchFamily="34" charset="0"/>
              </a:rPr>
              <a:t>)</a:t>
            </a:r>
          </a:p>
          <a:p>
            <a:pPr marL="342900" lvl="1" indent="-342900"/>
            <a:r>
              <a:rPr lang="en-US" sz="2400" dirty="0">
                <a:latin typeface="Trebuchet MS" panose="020B0603020202020204" pitchFamily="34" charset="0"/>
              </a:rPr>
              <a:t>Costs</a:t>
            </a:r>
            <a:r>
              <a:rPr lang="en-US" sz="2400" b="0" dirty="0">
                <a:latin typeface="Trebuchet MS" panose="020B0603020202020204" pitchFamily="34" charset="0"/>
              </a:rPr>
              <a:t> paid for by Commission </a:t>
            </a:r>
          </a:p>
        </p:txBody>
      </p:sp>
      <p:sp>
        <p:nvSpPr>
          <p:cNvPr id="5" name="AutoShape 2" descr="Image result for audit"/>
          <p:cNvSpPr>
            <a:spLocks noChangeAspect="1" noChangeArrowheads="1"/>
          </p:cNvSpPr>
          <p:nvPr/>
        </p:nvSpPr>
        <p:spPr bwMode="auto">
          <a:xfrm>
            <a:off x="155575" y="-2522538"/>
            <a:ext cx="5267325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Image result for audit"/>
          <p:cNvSpPr>
            <a:spLocks noChangeAspect="1" noChangeArrowheads="1"/>
          </p:cNvSpPr>
          <p:nvPr/>
        </p:nvSpPr>
        <p:spPr bwMode="auto">
          <a:xfrm>
            <a:off x="307975" y="-2370138"/>
            <a:ext cx="5267325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93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1019174"/>
            <a:ext cx="8508670" cy="5292725"/>
          </a:xfr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IE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BE" sz="3200" b="1" i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fr-BE" sz="3200" b="1" i="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F audit </a:t>
            </a:r>
            <a:r>
              <a:rPr lang="fr-BE" sz="3200" b="1" i="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IE" sz="3200" i="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IE" sz="2400" dirty="0">
              <a:solidFill>
                <a:schemeClr val="hlin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1" indent="-266700" algn="just" defTabSz="914400" fontAlgn="base">
              <a:lnSpc>
                <a:spcPct val="7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Based on standard auditing practice</a:t>
            </a:r>
          </a:p>
          <a:p>
            <a:pPr marL="266700" lvl="1" indent="-266700" algn="just" defTabSz="914400" fontAlgn="base">
              <a:lnSpc>
                <a:spcPct val="7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400" b="1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Agreement with CA</a:t>
            </a:r>
          </a:p>
          <a:p>
            <a:pPr marL="266700" lvl="1" indent="-266700" algn="just" defTabSz="914400" fontAlgn="base">
              <a:lnSpc>
                <a:spcPct val="7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Audit plan and questionnaire</a:t>
            </a:r>
          </a:p>
          <a:p>
            <a:pPr marL="266700" lvl="1" indent="-266700" algn="just" defTabSz="914400" fontAlgn="base">
              <a:lnSpc>
                <a:spcPct val="7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Opening meeting</a:t>
            </a:r>
          </a:p>
          <a:p>
            <a:pPr marL="266700" lvl="1" indent="-266700" algn="just" defTabSz="914400" fontAlgn="base">
              <a:lnSpc>
                <a:spcPct val="7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Site visits</a:t>
            </a:r>
          </a:p>
          <a:p>
            <a:pPr marL="266700" lvl="1" indent="-266700" algn="just" defTabSz="914400" fontAlgn="base">
              <a:lnSpc>
                <a:spcPct val="7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Closing meeting</a:t>
            </a:r>
          </a:p>
        </p:txBody>
      </p:sp>
    </p:spTree>
    <p:extLst>
      <p:ext uri="{BB962C8B-B14F-4D97-AF65-F5344CB8AC3E}">
        <p14:creationId xmlns:p14="http://schemas.microsoft.com/office/powerpoint/2010/main" val="3361124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9750" y="1447801"/>
            <a:ext cx="8229600" cy="761999"/>
          </a:xfrm>
        </p:spPr>
        <p:txBody>
          <a:bodyPr/>
          <a:lstStyle/>
          <a:p>
            <a:pPr algn="ctr"/>
            <a:r>
              <a:rPr lang="en-GB" altLang="en-US" sz="3200" b="1" dirty="0">
                <a:solidFill>
                  <a:srgbClr val="FF0000"/>
                </a:solidFill>
                <a:ea typeface="MS PGothic" pitchFamily="34" charset="-128"/>
              </a:rPr>
              <a:t>Audit on the spot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46"/>
            <a:ext cx="8229600" cy="3384551"/>
          </a:xfrm>
        </p:spPr>
        <p:txBody>
          <a:bodyPr>
            <a:normAutofit/>
          </a:bodyPr>
          <a:lstStyle/>
          <a:p>
            <a:pPr marL="447675">
              <a:tabLst>
                <a:tab pos="441325" algn="l"/>
              </a:tabLst>
              <a:defRPr/>
            </a:pPr>
            <a:r>
              <a:rPr lang="en-GB" sz="2400" b="1" i="0" dirty="0">
                <a:solidFill>
                  <a:srgbClr val="0F5494"/>
                </a:solidFill>
              </a:rPr>
              <a:t>To assess the Competent Authority supervision power</a:t>
            </a:r>
          </a:p>
          <a:p>
            <a:pPr marL="447675">
              <a:tabLst>
                <a:tab pos="441325" algn="l"/>
              </a:tabLst>
              <a:defRPr/>
            </a:pPr>
            <a:r>
              <a:rPr lang="en-GB" b="1" i="0" dirty="0"/>
              <a:t>CA performance</a:t>
            </a:r>
          </a:p>
          <a:p>
            <a:pPr marL="447675">
              <a:tabLst>
                <a:tab pos="441325" algn="l"/>
              </a:tabLst>
              <a:defRPr/>
            </a:pPr>
            <a:r>
              <a:rPr lang="en-GB" b="1" i="0" dirty="0"/>
              <a:t>Capability of ensuring that food business operators comply with Union legislation or</a:t>
            </a:r>
          </a:p>
          <a:p>
            <a:pPr marL="447675">
              <a:tabLst>
                <a:tab pos="441325" algn="l"/>
              </a:tabLst>
              <a:defRPr/>
            </a:pPr>
            <a:r>
              <a:rPr lang="en-GB" b="1" i="0" dirty="0"/>
              <a:t>Provide guarantees equivalent to said legislation</a:t>
            </a:r>
          </a:p>
          <a:p>
            <a:pPr>
              <a:defRPr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53912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9750" y="1447801"/>
            <a:ext cx="8229600" cy="761999"/>
          </a:xfrm>
        </p:spPr>
        <p:txBody>
          <a:bodyPr/>
          <a:lstStyle/>
          <a:p>
            <a:pPr algn="ctr"/>
            <a:r>
              <a:rPr lang="en-GB" altLang="en-US" sz="3200" b="1" dirty="0">
                <a:solidFill>
                  <a:srgbClr val="FF0000"/>
                </a:solidFill>
                <a:ea typeface="MS PGothic" pitchFamily="34" charset="-128"/>
              </a:rPr>
              <a:t>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46"/>
            <a:ext cx="8229600" cy="3384551"/>
          </a:xfrm>
        </p:spPr>
        <p:txBody>
          <a:bodyPr>
            <a:normAutofit/>
          </a:bodyPr>
          <a:lstStyle/>
          <a:p>
            <a:r>
              <a:rPr lang="en-GB" b="1" dirty="0"/>
              <a:t>To assess the fulfilment of EU import  </a:t>
            </a:r>
          </a:p>
          <a:p>
            <a:pPr indent="0">
              <a:buNone/>
            </a:pPr>
            <a:r>
              <a:rPr lang="en-GB" b="1" dirty="0"/>
              <a:t>   conditions</a:t>
            </a:r>
          </a:p>
          <a:p>
            <a:r>
              <a:rPr lang="en-GB" b="1" dirty="0"/>
              <a:t>To inspect the establishments, randomly</a:t>
            </a:r>
          </a:p>
          <a:p>
            <a:r>
              <a:rPr lang="en-GB" b="1" dirty="0"/>
              <a:t>To assess the general sanitary conditions</a:t>
            </a:r>
          </a:p>
          <a:p>
            <a:r>
              <a:rPr lang="en-GB" b="1" dirty="0"/>
              <a:t>Carry out "ad hoc" audits in specific </a:t>
            </a:r>
            <a:r>
              <a:rPr lang="en-GB" b="1" dirty="0" err="1"/>
              <a:t>fileds</a:t>
            </a:r>
            <a:r>
              <a:rPr lang="en-GB" b="1" dirty="0"/>
              <a:t> (AH, PH, Residues, etc.) 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682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sz="3200" b="1" dirty="0">
                <a:solidFill>
                  <a:srgbClr val="FF0000"/>
                </a:solidFill>
              </a:rPr>
              <a:t>Pre-audit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600450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GB" sz="2400" dirty="0"/>
              <a:t>Audit plan</a:t>
            </a:r>
          </a:p>
          <a:p>
            <a:pPr marL="457200" lvl="1" indent="0">
              <a:buFontTx/>
              <a:buNone/>
              <a:defRPr/>
            </a:pPr>
            <a:r>
              <a:rPr lang="en-GB" sz="2400" dirty="0"/>
              <a:t>Report template – ready before start of series</a:t>
            </a:r>
          </a:p>
          <a:p>
            <a:pPr marL="457200" lvl="1" indent="0">
              <a:buFontTx/>
              <a:buNone/>
              <a:defRPr/>
            </a:pPr>
            <a:r>
              <a:rPr lang="en-GB" sz="2400" dirty="0"/>
              <a:t>Information gathering 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GB" sz="2400" dirty="0"/>
              <a:t>	Pre-audit questionnaire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GB" sz="2400" dirty="0"/>
              <a:t>	Other sources of information</a:t>
            </a:r>
          </a:p>
          <a:p>
            <a:pPr marL="457200" lvl="1" indent="0">
              <a:buFontTx/>
              <a:buNone/>
              <a:defRPr/>
            </a:pPr>
            <a:r>
              <a:rPr lang="en-GB" sz="2400" dirty="0"/>
              <a:t>Itinerary </a:t>
            </a:r>
          </a:p>
        </p:txBody>
      </p:sp>
    </p:spTree>
    <p:extLst>
      <p:ext uri="{BB962C8B-B14F-4D97-AF65-F5344CB8AC3E}">
        <p14:creationId xmlns:p14="http://schemas.microsoft.com/office/powerpoint/2010/main" val="2630823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1268413"/>
            <a:ext cx="8229600" cy="792162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sz="3200" b="1" dirty="0">
                <a:solidFill>
                  <a:srgbClr val="FF0000"/>
                </a:solidFill>
              </a:rPr>
              <a:t>Audit plan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403225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altLang="en-US" dirty="0"/>
              <a:t>Provides information on:</a:t>
            </a:r>
          </a:p>
          <a:p>
            <a:pPr lvl="1">
              <a:defRPr/>
            </a:pPr>
            <a:r>
              <a:rPr lang="en-GB" altLang="en-US" dirty="0"/>
              <a:t>Objectives, scope and depth</a:t>
            </a:r>
          </a:p>
          <a:p>
            <a:pPr lvl="1">
              <a:defRPr/>
            </a:pPr>
            <a:r>
              <a:rPr lang="en-GB" altLang="en-US" dirty="0"/>
              <a:t>Background</a:t>
            </a:r>
          </a:p>
          <a:p>
            <a:pPr lvl="1">
              <a:defRPr/>
            </a:pPr>
            <a:r>
              <a:rPr lang="en-GB" altLang="en-US" dirty="0"/>
              <a:t>Audit procedures</a:t>
            </a:r>
          </a:p>
          <a:p>
            <a:pPr lvl="1">
              <a:defRPr/>
            </a:pPr>
            <a:r>
              <a:rPr lang="en-GB" altLang="en-US" dirty="0"/>
              <a:t>Main areas of examination</a:t>
            </a:r>
          </a:p>
          <a:p>
            <a:pPr lvl="1">
              <a:defRPr/>
            </a:pPr>
            <a:r>
              <a:rPr lang="en-GB" altLang="en-US" dirty="0"/>
              <a:t>Language to be used</a:t>
            </a:r>
          </a:p>
          <a:p>
            <a:pPr lvl="1">
              <a:defRPr/>
            </a:pPr>
            <a:r>
              <a:rPr lang="en-GB" altLang="en-US" dirty="0"/>
              <a:t>Reporting procedure</a:t>
            </a:r>
          </a:p>
        </p:txBody>
      </p:sp>
    </p:spTree>
    <p:extLst>
      <p:ext uri="{BB962C8B-B14F-4D97-AF65-F5344CB8AC3E}">
        <p14:creationId xmlns:p14="http://schemas.microsoft.com/office/powerpoint/2010/main" val="973477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68313" y="1371601"/>
            <a:ext cx="8229600" cy="914400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sz="3200" b="1" dirty="0">
                <a:solidFill>
                  <a:srgbClr val="FF0000"/>
                </a:solidFill>
              </a:rPr>
              <a:t>Information gathering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229600" cy="3384550"/>
          </a:xfrm>
        </p:spPr>
        <p:txBody>
          <a:bodyPr/>
          <a:lstStyle/>
          <a:p>
            <a:pPr lvl="1">
              <a:defRPr/>
            </a:pPr>
            <a:r>
              <a:rPr lang="en-GB" sz="2400" dirty="0"/>
              <a:t>Audit questionnaire</a:t>
            </a:r>
          </a:p>
          <a:p>
            <a:pPr lvl="1">
              <a:defRPr/>
            </a:pPr>
            <a:r>
              <a:rPr lang="en-GB" sz="2400" dirty="0"/>
              <a:t>Country profiles</a:t>
            </a:r>
          </a:p>
          <a:p>
            <a:pPr lvl="1">
              <a:defRPr/>
            </a:pPr>
            <a:r>
              <a:rPr lang="en-GB" sz="2400" dirty="0"/>
              <a:t>Multi-annual national control plans (MANCP)</a:t>
            </a:r>
          </a:p>
          <a:p>
            <a:pPr lvl="1">
              <a:defRPr/>
            </a:pPr>
            <a:r>
              <a:rPr lang="en-GB" sz="2400" dirty="0"/>
              <a:t>Previous audit reports</a:t>
            </a:r>
          </a:p>
          <a:p>
            <a:pPr lvl="1">
              <a:defRPr/>
            </a:pPr>
            <a:r>
              <a:rPr lang="en-GB" sz="2400" dirty="0"/>
              <a:t>RASFF</a:t>
            </a:r>
          </a:p>
          <a:p>
            <a:pPr lvl="1">
              <a:defRPr/>
            </a:pPr>
            <a:r>
              <a:rPr lang="en-GB" sz="2400" dirty="0"/>
              <a:t>TRACES</a:t>
            </a:r>
          </a:p>
          <a:p>
            <a:pPr lvl="1">
              <a:defRPr/>
            </a:pPr>
            <a:r>
              <a:rPr lang="en-GB" sz="2400" dirty="0"/>
              <a:t>Trade </a:t>
            </a:r>
            <a:r>
              <a:rPr lang="en-GB" sz="2400"/>
              <a:t>data </a:t>
            </a:r>
            <a:endParaRPr lang="en-GB" sz="2400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161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539750" y="1628775"/>
            <a:ext cx="8229600" cy="936625"/>
          </a:xfrm>
        </p:spPr>
        <p:txBody>
          <a:bodyPr>
            <a:normAutofit/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altLang="en-US" sz="3200" b="1" dirty="0">
                <a:solidFill>
                  <a:srgbClr val="FF0000"/>
                </a:solidFill>
              </a:rPr>
              <a:t>Audit questionnaire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84550"/>
          </a:xfrm>
        </p:spPr>
        <p:txBody>
          <a:bodyPr/>
          <a:lstStyle/>
          <a:p>
            <a:pPr marL="447675">
              <a:tabLst>
                <a:tab pos="441325" algn="l"/>
              </a:tabLst>
              <a:defRPr/>
            </a:pPr>
            <a:r>
              <a:rPr lang="en-GB" sz="2800" dirty="0"/>
              <a:t>To gather necessary information, for example:</a:t>
            </a:r>
          </a:p>
          <a:p>
            <a:pPr lvl="1">
              <a:defRPr/>
            </a:pPr>
            <a:r>
              <a:rPr lang="en-GB" dirty="0"/>
              <a:t> Updates of legislation/procedures</a:t>
            </a:r>
          </a:p>
          <a:p>
            <a:pPr lvl="1">
              <a:defRPr/>
            </a:pPr>
            <a:r>
              <a:rPr lang="en-GB" dirty="0"/>
              <a:t> Update of actions taken </a:t>
            </a:r>
          </a:p>
          <a:p>
            <a:pPr lvl="1">
              <a:defRPr/>
            </a:pPr>
            <a:r>
              <a:rPr lang="en-GB" dirty="0"/>
              <a:t> Sampling programmes</a:t>
            </a:r>
          </a:p>
          <a:p>
            <a:pPr lvl="1">
              <a:defRPr/>
            </a:pPr>
            <a:r>
              <a:rPr lang="en-GB" dirty="0"/>
              <a:t> Data on exports to EU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059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hutterstock_1204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2" t="4648" r="5576" b="67955"/>
          <a:stretch>
            <a:fillRect/>
          </a:stretch>
        </p:blipFill>
        <p:spPr bwMode="auto">
          <a:xfrm>
            <a:off x="2911489" y="2503491"/>
            <a:ext cx="33893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Text Box 3"/>
          <p:cNvSpPr txBox="1">
            <a:spLocks noChangeArrowheads="1"/>
          </p:cNvSpPr>
          <p:nvPr/>
        </p:nvSpPr>
        <p:spPr bwMode="auto">
          <a:xfrm rot="216554">
            <a:off x="3290901" y="3438009"/>
            <a:ext cx="26304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800" b="1" i="0" dirty="0">
                <a:solidFill>
                  <a:srgbClr val="000000"/>
                </a:solidFill>
                <a:latin typeface="Kristen ITC" pitchFamily="66" charset="0"/>
                <a:ea typeface="ＭＳ Ｐゴシック" pitchFamily="34" charset="-128"/>
                <a:cs typeface="Verdana" pitchFamily="34" charset="0"/>
              </a:rPr>
              <a:t>DG SANTE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en-US" sz="2800" b="1" i="0" dirty="0">
                <a:solidFill>
                  <a:srgbClr val="000000"/>
                </a:solidFill>
                <a:latin typeface="Kristen ITC" pitchFamily="66" charset="0"/>
                <a:ea typeface="ＭＳ Ｐゴシック" pitchFamily="34" charset="-128"/>
                <a:cs typeface="Verdana" pitchFamily="34" charset="0"/>
              </a:rPr>
              <a:t>Directorate F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2800" b="1" i="0" dirty="0">
              <a:solidFill>
                <a:srgbClr val="000000"/>
              </a:solidFill>
              <a:latin typeface="Kristen ITC" pitchFamily="66" charset="0"/>
              <a:ea typeface="ＭＳ Ｐゴシック" pitchFamily="34" charset="-128"/>
              <a:cs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145" y="1295400"/>
            <a:ext cx="9144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GB" sz="28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Verdana"/>
              </a:rPr>
              <a:t>The EU Audit approach</a:t>
            </a:r>
            <a:br>
              <a:rPr lang="en-GB" sz="28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Verdana"/>
              </a:rPr>
            </a:br>
            <a:r>
              <a:rPr lang="en-GB" sz="2400" b="1" dirty="0">
                <a:solidFill>
                  <a:srgbClr val="0F5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/>
                <a:cs typeface="Verdana"/>
              </a:rPr>
              <a:t>Implementation and Enforcement of EU laws</a:t>
            </a:r>
          </a:p>
        </p:txBody>
      </p:sp>
    </p:spTree>
    <p:extLst>
      <p:ext uri="{BB962C8B-B14F-4D97-AF65-F5344CB8AC3E}">
        <p14:creationId xmlns:p14="http://schemas.microsoft.com/office/powerpoint/2010/main" val="37121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312258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>
                <a:solidFill>
                  <a:srgbClr val="FF0000"/>
                </a:solidFill>
              </a:rPr>
              <a:t>Audit</a:t>
            </a:r>
            <a:endParaRPr lang="en-GB" sz="2600" b="1" dirty="0">
              <a:solidFill>
                <a:srgbClr val="0F549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981200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number of establishments in the trade partners to check:</a:t>
            </a:r>
          </a:p>
          <a:p>
            <a:r>
              <a:rPr lang="en-IE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the CA are seen to be competent and capable of maintaining a credible system of official controls on the production of food of animal origin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country may then benefit 'pre-list'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Once accepted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establishments would be free to export the respective foodstuff to the EU</a:t>
            </a:r>
            <a:endParaRPr lang="en-GB" dirty="0">
              <a:solidFill>
                <a:srgbClr val="0F5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94407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dirty="0">
                <a:solidFill>
                  <a:srgbClr val="0288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Listing of food establishments is handled by SANTE/F</a:t>
            </a:r>
          </a:p>
          <a:p>
            <a:pPr lvl="0"/>
            <a:endParaRPr lang="en-IE" dirty="0">
              <a:solidFill>
                <a:srgbClr val="0288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IE" dirty="0">
                <a:solidFill>
                  <a:srgbClr val="0288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Listing of establishment for animal by-product are listed by SANTE/G. </a:t>
            </a:r>
            <a:endParaRPr lang="en-GB" dirty="0">
              <a:solidFill>
                <a:srgbClr val="0288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088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>
            <a:normAutofit/>
          </a:bodyPr>
          <a:lstStyle/>
          <a:p>
            <a:pPr algn="ctr"/>
            <a:r>
              <a:rPr lang="en-IE" altLang="en-US" sz="3200" b="1" dirty="0">
                <a:solidFill>
                  <a:srgbClr val="FF0000"/>
                </a:solidFill>
              </a:rPr>
              <a:t>Reporting and follow-up</a:t>
            </a:r>
            <a:endParaRPr lang="en-GB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38455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GB" dirty="0"/>
              <a:t>Back-to office note  </a:t>
            </a:r>
          </a:p>
          <a:p>
            <a:pPr lvl="1">
              <a:defRPr/>
            </a:pPr>
            <a:r>
              <a:rPr lang="en-GB" dirty="0"/>
              <a:t>Draft report </a:t>
            </a:r>
          </a:p>
          <a:p>
            <a:pPr lvl="1">
              <a:defRPr/>
            </a:pPr>
            <a:r>
              <a:rPr lang="en-GB" dirty="0"/>
              <a:t>Comments from the Competent Authority</a:t>
            </a:r>
          </a:p>
          <a:p>
            <a:pPr lvl="1">
              <a:defRPr/>
            </a:pPr>
            <a:r>
              <a:rPr lang="en-GB" dirty="0"/>
              <a:t>Final Report</a:t>
            </a:r>
          </a:p>
          <a:p>
            <a:pPr lvl="1">
              <a:defRPr/>
            </a:pPr>
            <a:r>
              <a:rPr lang="en-GB" dirty="0"/>
              <a:t>Competent Authorities Action Plan</a:t>
            </a:r>
          </a:p>
          <a:p>
            <a:pPr lvl="1">
              <a:defRPr/>
            </a:pPr>
            <a:r>
              <a:rPr lang="en-GB" dirty="0"/>
              <a:t>Follow-up of report recommendations</a:t>
            </a:r>
          </a:p>
          <a:p>
            <a:pPr lvl="1">
              <a:defRPr/>
            </a:pPr>
            <a:r>
              <a:rPr lang="en-GB" dirty="0"/>
              <a:t>Close-out Note (Unit level)</a:t>
            </a:r>
          </a:p>
          <a:p>
            <a:pPr lvl="1">
              <a:defRPr/>
            </a:pPr>
            <a:r>
              <a:rPr lang="en-IE" dirty="0"/>
              <a:t>Overview report of series of audits</a:t>
            </a:r>
            <a:endParaRPr lang="en-GB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537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196975"/>
            <a:ext cx="8229600" cy="936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IE" altLang="en-US" sz="3200" dirty="0">
                <a:solidFill>
                  <a:srgbClr val="FF0000"/>
                </a:solidFill>
              </a:rPr>
              <a:t>Post Audit Follow-up  </a:t>
            </a:r>
            <a:endParaRPr lang="en-GB" altLang="en-US" sz="3200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374062" cy="3960812"/>
          </a:xfrm>
        </p:spPr>
        <p:txBody>
          <a:bodyPr/>
          <a:lstStyle/>
          <a:p>
            <a:pPr>
              <a:lnSpc>
                <a:spcPct val="0"/>
              </a:lnSpc>
              <a:spcBef>
                <a:spcPct val="0"/>
              </a:spcBef>
              <a:buFontTx/>
              <a:buNone/>
            </a:pPr>
            <a:endParaRPr lang="en-GB" altLang="en-US" dirty="0">
              <a:ea typeface="MS PGothic" pitchFamily="34" charset="-128"/>
            </a:endParaRPr>
          </a:p>
          <a:p>
            <a:pPr algn="ctr">
              <a:buFontTx/>
              <a:buNone/>
            </a:pPr>
            <a:r>
              <a:rPr lang="en-IE" altLang="en-US" sz="2000" b="1" dirty="0">
                <a:solidFill>
                  <a:schemeClr val="accent2"/>
                </a:solidFill>
                <a:ea typeface="MS PGothic" pitchFamily="34" charset="-128"/>
              </a:rPr>
              <a:t>DG Health and Food Safety</a:t>
            </a:r>
            <a:r>
              <a:rPr lang="en-GB" altLang="en-US" sz="2000" b="1" dirty="0">
                <a:solidFill>
                  <a:schemeClr val="accent2"/>
                </a:solidFill>
                <a:ea typeface="MS PGothic" pitchFamily="34" charset="-128"/>
              </a:rPr>
              <a:t> Follow-Up process – General</a:t>
            </a:r>
          </a:p>
          <a:p>
            <a:pPr algn="ctr">
              <a:buFontTx/>
              <a:buNone/>
            </a:pPr>
            <a:endParaRPr lang="en-GB" altLang="en-US" sz="2000" dirty="0">
              <a:solidFill>
                <a:schemeClr val="accent2"/>
              </a:solidFill>
              <a:ea typeface="MS PGothic" pitchFamily="34" charset="-128"/>
            </a:endParaRPr>
          </a:p>
          <a:p>
            <a:pPr lvl="1">
              <a:buClr>
                <a:schemeClr val="folHlink"/>
              </a:buClr>
            </a:pPr>
            <a:r>
              <a:rPr lang="en-GB" altLang="en-US" b="0" dirty="0">
                <a:solidFill>
                  <a:schemeClr val="accent2"/>
                </a:solidFill>
                <a:ea typeface="MS PGothic" pitchFamily="34" charset="-128"/>
              </a:rPr>
              <a:t>“Standard” follow-up</a:t>
            </a:r>
          </a:p>
          <a:p>
            <a:pPr lvl="2">
              <a:buClr>
                <a:schemeClr val="folHlink"/>
              </a:buClr>
            </a:pPr>
            <a:r>
              <a:rPr lang="en-GB" altLang="en-US" sz="1800" dirty="0">
                <a:solidFill>
                  <a:schemeClr val="accent2"/>
                </a:solidFill>
                <a:ea typeface="MS PGothic" pitchFamily="34" charset="-128"/>
              </a:rPr>
              <a:t>Administrative follow up of each individual </a:t>
            </a:r>
            <a:r>
              <a:rPr lang="en-GB" altLang="en-US" sz="1800" b="1" u="sng" dirty="0">
                <a:solidFill>
                  <a:schemeClr val="accent2"/>
                </a:solidFill>
                <a:ea typeface="MS PGothic" pitchFamily="34" charset="-128"/>
              </a:rPr>
              <a:t>Non-EU</a:t>
            </a:r>
            <a:r>
              <a:rPr lang="en-GB" altLang="en-US" sz="1800" dirty="0">
                <a:solidFill>
                  <a:schemeClr val="accent2"/>
                </a:solidFill>
                <a:ea typeface="MS PGothic" pitchFamily="34" charset="-128"/>
              </a:rPr>
              <a:t> Audit </a:t>
            </a:r>
          </a:p>
          <a:p>
            <a:pPr lvl="2">
              <a:buClr>
                <a:schemeClr val="folHlink"/>
              </a:buClr>
            </a:pPr>
            <a:r>
              <a:rPr lang="en-GB" altLang="en-US" sz="1800" dirty="0">
                <a:solidFill>
                  <a:schemeClr val="accent2"/>
                </a:solidFill>
                <a:ea typeface="MS PGothic" pitchFamily="34" charset="-128"/>
              </a:rPr>
              <a:t>General Follow-up Audits, Desk Audits and Administrative Updates to the </a:t>
            </a:r>
            <a:r>
              <a:rPr lang="en-GB" altLang="en-US" sz="1800" b="1" dirty="0">
                <a:solidFill>
                  <a:schemeClr val="accent2"/>
                </a:solidFill>
                <a:ea typeface="MS PGothic" pitchFamily="34" charset="-128"/>
              </a:rPr>
              <a:t>Country Profile </a:t>
            </a:r>
            <a:r>
              <a:rPr lang="en-GB" altLang="en-US" sz="1800" dirty="0">
                <a:solidFill>
                  <a:schemeClr val="accent2"/>
                </a:solidFill>
                <a:ea typeface="MS PGothic" pitchFamily="34" charset="-128"/>
              </a:rPr>
              <a:t>for </a:t>
            </a:r>
            <a:r>
              <a:rPr lang="en-GB" altLang="en-US" sz="1800" b="1" u="sng" dirty="0">
                <a:solidFill>
                  <a:schemeClr val="accent2"/>
                </a:solidFill>
                <a:ea typeface="MS PGothic" pitchFamily="34" charset="-128"/>
              </a:rPr>
              <a:t>Member States</a:t>
            </a:r>
          </a:p>
          <a:p>
            <a:pPr lvl="2">
              <a:buClr>
                <a:schemeClr val="folHlink"/>
              </a:buClr>
            </a:pPr>
            <a:endParaRPr lang="en-GB" altLang="en-US" sz="1800" dirty="0">
              <a:solidFill>
                <a:schemeClr val="accent2"/>
              </a:solidFill>
              <a:ea typeface="MS PGothic" pitchFamily="34" charset="-128"/>
            </a:endParaRPr>
          </a:p>
          <a:p>
            <a:pPr lvl="1">
              <a:buClr>
                <a:schemeClr val="folHlink"/>
              </a:buClr>
            </a:pPr>
            <a:r>
              <a:rPr lang="en-GB" altLang="en-US" b="0" dirty="0">
                <a:solidFill>
                  <a:schemeClr val="accent2"/>
                </a:solidFill>
                <a:ea typeface="MS PGothic" pitchFamily="34" charset="-128"/>
              </a:rPr>
              <a:t>“Extraordinary” follow-up</a:t>
            </a:r>
            <a:endParaRPr lang="en-GB" altLang="en-US" sz="1800" b="0" dirty="0">
              <a:solidFill>
                <a:schemeClr val="accent2"/>
              </a:solidFill>
              <a:ea typeface="MS PGothic" pitchFamily="34" charset="-128"/>
            </a:endParaRPr>
          </a:p>
          <a:p>
            <a:pPr lvl="2">
              <a:buClr>
                <a:schemeClr val="folHlink"/>
              </a:buClr>
            </a:pPr>
            <a:r>
              <a:rPr lang="en-GB" altLang="en-US" sz="1800" dirty="0">
                <a:solidFill>
                  <a:schemeClr val="accent2"/>
                </a:solidFill>
                <a:ea typeface="MS PGothic" pitchFamily="34" charset="-128"/>
              </a:rPr>
              <a:t>Verification on-the-spot by means of a follow-up audit</a:t>
            </a:r>
          </a:p>
          <a:p>
            <a:pPr lvl="1">
              <a:buClr>
                <a:schemeClr val="folHlink"/>
              </a:buClr>
              <a:buFontTx/>
              <a:buNone/>
            </a:pPr>
            <a:endParaRPr lang="en-GB" altLang="en-US" b="0" dirty="0">
              <a:solidFill>
                <a:schemeClr val="accent2"/>
              </a:solidFill>
              <a:ea typeface="MS PGothic" pitchFamily="34" charset="-128"/>
            </a:endParaRPr>
          </a:p>
          <a:p>
            <a:pPr lvl="1">
              <a:buClr>
                <a:schemeClr val="folHlink"/>
              </a:buClr>
            </a:pPr>
            <a:r>
              <a:rPr lang="en-GB" altLang="en-US" b="0" dirty="0">
                <a:solidFill>
                  <a:schemeClr val="accent2"/>
                </a:solidFill>
                <a:ea typeface="MS PGothic" pitchFamily="34" charset="-128"/>
              </a:rPr>
              <a:t>The system is flexible in dealing with specific situations</a:t>
            </a:r>
          </a:p>
        </p:txBody>
      </p:sp>
    </p:spTree>
    <p:extLst>
      <p:ext uri="{BB962C8B-B14F-4D97-AF65-F5344CB8AC3E}">
        <p14:creationId xmlns:p14="http://schemas.microsoft.com/office/powerpoint/2010/main" val="84195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pPr algn="ctr"/>
            <a:r>
              <a:rPr lang="en-IE" altLang="en-US" sz="3200" dirty="0">
                <a:solidFill>
                  <a:srgbClr val="FF0000"/>
                </a:solidFill>
              </a:rPr>
              <a:t>Post Audit Follow-up</a:t>
            </a:r>
            <a:endParaRPr lang="en-GB" altLang="en-US" sz="3200" dirty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3960812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  <a:buFontTx/>
              <a:buChar char="•"/>
              <a:defRPr/>
            </a:pPr>
            <a:endParaRPr lang="en-IE" b="1" i="0" dirty="0">
              <a:solidFill>
                <a:schemeClr val="accent2"/>
              </a:solidFill>
              <a:ea typeface="MS PGothic" pitchFamily="34" charset="-128"/>
            </a:endParaRPr>
          </a:p>
          <a:p>
            <a:pPr indent="0">
              <a:lnSpc>
                <a:spcPct val="90000"/>
              </a:lnSpc>
              <a:buClr>
                <a:schemeClr val="folHlink"/>
              </a:buClr>
              <a:buFont typeface="Arial" pitchFamily="34" charset="0"/>
              <a:buNone/>
              <a:defRPr/>
            </a:pPr>
            <a:endParaRPr lang="en-IE" b="1" i="0" dirty="0">
              <a:solidFill>
                <a:schemeClr val="folHlink"/>
              </a:solidFill>
              <a:ea typeface="MS PGothic" pitchFamily="34" charset="-128"/>
            </a:endParaRPr>
          </a:p>
          <a:p>
            <a:pPr indent="0">
              <a:lnSpc>
                <a:spcPct val="90000"/>
              </a:lnSpc>
              <a:buClr>
                <a:schemeClr val="folHlink"/>
              </a:buClr>
              <a:buFont typeface="Arial" pitchFamily="34" charset="0"/>
              <a:buNone/>
              <a:defRPr/>
            </a:pPr>
            <a:r>
              <a:rPr lang="en-IE" b="1" i="0" dirty="0">
                <a:ea typeface="MS PGothic" pitchFamily="34" charset="-128"/>
              </a:rPr>
              <a:t>Actions </a:t>
            </a:r>
            <a:r>
              <a:rPr lang="en-IE" b="1" u="sng" dirty="0">
                <a:ea typeface="MS PGothic" pitchFamily="34" charset="-128"/>
              </a:rPr>
              <a:t>can</a:t>
            </a:r>
            <a:r>
              <a:rPr lang="en-IE" b="1" i="0" dirty="0">
                <a:ea typeface="MS PGothic" pitchFamily="34" charset="-128"/>
              </a:rPr>
              <a:t> be taken </a:t>
            </a:r>
            <a:r>
              <a:rPr lang="en-IE" b="1" i="0" u="sng" dirty="0">
                <a:ea typeface="MS PGothic" pitchFamily="34" charset="-128"/>
              </a:rPr>
              <a:t>immediately</a:t>
            </a:r>
            <a:r>
              <a:rPr lang="en-IE" b="1" i="0" dirty="0">
                <a:ea typeface="MS PGothic" pitchFamily="34" charset="-128"/>
              </a:rPr>
              <a:t> at the end of an audit and </a:t>
            </a:r>
            <a:r>
              <a:rPr lang="en-IE" b="1" i="0" dirty="0">
                <a:solidFill>
                  <a:srgbClr val="FF0000"/>
                </a:solidFill>
                <a:ea typeface="MS PGothic" pitchFamily="34" charset="-128"/>
              </a:rPr>
              <a:t>before</a:t>
            </a:r>
            <a:r>
              <a:rPr lang="en-IE" b="1" i="0" dirty="0">
                <a:solidFill>
                  <a:schemeClr val="folHlink"/>
                </a:solidFill>
                <a:ea typeface="MS PGothic" pitchFamily="34" charset="-128"/>
              </a:rPr>
              <a:t> </a:t>
            </a:r>
            <a:r>
              <a:rPr lang="en-IE" b="1" i="0" dirty="0">
                <a:ea typeface="MS PGothic" pitchFamily="34" charset="-128"/>
              </a:rPr>
              <a:t>the normal follow-up procedures of F7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Tx/>
              <a:buNone/>
              <a:defRPr/>
            </a:pPr>
            <a:endParaRPr lang="en-IE" i="0" dirty="0">
              <a:solidFill>
                <a:schemeClr val="accent2"/>
              </a:solidFill>
              <a:ea typeface="MS PGothic" pitchFamily="34" charset="-128"/>
            </a:endParaRPr>
          </a:p>
          <a:p>
            <a:pPr indent="0">
              <a:lnSpc>
                <a:spcPct val="90000"/>
              </a:lnSpc>
              <a:buClr>
                <a:schemeClr val="folHlink"/>
              </a:buClr>
              <a:buFont typeface="Arial" pitchFamily="34" charset="0"/>
              <a:buNone/>
              <a:defRPr/>
            </a:pPr>
            <a:r>
              <a:rPr lang="en-GB" i="0" dirty="0">
                <a:solidFill>
                  <a:schemeClr val="accent2"/>
                </a:solidFill>
                <a:ea typeface="MS PGothic" pitchFamily="34" charset="-128"/>
              </a:rPr>
              <a:t>When an audit identifies an </a:t>
            </a:r>
            <a:r>
              <a:rPr lang="en-GB" b="1" i="0" dirty="0">
                <a:solidFill>
                  <a:schemeClr val="accent2"/>
                </a:solidFill>
                <a:ea typeface="MS PGothic" pitchFamily="34" charset="-128"/>
              </a:rPr>
              <a:t>immediate threat to consumer, animal or plant health</a:t>
            </a:r>
            <a:r>
              <a:rPr lang="en-GB" i="0" dirty="0">
                <a:solidFill>
                  <a:schemeClr val="accent2"/>
                </a:solidFill>
                <a:ea typeface="MS PGothic" pitchFamily="34" charset="-128"/>
              </a:rPr>
              <a:t>, the Commission may take emergency ("safeguard") measures</a:t>
            </a:r>
            <a:r>
              <a:rPr lang="en-GB" sz="2800" i="0" dirty="0">
                <a:solidFill>
                  <a:schemeClr val="bg1"/>
                </a:solidFill>
                <a:ea typeface="MS PGothic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72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55750"/>
            <a:ext cx="8229600" cy="9366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IE" altLang="en-US" sz="3200" dirty="0">
                <a:solidFill>
                  <a:srgbClr val="FF0000"/>
                </a:solidFill>
              </a:rPr>
              <a:t>Post Audit Follow-up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636838"/>
            <a:ext cx="8229600" cy="338455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  <a:buClr>
                <a:schemeClr val="folHlink"/>
              </a:buClr>
              <a:buFontTx/>
              <a:buChar char="•"/>
            </a:pPr>
            <a:r>
              <a:rPr lang="en-IE" altLang="en-US" sz="1900" i="0">
                <a:solidFill>
                  <a:schemeClr val="accent2"/>
                </a:solidFill>
                <a:ea typeface="MS PGothic" pitchFamily="34" charset="-128"/>
              </a:rPr>
              <a:t>All recommendations contained in audit reports are uniquely identified in the workflow/information system </a:t>
            </a:r>
            <a:r>
              <a:rPr lang="en-IE" altLang="en-US" sz="2800" b="1" i="0">
                <a:solidFill>
                  <a:schemeClr val="accent2"/>
                </a:solidFill>
                <a:ea typeface="MS PGothic" pitchFamily="34" charset="-128"/>
              </a:rPr>
              <a:t>“MisDoc”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chemeClr val="folHlink"/>
              </a:buClr>
              <a:buFontTx/>
              <a:buChar char="•"/>
            </a:pPr>
            <a:r>
              <a:rPr lang="en-IE" altLang="en-US" sz="1900" i="0">
                <a:solidFill>
                  <a:schemeClr val="accent2"/>
                </a:solidFill>
                <a:ea typeface="MS PGothic" pitchFamily="34" charset="-128"/>
              </a:rPr>
              <a:t>Following assessment by the audit unit (F1, 2, 3, 4 and 5) of the Competent Authority's </a:t>
            </a:r>
            <a:r>
              <a:rPr lang="en-IE" altLang="en-US" sz="1900" b="1" i="0">
                <a:solidFill>
                  <a:schemeClr val="accent2"/>
                </a:solidFill>
                <a:ea typeface="MS PGothic" pitchFamily="34" charset="-128"/>
              </a:rPr>
              <a:t>Action Plan</a:t>
            </a:r>
            <a:r>
              <a:rPr lang="en-IE" altLang="en-US" sz="1900" i="0">
                <a:solidFill>
                  <a:schemeClr val="accent2"/>
                </a:solidFill>
                <a:ea typeface="MS PGothic" pitchFamily="34" charset="-128"/>
              </a:rPr>
              <a:t>, a Closeout Note (CN) is prepared and sent to unit F7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chemeClr val="folHlink"/>
              </a:buClr>
              <a:buFontTx/>
              <a:buChar char="•"/>
            </a:pPr>
            <a:r>
              <a:rPr lang="en-IE" altLang="en-US" sz="1900" i="0">
                <a:solidFill>
                  <a:schemeClr val="accent2"/>
                </a:solidFill>
                <a:ea typeface="MS PGothic" pitchFamily="34" charset="-128"/>
              </a:rPr>
              <a:t>The Close out Note assesses the “adequacy” of the response for each recommendation and includes advice to F7 on which specific follow-up actions are required.</a:t>
            </a:r>
          </a:p>
          <a:p>
            <a:pPr>
              <a:lnSpc>
                <a:spcPct val="90000"/>
              </a:lnSpc>
              <a:spcAft>
                <a:spcPct val="50000"/>
              </a:spcAft>
              <a:buClr>
                <a:schemeClr val="folHlink"/>
              </a:buClr>
              <a:buFontTx/>
              <a:buChar char="•"/>
            </a:pPr>
            <a:r>
              <a:rPr lang="en-IE" altLang="en-US" sz="1900" b="1" i="0">
                <a:solidFill>
                  <a:schemeClr val="accent2"/>
                </a:solidFill>
                <a:ea typeface="MS PGothic" pitchFamily="34" charset="-128"/>
              </a:rPr>
              <a:t>All recommendations stay open until closed by F7</a:t>
            </a:r>
            <a:endParaRPr lang="en-GB" altLang="en-US" sz="1900" b="1" i="0">
              <a:solidFill>
                <a:schemeClr val="accent2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6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41438"/>
            <a:ext cx="8229600" cy="9366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IE" altLang="en-US" sz="3200" dirty="0">
                <a:solidFill>
                  <a:srgbClr val="FF0000"/>
                </a:solidFill>
              </a:rPr>
              <a:t>General Follow-up in Member States</a:t>
            </a:r>
            <a:endParaRPr lang="en-GB" altLang="en-US" sz="3200" dirty="0">
              <a:solidFill>
                <a:srgbClr val="FF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338455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FontTx/>
              <a:buChar char="•"/>
            </a:pPr>
            <a:r>
              <a:rPr lang="en-IE" altLang="en-US" sz="2000" i="0">
                <a:solidFill>
                  <a:schemeClr val="accent2"/>
                </a:solidFill>
                <a:ea typeface="MS PGothic" pitchFamily="34" charset="-128"/>
              </a:rPr>
              <a:t>Assessments  of  corrective actions are based on verifiable assurances, documentary evidence and dialogue with the competent authorities.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IE" altLang="en-US" sz="2000" i="0">
              <a:solidFill>
                <a:schemeClr val="accent2"/>
              </a:solidFill>
              <a:ea typeface="MS PGothic" pitchFamily="34" charset="-128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Tx/>
              <a:buChar char="•"/>
            </a:pPr>
            <a:r>
              <a:rPr lang="en-IE" altLang="en-US" sz="2000" i="0">
                <a:solidFill>
                  <a:schemeClr val="accent2"/>
                </a:solidFill>
                <a:ea typeface="MS PGothic" pitchFamily="34" charset="-128"/>
              </a:rPr>
              <a:t>Recommendations are then classified as</a:t>
            </a:r>
          </a:p>
          <a:p>
            <a:pPr lvl="1">
              <a:lnSpc>
                <a:spcPct val="80000"/>
              </a:lnSpc>
              <a:buClr>
                <a:schemeClr val="folHlink"/>
              </a:buClr>
            </a:pPr>
            <a:r>
              <a:rPr lang="en-IE" altLang="en-US" sz="1800">
                <a:solidFill>
                  <a:srgbClr val="56932F"/>
                </a:solidFill>
                <a:ea typeface="MS PGothic" pitchFamily="34" charset="-128"/>
              </a:rPr>
              <a:t>Action taken</a:t>
            </a:r>
            <a:r>
              <a:rPr lang="en-IE" altLang="en-US" sz="1800">
                <a:solidFill>
                  <a:schemeClr val="accent2"/>
                </a:solidFill>
                <a:ea typeface="MS PGothic" pitchFamily="34" charset="-128"/>
              </a:rPr>
              <a:t>		(Closed)</a:t>
            </a:r>
          </a:p>
          <a:p>
            <a:pPr lvl="1">
              <a:lnSpc>
                <a:spcPct val="80000"/>
              </a:lnSpc>
              <a:buClr>
                <a:schemeClr val="folHlink"/>
              </a:buClr>
            </a:pPr>
            <a:r>
              <a:rPr lang="en-IE" altLang="en-US" sz="1800">
                <a:solidFill>
                  <a:srgbClr val="EE7D32"/>
                </a:solidFill>
                <a:ea typeface="MS PGothic" pitchFamily="34" charset="-128"/>
              </a:rPr>
              <a:t>Action in progress</a:t>
            </a:r>
            <a:r>
              <a:rPr lang="en-IE" altLang="en-US" sz="1800">
                <a:solidFill>
                  <a:schemeClr val="accent2"/>
                </a:solidFill>
                <a:ea typeface="MS PGothic" pitchFamily="34" charset="-128"/>
              </a:rPr>
              <a:t>	(Open)</a:t>
            </a:r>
          </a:p>
          <a:p>
            <a:pPr lvl="1">
              <a:lnSpc>
                <a:spcPct val="80000"/>
              </a:lnSpc>
              <a:buClr>
                <a:schemeClr val="folHlink"/>
              </a:buClr>
            </a:pPr>
            <a:r>
              <a:rPr lang="en-IE" altLang="en-US" sz="1800">
                <a:solidFill>
                  <a:srgbClr val="FF0000"/>
                </a:solidFill>
                <a:ea typeface="MS PGothic" pitchFamily="34" charset="-128"/>
              </a:rPr>
              <a:t>Action still required</a:t>
            </a:r>
            <a:r>
              <a:rPr lang="en-IE" altLang="en-US" sz="1800">
                <a:solidFill>
                  <a:schemeClr val="accent2"/>
                </a:solidFill>
                <a:ea typeface="MS PGothic" pitchFamily="34" charset="-128"/>
              </a:rPr>
              <a:t>	(Open)</a:t>
            </a:r>
          </a:p>
          <a:p>
            <a:pPr lvl="1">
              <a:lnSpc>
                <a:spcPct val="80000"/>
              </a:lnSpc>
              <a:buClr>
                <a:schemeClr val="folHlink"/>
              </a:buClr>
              <a:buFontTx/>
              <a:buNone/>
            </a:pPr>
            <a:endParaRPr lang="en-IE" altLang="en-US" sz="1800">
              <a:solidFill>
                <a:schemeClr val="accent2"/>
              </a:solidFill>
              <a:ea typeface="MS PGothic" pitchFamily="34" charset="-128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folHlink"/>
              </a:buClr>
              <a:buFontTx/>
              <a:buChar char="•"/>
            </a:pPr>
            <a:r>
              <a:rPr lang="en-GB" altLang="en-US" sz="2000" i="0">
                <a:solidFill>
                  <a:schemeClr val="accent2"/>
                </a:solidFill>
                <a:ea typeface="MS PGothic" pitchFamily="34" charset="-128"/>
              </a:rPr>
              <a:t>Recommendations still open after GFA </a:t>
            </a:r>
            <a:r>
              <a:rPr lang="en-GB" altLang="en-US" sz="2000" b="1" i="0" u="sng">
                <a:solidFill>
                  <a:schemeClr val="accent2"/>
                </a:solidFill>
                <a:ea typeface="MS PGothic" pitchFamily="34" charset="-128"/>
              </a:rPr>
              <a:t>remain the subject of monitoring </a:t>
            </a:r>
            <a:r>
              <a:rPr lang="en-GB" altLang="en-US" sz="2000" i="0">
                <a:solidFill>
                  <a:schemeClr val="accent2"/>
                </a:solidFill>
                <a:ea typeface="MS PGothic" pitchFamily="34" charset="-128"/>
              </a:rPr>
              <a:t>by the Commission to assess progress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Tx/>
              <a:buChar char="•"/>
            </a:pPr>
            <a:r>
              <a:rPr lang="en-IE" altLang="en-US" sz="2000" i="0">
                <a:solidFill>
                  <a:schemeClr val="accent2"/>
                </a:solidFill>
                <a:ea typeface="MS PGothic" pitchFamily="34" charset="-128"/>
              </a:rPr>
              <a:t>MS are invited to provide DG Health and Food Safety with an Action Plan on any cases of </a:t>
            </a:r>
            <a:r>
              <a:rPr lang="en-IE" altLang="en-US" sz="2000" b="1" i="0">
                <a:solidFill>
                  <a:srgbClr val="FF0000"/>
                </a:solidFill>
                <a:ea typeface="MS PGothic" pitchFamily="34" charset="-128"/>
              </a:rPr>
              <a:t>“Action still required” </a:t>
            </a:r>
            <a:r>
              <a:rPr lang="en-IE" altLang="en-US" sz="2000" i="0">
                <a:solidFill>
                  <a:schemeClr val="accent2"/>
                </a:solidFill>
                <a:ea typeface="MS PGothic" pitchFamily="34" charset="-128"/>
              </a:rPr>
              <a:t>within one month of receiving the </a:t>
            </a:r>
            <a:r>
              <a:rPr lang="en-IE" altLang="en-US" sz="2000" i="0" u="sng">
                <a:solidFill>
                  <a:schemeClr val="accent2"/>
                </a:solidFill>
                <a:ea typeface="MS PGothic" pitchFamily="34" charset="-128"/>
              </a:rPr>
              <a:t>final </a:t>
            </a:r>
            <a:r>
              <a:rPr lang="en-IE" altLang="en-US" sz="2000" b="1" i="0">
                <a:solidFill>
                  <a:schemeClr val="accent2"/>
                </a:solidFill>
                <a:ea typeface="MS PGothic" pitchFamily="34" charset="-128"/>
              </a:rPr>
              <a:t>Country Profile </a:t>
            </a:r>
            <a:r>
              <a:rPr lang="en-IE" altLang="en-US" sz="2000" i="0">
                <a:solidFill>
                  <a:schemeClr val="accent2"/>
                </a:solidFill>
                <a:ea typeface="MS PGothic" pitchFamily="34" charset="-128"/>
              </a:rPr>
              <a:t>(CP)</a:t>
            </a:r>
          </a:p>
        </p:txBody>
      </p:sp>
    </p:spTree>
    <p:extLst>
      <p:ext uri="{BB962C8B-B14F-4D97-AF65-F5344CB8AC3E}">
        <p14:creationId xmlns:p14="http://schemas.microsoft.com/office/powerpoint/2010/main" val="389243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12875"/>
            <a:ext cx="8229600" cy="936625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IE" altLang="en-US" sz="3200" dirty="0">
                <a:solidFill>
                  <a:srgbClr val="FF0000"/>
                </a:solidFill>
              </a:rPr>
              <a:t>Follow up measures </a:t>
            </a:r>
            <a:r>
              <a:rPr lang="en-GB" altLang="en-US" sz="3200" dirty="0">
                <a:solidFill>
                  <a:srgbClr val="FF0000"/>
                </a:solidFill>
              </a:rPr>
              <a:t>“Action still required"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420938"/>
            <a:ext cx="8229600" cy="3960812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folHlink"/>
              </a:buClr>
              <a:buFontTx/>
              <a:buChar char="•"/>
              <a:defRPr/>
            </a:pPr>
            <a:r>
              <a:rPr lang="en-IE" altLang="en-US" sz="2000" b="1" i="0" dirty="0">
                <a:solidFill>
                  <a:schemeClr val="accent2"/>
                </a:solidFill>
                <a:ea typeface="MS PGothic" pitchFamily="34" charset="-128"/>
              </a:rPr>
              <a:t>SANTE </a:t>
            </a:r>
            <a:r>
              <a:rPr lang="en-GB" altLang="en-US" sz="2000" b="1" i="0" dirty="0">
                <a:solidFill>
                  <a:schemeClr val="accent2"/>
                </a:solidFill>
                <a:ea typeface="MS PGothic" pitchFamily="34" charset="-128"/>
              </a:rPr>
              <a:t>Management Committee on follow-up</a:t>
            </a:r>
          </a:p>
          <a:p>
            <a:pPr lvl="1">
              <a:lnSpc>
                <a:spcPct val="80000"/>
              </a:lnSpc>
              <a:spcAft>
                <a:spcPct val="30000"/>
              </a:spcAft>
              <a:buClr>
                <a:schemeClr val="folHlink"/>
              </a:buClr>
              <a:defRPr/>
            </a:pPr>
            <a:r>
              <a:rPr lang="en-IE" altLang="en-US" sz="1800" b="0" i="1" dirty="0">
                <a:solidFill>
                  <a:schemeClr val="accent2"/>
                </a:solidFill>
                <a:ea typeface="MS PGothic" pitchFamily="34" charset="-128"/>
              </a:rPr>
              <a:t>Meeting every quarter to discuss further DG SANTE follow up measures including on “Action still required” cases and other issues (e.g. safeguard measures)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Tx/>
              <a:buChar char="•"/>
              <a:defRPr/>
            </a:pPr>
            <a:r>
              <a:rPr lang="en-IE" altLang="en-US" sz="2000" b="1" i="0" dirty="0">
                <a:solidFill>
                  <a:schemeClr val="accent2"/>
                </a:solidFill>
                <a:ea typeface="MS PGothic" pitchFamily="34" charset="-128"/>
              </a:rPr>
              <a:t>All these actions may lead to additional measures:</a:t>
            </a:r>
            <a:r>
              <a:rPr lang="en-IE" altLang="en-US" sz="1600" b="1" i="0" dirty="0">
                <a:solidFill>
                  <a:schemeClr val="accent2"/>
                </a:solidFill>
                <a:ea typeface="MS PGothic" pitchFamily="34" charset="-128"/>
              </a:rPr>
              <a:t> </a:t>
            </a:r>
          </a:p>
          <a:p>
            <a:pPr lvl="1">
              <a:lnSpc>
                <a:spcPct val="80000"/>
              </a:lnSpc>
              <a:spcAft>
                <a:spcPct val="30000"/>
              </a:spcAft>
              <a:buClr>
                <a:schemeClr val="folHlink"/>
              </a:buClr>
              <a:defRPr/>
            </a:pPr>
            <a:r>
              <a:rPr lang="en-IE" altLang="en-US" sz="1800" b="0" i="1" dirty="0">
                <a:solidFill>
                  <a:schemeClr val="accent2"/>
                </a:solidFill>
                <a:ea typeface="MS PGothic" pitchFamily="34" charset="-128"/>
              </a:rPr>
              <a:t>Forwarding file for further enforcement,</a:t>
            </a:r>
            <a:endParaRPr lang="en-GB" altLang="en-US" sz="1800" b="0" i="1" dirty="0">
              <a:solidFill>
                <a:schemeClr val="accent2"/>
              </a:solidFill>
              <a:ea typeface="MS PGothic" pitchFamily="34" charset="-128"/>
            </a:endParaRPr>
          </a:p>
          <a:p>
            <a:pPr lvl="1">
              <a:lnSpc>
                <a:spcPct val="80000"/>
              </a:lnSpc>
              <a:spcAft>
                <a:spcPct val="30000"/>
              </a:spcAft>
              <a:buClr>
                <a:schemeClr val="folHlink"/>
              </a:buClr>
              <a:defRPr/>
            </a:pPr>
            <a:r>
              <a:rPr lang="en-GB" altLang="en-US" sz="1800" b="0" i="1" dirty="0">
                <a:solidFill>
                  <a:schemeClr val="accent2"/>
                </a:solidFill>
                <a:ea typeface="MS PGothic" pitchFamily="34" charset="-128"/>
              </a:rPr>
              <a:t>Pressure on MS ( at PAFF* meetings), </a:t>
            </a:r>
          </a:p>
          <a:p>
            <a:pPr lvl="1">
              <a:lnSpc>
                <a:spcPct val="80000"/>
              </a:lnSpc>
              <a:spcAft>
                <a:spcPct val="30000"/>
              </a:spcAft>
              <a:buClr>
                <a:schemeClr val="folHlink"/>
              </a:buClr>
              <a:defRPr/>
            </a:pPr>
            <a:r>
              <a:rPr lang="en-GB" altLang="en-US" sz="1800" b="0" i="1" dirty="0">
                <a:solidFill>
                  <a:schemeClr val="accent2"/>
                </a:solidFill>
                <a:ea typeface="MS PGothic" pitchFamily="34" charset="-128"/>
              </a:rPr>
              <a:t>High-level discussions with counterparts in the MS.</a:t>
            </a:r>
            <a:endParaRPr lang="en-GB" altLang="en-US" b="0" i="1" dirty="0">
              <a:solidFill>
                <a:schemeClr val="accent2"/>
              </a:solidFill>
              <a:ea typeface="MS PGothic" pitchFamily="34" charset="-128"/>
            </a:endParaRPr>
          </a:p>
          <a:p>
            <a:pPr>
              <a:lnSpc>
                <a:spcPct val="80000"/>
              </a:lnSpc>
              <a:buClr>
                <a:schemeClr val="folHlink"/>
              </a:buClr>
              <a:buFontTx/>
              <a:buChar char="•"/>
              <a:defRPr/>
            </a:pPr>
            <a:r>
              <a:rPr lang="en-GB" altLang="en-US" sz="2000" b="1" i="0" dirty="0">
                <a:solidFill>
                  <a:schemeClr val="accent2"/>
                </a:solidFill>
                <a:ea typeface="MS PGothic" pitchFamily="34" charset="-128"/>
              </a:rPr>
              <a:t>As a last resort, legal action under EU law may be taken by the Commission to ensure that Member States meet their obligations under Community law.</a:t>
            </a:r>
          </a:p>
          <a:p>
            <a:pPr>
              <a:lnSpc>
                <a:spcPct val="80000"/>
              </a:lnSpc>
              <a:buClr>
                <a:schemeClr val="folHlink"/>
              </a:buClr>
              <a:buFontTx/>
              <a:buChar char="•"/>
              <a:defRPr/>
            </a:pPr>
            <a:endParaRPr lang="en-GB" altLang="en-US" sz="2000" b="1" i="0" dirty="0">
              <a:solidFill>
                <a:schemeClr val="accent2"/>
              </a:solidFill>
              <a:ea typeface="MS PGothic" pitchFamily="34" charset="-128"/>
            </a:endParaRPr>
          </a:p>
          <a:p>
            <a:pPr indent="0">
              <a:lnSpc>
                <a:spcPct val="80000"/>
              </a:lnSpc>
              <a:buClr>
                <a:schemeClr val="folHlink"/>
              </a:buClr>
              <a:buFont typeface="Arial" pitchFamily="34" charset="0"/>
              <a:buNone/>
              <a:defRPr/>
            </a:pPr>
            <a:r>
              <a:rPr lang="en-GB" altLang="en-US" sz="1200" b="1" i="0" dirty="0">
                <a:solidFill>
                  <a:schemeClr val="accent2"/>
                </a:solidFill>
                <a:ea typeface="MS PGothic" pitchFamily="34" charset="-128"/>
              </a:rPr>
              <a:t>* Standing Committee on Plants, Animals, Food and Feed – a regulatory committee of the Commission to which EU Parliament and Council have delegated their power</a:t>
            </a:r>
          </a:p>
        </p:txBody>
      </p:sp>
    </p:spTree>
    <p:extLst>
      <p:ext uri="{BB962C8B-B14F-4D97-AF65-F5344CB8AC3E}">
        <p14:creationId xmlns:p14="http://schemas.microsoft.com/office/powerpoint/2010/main" val="29589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924800" cy="1558925"/>
          </a:xfrm>
        </p:spPr>
        <p:txBody>
          <a:bodyPr/>
          <a:lstStyle/>
          <a:p>
            <a:r>
              <a:rPr lang="en-IE" altLang="en-US"/>
              <a:t>Coherence</a:t>
            </a:r>
          </a:p>
        </p:txBody>
      </p:sp>
      <p:sp>
        <p:nvSpPr>
          <p:cNvPr id="37893" name="AutoShape 4"/>
          <p:cNvSpPr>
            <a:spLocks noChangeAspect="1" noChangeArrowheads="1" noTextEdit="1"/>
          </p:cNvSpPr>
          <p:nvPr/>
        </p:nvSpPr>
        <p:spPr bwMode="auto">
          <a:xfrm>
            <a:off x="1619250" y="2305050"/>
            <a:ext cx="62420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1655763" y="2060575"/>
            <a:ext cx="2857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grpSp>
        <p:nvGrpSpPr>
          <p:cNvPr id="37895" name="Group 6"/>
          <p:cNvGrpSpPr>
            <a:grpSpLocks/>
          </p:cNvGrpSpPr>
          <p:nvPr/>
        </p:nvGrpSpPr>
        <p:grpSpPr bwMode="auto">
          <a:xfrm>
            <a:off x="2416175" y="4340225"/>
            <a:ext cx="4321175" cy="552450"/>
            <a:chOff x="1742" y="2316"/>
            <a:chExt cx="2116" cy="421"/>
          </a:xfrm>
        </p:grpSpPr>
        <p:sp>
          <p:nvSpPr>
            <p:cNvPr id="37933" name="Rectangle 7"/>
            <p:cNvSpPr>
              <a:spLocks noChangeArrowheads="1"/>
            </p:cNvSpPr>
            <p:nvPr/>
          </p:nvSpPr>
          <p:spPr bwMode="auto">
            <a:xfrm>
              <a:off x="1742" y="2316"/>
              <a:ext cx="2116" cy="4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FFD624"/>
                </a:solidFill>
                <a:latin typeface="Arial Unicode MS" pitchFamily="34" charset="-128"/>
              </a:endParaRPr>
            </a:p>
          </p:txBody>
        </p:sp>
        <p:sp>
          <p:nvSpPr>
            <p:cNvPr id="37934" name="Rectangle 8"/>
            <p:cNvSpPr>
              <a:spLocks noChangeArrowheads="1"/>
            </p:cNvSpPr>
            <p:nvPr/>
          </p:nvSpPr>
          <p:spPr bwMode="auto">
            <a:xfrm>
              <a:off x="1742" y="2316"/>
              <a:ext cx="2116" cy="421"/>
            </a:xfrm>
            <a:prstGeom prst="rect">
              <a:avLst/>
            </a:prstGeom>
            <a:solidFill>
              <a:srgbClr val="FFFF00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FFD624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37896" name="Rectangle 9"/>
          <p:cNvSpPr>
            <a:spLocks noChangeArrowheads="1"/>
          </p:cNvSpPr>
          <p:nvPr/>
        </p:nvSpPr>
        <p:spPr bwMode="auto">
          <a:xfrm>
            <a:off x="4092575" y="4471988"/>
            <a:ext cx="844550" cy="288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900">
                <a:solidFill>
                  <a:srgbClr val="000000"/>
                </a:solidFill>
                <a:latin typeface="Times New Roman" pitchFamily="18" charset="0"/>
              </a:rPr>
              <a:t>Findings</a:t>
            </a:r>
            <a:endParaRPr lang="en-GB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sp>
        <p:nvSpPr>
          <p:cNvPr id="37897" name="Rectangle 10"/>
          <p:cNvSpPr>
            <a:spLocks noChangeArrowheads="1"/>
          </p:cNvSpPr>
          <p:nvPr/>
        </p:nvSpPr>
        <p:spPr bwMode="auto">
          <a:xfrm>
            <a:off x="5103813" y="4379913"/>
            <a:ext cx="61912" cy="288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grpSp>
        <p:nvGrpSpPr>
          <p:cNvPr id="37898" name="Group 11"/>
          <p:cNvGrpSpPr>
            <a:grpSpLocks/>
          </p:cNvGrpSpPr>
          <p:nvPr/>
        </p:nvGrpSpPr>
        <p:grpSpPr bwMode="auto">
          <a:xfrm>
            <a:off x="2994025" y="3305175"/>
            <a:ext cx="3184525" cy="500063"/>
            <a:chOff x="2025" y="1526"/>
            <a:chExt cx="1559" cy="382"/>
          </a:xfrm>
        </p:grpSpPr>
        <p:sp>
          <p:nvSpPr>
            <p:cNvPr id="37931" name="Rectangle 12"/>
            <p:cNvSpPr>
              <a:spLocks noChangeArrowheads="1"/>
            </p:cNvSpPr>
            <p:nvPr/>
          </p:nvSpPr>
          <p:spPr bwMode="auto">
            <a:xfrm>
              <a:off x="2025" y="1526"/>
              <a:ext cx="1559" cy="38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FFD624"/>
                </a:solidFill>
                <a:latin typeface="Arial Unicode MS" pitchFamily="34" charset="-128"/>
              </a:endParaRPr>
            </a:p>
          </p:txBody>
        </p:sp>
        <p:sp>
          <p:nvSpPr>
            <p:cNvPr id="37932" name="Rectangle 13"/>
            <p:cNvSpPr>
              <a:spLocks noChangeArrowheads="1"/>
            </p:cNvSpPr>
            <p:nvPr/>
          </p:nvSpPr>
          <p:spPr bwMode="auto">
            <a:xfrm>
              <a:off x="2025" y="1526"/>
              <a:ext cx="1559" cy="382"/>
            </a:xfrm>
            <a:prstGeom prst="rect">
              <a:avLst/>
            </a:prstGeom>
            <a:solidFill>
              <a:srgbClr val="FFFF00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FFD624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37899" name="Rectangle 14"/>
          <p:cNvSpPr>
            <a:spLocks noChangeArrowheads="1"/>
          </p:cNvSpPr>
          <p:nvPr/>
        </p:nvSpPr>
        <p:spPr bwMode="auto">
          <a:xfrm>
            <a:off x="3633788" y="3343275"/>
            <a:ext cx="120650" cy="288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90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en-GB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sp>
        <p:nvSpPr>
          <p:cNvPr id="37900" name="Rectangle 15"/>
          <p:cNvSpPr>
            <a:spLocks noChangeArrowheads="1"/>
          </p:cNvSpPr>
          <p:nvPr/>
        </p:nvSpPr>
        <p:spPr bwMode="auto">
          <a:xfrm>
            <a:off x="3867150" y="3433763"/>
            <a:ext cx="1190625" cy="288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900">
                <a:solidFill>
                  <a:srgbClr val="000000"/>
                </a:solidFill>
                <a:latin typeface="Times New Roman" pitchFamily="18" charset="0"/>
              </a:rPr>
              <a:t>Conclusions</a:t>
            </a:r>
            <a:endParaRPr lang="en-GB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sp>
        <p:nvSpPr>
          <p:cNvPr id="37901" name="Rectangle 16"/>
          <p:cNvSpPr>
            <a:spLocks noChangeArrowheads="1"/>
          </p:cNvSpPr>
          <p:nvPr/>
        </p:nvSpPr>
        <p:spPr bwMode="auto">
          <a:xfrm>
            <a:off x="5411788" y="3343275"/>
            <a:ext cx="60325" cy="288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grpSp>
        <p:nvGrpSpPr>
          <p:cNvPr id="37902" name="Group 17"/>
          <p:cNvGrpSpPr>
            <a:grpSpLocks/>
          </p:cNvGrpSpPr>
          <p:nvPr/>
        </p:nvGrpSpPr>
        <p:grpSpPr bwMode="auto">
          <a:xfrm>
            <a:off x="3363913" y="2268538"/>
            <a:ext cx="2387600" cy="552450"/>
            <a:chOff x="2206" y="737"/>
            <a:chExt cx="1169" cy="421"/>
          </a:xfrm>
        </p:grpSpPr>
        <p:sp>
          <p:nvSpPr>
            <p:cNvPr id="37929" name="Rectangle 18"/>
            <p:cNvSpPr>
              <a:spLocks noChangeArrowheads="1"/>
            </p:cNvSpPr>
            <p:nvPr/>
          </p:nvSpPr>
          <p:spPr bwMode="auto">
            <a:xfrm>
              <a:off x="2206" y="737"/>
              <a:ext cx="1169" cy="4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FFD624"/>
                </a:solidFill>
                <a:latin typeface="Arial Unicode MS" pitchFamily="34" charset="-128"/>
              </a:endParaRPr>
            </a:p>
          </p:txBody>
        </p:sp>
        <p:sp>
          <p:nvSpPr>
            <p:cNvPr id="37930" name="Rectangle 19"/>
            <p:cNvSpPr>
              <a:spLocks noChangeArrowheads="1"/>
            </p:cNvSpPr>
            <p:nvPr/>
          </p:nvSpPr>
          <p:spPr bwMode="auto">
            <a:xfrm>
              <a:off x="2206" y="737"/>
              <a:ext cx="1169" cy="421"/>
            </a:xfrm>
            <a:prstGeom prst="rect">
              <a:avLst/>
            </a:prstGeom>
            <a:solidFill>
              <a:srgbClr val="FFFF00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FFD624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37903" name="Rectangle 20"/>
          <p:cNvSpPr>
            <a:spLocks noChangeArrowheads="1"/>
          </p:cNvSpPr>
          <p:nvPr/>
        </p:nvSpPr>
        <p:spPr bwMode="auto">
          <a:xfrm>
            <a:off x="4630738" y="2305050"/>
            <a:ext cx="47625" cy="244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sp>
        <p:nvSpPr>
          <p:cNvPr id="37904" name="Rectangle 21"/>
          <p:cNvSpPr>
            <a:spLocks noChangeArrowheads="1"/>
          </p:cNvSpPr>
          <p:nvPr/>
        </p:nvSpPr>
        <p:spPr bwMode="auto">
          <a:xfrm>
            <a:off x="3516313" y="2344738"/>
            <a:ext cx="2020887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>
                <a:latin typeface="Times New Roman" pitchFamily="18" charset="0"/>
              </a:rPr>
              <a:t>Recommendations</a:t>
            </a:r>
            <a:endParaRPr lang="en-GB" altLang="en-US" sz="2000">
              <a:latin typeface="Arial Unicode MS" pitchFamily="34" charset="-128"/>
            </a:endParaRPr>
          </a:p>
        </p:txBody>
      </p:sp>
      <p:sp>
        <p:nvSpPr>
          <p:cNvPr id="37905" name="Rectangle 22"/>
          <p:cNvSpPr>
            <a:spLocks noChangeArrowheads="1"/>
          </p:cNvSpPr>
          <p:nvPr/>
        </p:nvSpPr>
        <p:spPr bwMode="auto">
          <a:xfrm>
            <a:off x="5664200" y="2498725"/>
            <a:ext cx="50800" cy="2444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sp>
        <p:nvSpPr>
          <p:cNvPr id="37906" name="Rectangle 23"/>
          <p:cNvSpPr>
            <a:spLocks noChangeArrowheads="1"/>
          </p:cNvSpPr>
          <p:nvPr/>
        </p:nvSpPr>
        <p:spPr bwMode="auto">
          <a:xfrm>
            <a:off x="4635500" y="2690813"/>
            <a:ext cx="3175" cy="1365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IE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sp>
        <p:nvSpPr>
          <p:cNvPr id="37907" name="Rectangle 26"/>
          <p:cNvSpPr>
            <a:spLocks noChangeArrowheads="1"/>
          </p:cNvSpPr>
          <p:nvPr/>
        </p:nvSpPr>
        <p:spPr bwMode="auto">
          <a:xfrm>
            <a:off x="3516313" y="31686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sp>
        <p:nvSpPr>
          <p:cNvPr id="37908" name="Rectangle 27"/>
          <p:cNvSpPr>
            <a:spLocks noChangeArrowheads="1"/>
          </p:cNvSpPr>
          <p:nvPr/>
        </p:nvSpPr>
        <p:spPr bwMode="auto">
          <a:xfrm>
            <a:off x="3516313" y="3327400"/>
            <a:ext cx="41275" cy="198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sp>
        <p:nvSpPr>
          <p:cNvPr id="37909" name="Rectangle 28"/>
          <p:cNvSpPr>
            <a:spLocks noChangeArrowheads="1"/>
          </p:cNvSpPr>
          <p:nvPr/>
        </p:nvSpPr>
        <p:spPr bwMode="auto">
          <a:xfrm>
            <a:off x="3516313" y="3486150"/>
            <a:ext cx="41275" cy="1984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3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grpSp>
        <p:nvGrpSpPr>
          <p:cNvPr id="37910" name="Group 29"/>
          <p:cNvGrpSpPr>
            <a:grpSpLocks/>
          </p:cNvGrpSpPr>
          <p:nvPr/>
        </p:nvGrpSpPr>
        <p:grpSpPr bwMode="auto">
          <a:xfrm>
            <a:off x="4462463" y="4964113"/>
            <a:ext cx="114300" cy="344487"/>
            <a:chOff x="2744" y="2791"/>
            <a:chExt cx="56" cy="263"/>
          </a:xfrm>
        </p:grpSpPr>
        <p:sp>
          <p:nvSpPr>
            <p:cNvPr id="37927" name="Freeform 30"/>
            <p:cNvSpPr>
              <a:spLocks/>
            </p:cNvSpPr>
            <p:nvPr/>
          </p:nvSpPr>
          <p:spPr bwMode="auto">
            <a:xfrm>
              <a:off x="2744" y="2791"/>
              <a:ext cx="56" cy="263"/>
            </a:xfrm>
            <a:custGeom>
              <a:avLst/>
              <a:gdLst>
                <a:gd name="T0" fmla="*/ 0 w 56"/>
                <a:gd name="T1" fmla="*/ 66 h 263"/>
                <a:gd name="T2" fmla="*/ 14 w 56"/>
                <a:gd name="T3" fmla="*/ 66 h 263"/>
                <a:gd name="T4" fmla="*/ 14 w 56"/>
                <a:gd name="T5" fmla="*/ 263 h 263"/>
                <a:gd name="T6" fmla="*/ 42 w 56"/>
                <a:gd name="T7" fmla="*/ 263 h 263"/>
                <a:gd name="T8" fmla="*/ 42 w 56"/>
                <a:gd name="T9" fmla="*/ 66 h 263"/>
                <a:gd name="T10" fmla="*/ 56 w 56"/>
                <a:gd name="T11" fmla="*/ 66 h 263"/>
                <a:gd name="T12" fmla="*/ 28 w 56"/>
                <a:gd name="T13" fmla="*/ 0 h 263"/>
                <a:gd name="T14" fmla="*/ 0 w 56"/>
                <a:gd name="T15" fmla="*/ 66 h 2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263"/>
                <a:gd name="T26" fmla="*/ 56 w 56"/>
                <a:gd name="T27" fmla="*/ 263 h 2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263">
                  <a:moveTo>
                    <a:pt x="0" y="66"/>
                  </a:moveTo>
                  <a:lnTo>
                    <a:pt x="14" y="66"/>
                  </a:lnTo>
                  <a:lnTo>
                    <a:pt x="14" y="263"/>
                  </a:lnTo>
                  <a:lnTo>
                    <a:pt x="42" y="263"/>
                  </a:lnTo>
                  <a:lnTo>
                    <a:pt x="42" y="66"/>
                  </a:lnTo>
                  <a:lnTo>
                    <a:pt x="56" y="66"/>
                  </a:lnTo>
                  <a:lnTo>
                    <a:pt x="28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8" name="Freeform 31"/>
            <p:cNvSpPr>
              <a:spLocks/>
            </p:cNvSpPr>
            <p:nvPr/>
          </p:nvSpPr>
          <p:spPr bwMode="auto">
            <a:xfrm>
              <a:off x="2744" y="2791"/>
              <a:ext cx="56" cy="263"/>
            </a:xfrm>
            <a:custGeom>
              <a:avLst/>
              <a:gdLst>
                <a:gd name="T0" fmla="*/ 0 w 56"/>
                <a:gd name="T1" fmla="*/ 66 h 263"/>
                <a:gd name="T2" fmla="*/ 14 w 56"/>
                <a:gd name="T3" fmla="*/ 66 h 263"/>
                <a:gd name="T4" fmla="*/ 14 w 56"/>
                <a:gd name="T5" fmla="*/ 263 h 263"/>
                <a:gd name="T6" fmla="*/ 42 w 56"/>
                <a:gd name="T7" fmla="*/ 263 h 263"/>
                <a:gd name="T8" fmla="*/ 42 w 56"/>
                <a:gd name="T9" fmla="*/ 66 h 263"/>
                <a:gd name="T10" fmla="*/ 56 w 56"/>
                <a:gd name="T11" fmla="*/ 66 h 263"/>
                <a:gd name="T12" fmla="*/ 28 w 56"/>
                <a:gd name="T13" fmla="*/ 0 h 263"/>
                <a:gd name="T14" fmla="*/ 0 w 56"/>
                <a:gd name="T15" fmla="*/ 66 h 2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263"/>
                <a:gd name="T26" fmla="*/ 56 w 56"/>
                <a:gd name="T27" fmla="*/ 263 h 2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263">
                  <a:moveTo>
                    <a:pt x="0" y="66"/>
                  </a:moveTo>
                  <a:lnTo>
                    <a:pt x="14" y="66"/>
                  </a:lnTo>
                  <a:lnTo>
                    <a:pt x="14" y="263"/>
                  </a:lnTo>
                  <a:lnTo>
                    <a:pt x="42" y="263"/>
                  </a:lnTo>
                  <a:lnTo>
                    <a:pt x="42" y="66"/>
                  </a:lnTo>
                  <a:lnTo>
                    <a:pt x="56" y="66"/>
                  </a:lnTo>
                  <a:lnTo>
                    <a:pt x="28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00"/>
            </a:solidFill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911" name="Group 32"/>
          <p:cNvGrpSpPr>
            <a:grpSpLocks/>
          </p:cNvGrpSpPr>
          <p:nvPr/>
        </p:nvGrpSpPr>
        <p:grpSpPr bwMode="auto">
          <a:xfrm>
            <a:off x="4462463" y="3997325"/>
            <a:ext cx="114300" cy="276225"/>
            <a:chOff x="2744" y="2054"/>
            <a:chExt cx="56" cy="210"/>
          </a:xfrm>
        </p:grpSpPr>
        <p:sp>
          <p:nvSpPr>
            <p:cNvPr id="37925" name="Freeform 33"/>
            <p:cNvSpPr>
              <a:spLocks/>
            </p:cNvSpPr>
            <p:nvPr/>
          </p:nvSpPr>
          <p:spPr bwMode="auto">
            <a:xfrm>
              <a:off x="2744" y="2054"/>
              <a:ext cx="56" cy="210"/>
            </a:xfrm>
            <a:custGeom>
              <a:avLst/>
              <a:gdLst>
                <a:gd name="T0" fmla="*/ 0 w 56"/>
                <a:gd name="T1" fmla="*/ 52 h 210"/>
                <a:gd name="T2" fmla="*/ 14 w 56"/>
                <a:gd name="T3" fmla="*/ 52 h 210"/>
                <a:gd name="T4" fmla="*/ 14 w 56"/>
                <a:gd name="T5" fmla="*/ 210 h 210"/>
                <a:gd name="T6" fmla="*/ 42 w 56"/>
                <a:gd name="T7" fmla="*/ 210 h 210"/>
                <a:gd name="T8" fmla="*/ 42 w 56"/>
                <a:gd name="T9" fmla="*/ 52 h 210"/>
                <a:gd name="T10" fmla="*/ 56 w 56"/>
                <a:gd name="T11" fmla="*/ 52 h 210"/>
                <a:gd name="T12" fmla="*/ 28 w 56"/>
                <a:gd name="T13" fmla="*/ 0 h 210"/>
                <a:gd name="T14" fmla="*/ 0 w 56"/>
                <a:gd name="T15" fmla="*/ 52 h 2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210"/>
                <a:gd name="T26" fmla="*/ 56 w 56"/>
                <a:gd name="T27" fmla="*/ 210 h 2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210">
                  <a:moveTo>
                    <a:pt x="0" y="52"/>
                  </a:moveTo>
                  <a:lnTo>
                    <a:pt x="14" y="52"/>
                  </a:lnTo>
                  <a:lnTo>
                    <a:pt x="14" y="210"/>
                  </a:lnTo>
                  <a:lnTo>
                    <a:pt x="42" y="210"/>
                  </a:lnTo>
                  <a:lnTo>
                    <a:pt x="42" y="52"/>
                  </a:lnTo>
                  <a:lnTo>
                    <a:pt x="56" y="52"/>
                  </a:lnTo>
                  <a:lnTo>
                    <a:pt x="2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6" name="Freeform 34"/>
            <p:cNvSpPr>
              <a:spLocks/>
            </p:cNvSpPr>
            <p:nvPr/>
          </p:nvSpPr>
          <p:spPr bwMode="auto">
            <a:xfrm>
              <a:off x="2744" y="2054"/>
              <a:ext cx="56" cy="210"/>
            </a:xfrm>
            <a:custGeom>
              <a:avLst/>
              <a:gdLst>
                <a:gd name="T0" fmla="*/ 0 w 56"/>
                <a:gd name="T1" fmla="*/ 52 h 210"/>
                <a:gd name="T2" fmla="*/ 14 w 56"/>
                <a:gd name="T3" fmla="*/ 52 h 210"/>
                <a:gd name="T4" fmla="*/ 14 w 56"/>
                <a:gd name="T5" fmla="*/ 210 h 210"/>
                <a:gd name="T6" fmla="*/ 42 w 56"/>
                <a:gd name="T7" fmla="*/ 210 h 210"/>
                <a:gd name="T8" fmla="*/ 42 w 56"/>
                <a:gd name="T9" fmla="*/ 52 h 210"/>
                <a:gd name="T10" fmla="*/ 56 w 56"/>
                <a:gd name="T11" fmla="*/ 52 h 210"/>
                <a:gd name="T12" fmla="*/ 28 w 56"/>
                <a:gd name="T13" fmla="*/ 0 h 210"/>
                <a:gd name="T14" fmla="*/ 0 w 56"/>
                <a:gd name="T15" fmla="*/ 52 h 2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210"/>
                <a:gd name="T26" fmla="*/ 56 w 56"/>
                <a:gd name="T27" fmla="*/ 210 h 2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210">
                  <a:moveTo>
                    <a:pt x="0" y="52"/>
                  </a:moveTo>
                  <a:lnTo>
                    <a:pt x="14" y="52"/>
                  </a:lnTo>
                  <a:lnTo>
                    <a:pt x="14" y="210"/>
                  </a:lnTo>
                  <a:lnTo>
                    <a:pt x="42" y="210"/>
                  </a:lnTo>
                  <a:lnTo>
                    <a:pt x="42" y="52"/>
                  </a:lnTo>
                  <a:lnTo>
                    <a:pt x="56" y="52"/>
                  </a:lnTo>
                  <a:lnTo>
                    <a:pt x="28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FF00"/>
            </a:solidFill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912" name="Group 35"/>
          <p:cNvGrpSpPr>
            <a:grpSpLocks/>
          </p:cNvGrpSpPr>
          <p:nvPr/>
        </p:nvGrpSpPr>
        <p:grpSpPr bwMode="auto">
          <a:xfrm>
            <a:off x="4462463" y="2959100"/>
            <a:ext cx="114300" cy="277813"/>
            <a:chOff x="2744" y="1263"/>
            <a:chExt cx="56" cy="211"/>
          </a:xfrm>
        </p:grpSpPr>
        <p:sp>
          <p:nvSpPr>
            <p:cNvPr id="37923" name="Freeform 36"/>
            <p:cNvSpPr>
              <a:spLocks/>
            </p:cNvSpPr>
            <p:nvPr/>
          </p:nvSpPr>
          <p:spPr bwMode="auto">
            <a:xfrm>
              <a:off x="2744" y="1263"/>
              <a:ext cx="56" cy="211"/>
            </a:xfrm>
            <a:custGeom>
              <a:avLst/>
              <a:gdLst>
                <a:gd name="T0" fmla="*/ 0 w 56"/>
                <a:gd name="T1" fmla="*/ 53 h 211"/>
                <a:gd name="T2" fmla="*/ 14 w 56"/>
                <a:gd name="T3" fmla="*/ 53 h 211"/>
                <a:gd name="T4" fmla="*/ 14 w 56"/>
                <a:gd name="T5" fmla="*/ 211 h 211"/>
                <a:gd name="T6" fmla="*/ 42 w 56"/>
                <a:gd name="T7" fmla="*/ 211 h 211"/>
                <a:gd name="T8" fmla="*/ 42 w 56"/>
                <a:gd name="T9" fmla="*/ 53 h 211"/>
                <a:gd name="T10" fmla="*/ 56 w 56"/>
                <a:gd name="T11" fmla="*/ 53 h 211"/>
                <a:gd name="T12" fmla="*/ 28 w 56"/>
                <a:gd name="T13" fmla="*/ 0 h 211"/>
                <a:gd name="T14" fmla="*/ 0 w 56"/>
                <a:gd name="T15" fmla="*/ 53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211"/>
                <a:gd name="T26" fmla="*/ 56 w 56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211">
                  <a:moveTo>
                    <a:pt x="0" y="53"/>
                  </a:moveTo>
                  <a:lnTo>
                    <a:pt x="14" y="53"/>
                  </a:lnTo>
                  <a:lnTo>
                    <a:pt x="14" y="211"/>
                  </a:lnTo>
                  <a:lnTo>
                    <a:pt x="42" y="211"/>
                  </a:lnTo>
                  <a:lnTo>
                    <a:pt x="42" y="53"/>
                  </a:lnTo>
                  <a:lnTo>
                    <a:pt x="56" y="53"/>
                  </a:lnTo>
                  <a:lnTo>
                    <a:pt x="28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924" name="Freeform 37"/>
            <p:cNvSpPr>
              <a:spLocks/>
            </p:cNvSpPr>
            <p:nvPr/>
          </p:nvSpPr>
          <p:spPr bwMode="auto">
            <a:xfrm>
              <a:off x="2744" y="1263"/>
              <a:ext cx="56" cy="211"/>
            </a:xfrm>
            <a:custGeom>
              <a:avLst/>
              <a:gdLst>
                <a:gd name="T0" fmla="*/ 0 w 56"/>
                <a:gd name="T1" fmla="*/ 53 h 211"/>
                <a:gd name="T2" fmla="*/ 14 w 56"/>
                <a:gd name="T3" fmla="*/ 53 h 211"/>
                <a:gd name="T4" fmla="*/ 14 w 56"/>
                <a:gd name="T5" fmla="*/ 211 h 211"/>
                <a:gd name="T6" fmla="*/ 42 w 56"/>
                <a:gd name="T7" fmla="*/ 211 h 211"/>
                <a:gd name="T8" fmla="*/ 42 w 56"/>
                <a:gd name="T9" fmla="*/ 53 h 211"/>
                <a:gd name="T10" fmla="*/ 56 w 56"/>
                <a:gd name="T11" fmla="*/ 53 h 211"/>
                <a:gd name="T12" fmla="*/ 28 w 56"/>
                <a:gd name="T13" fmla="*/ 0 h 211"/>
                <a:gd name="T14" fmla="*/ 0 w 56"/>
                <a:gd name="T15" fmla="*/ 53 h 2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211"/>
                <a:gd name="T26" fmla="*/ 56 w 56"/>
                <a:gd name="T27" fmla="*/ 211 h 2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211">
                  <a:moveTo>
                    <a:pt x="0" y="53"/>
                  </a:moveTo>
                  <a:lnTo>
                    <a:pt x="14" y="53"/>
                  </a:lnTo>
                  <a:lnTo>
                    <a:pt x="14" y="211"/>
                  </a:lnTo>
                  <a:lnTo>
                    <a:pt x="42" y="211"/>
                  </a:lnTo>
                  <a:lnTo>
                    <a:pt x="42" y="53"/>
                  </a:lnTo>
                  <a:lnTo>
                    <a:pt x="56" y="53"/>
                  </a:lnTo>
                  <a:lnTo>
                    <a:pt x="28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00"/>
            </a:solidFill>
            <a:ln w="7938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913" name="Group 38"/>
          <p:cNvGrpSpPr>
            <a:grpSpLocks/>
          </p:cNvGrpSpPr>
          <p:nvPr/>
        </p:nvGrpSpPr>
        <p:grpSpPr bwMode="auto">
          <a:xfrm>
            <a:off x="1731963" y="5378450"/>
            <a:ext cx="5688012" cy="552450"/>
            <a:chOff x="1407" y="3107"/>
            <a:chExt cx="2785" cy="421"/>
          </a:xfrm>
        </p:grpSpPr>
        <p:sp>
          <p:nvSpPr>
            <p:cNvPr id="37921" name="Rectangle 39"/>
            <p:cNvSpPr>
              <a:spLocks noChangeArrowheads="1"/>
            </p:cNvSpPr>
            <p:nvPr/>
          </p:nvSpPr>
          <p:spPr bwMode="auto">
            <a:xfrm>
              <a:off x="1407" y="3107"/>
              <a:ext cx="2785" cy="42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IE" altLang="en-US" sz="900">
                <a:solidFill>
                  <a:srgbClr val="FFD624"/>
                </a:solidFill>
                <a:latin typeface="Arial Unicode MS" pitchFamily="34" charset="-128"/>
              </a:endParaRPr>
            </a:p>
          </p:txBody>
        </p:sp>
        <p:sp>
          <p:nvSpPr>
            <p:cNvPr id="37922" name="Rectangle 40"/>
            <p:cNvSpPr>
              <a:spLocks noChangeArrowheads="1"/>
            </p:cNvSpPr>
            <p:nvPr/>
          </p:nvSpPr>
          <p:spPr bwMode="auto">
            <a:xfrm>
              <a:off x="1407" y="3107"/>
              <a:ext cx="2785" cy="421"/>
            </a:xfrm>
            <a:prstGeom prst="rect">
              <a:avLst/>
            </a:prstGeom>
            <a:solidFill>
              <a:srgbClr val="FFFF00"/>
            </a:solidFill>
            <a:ln w="7938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FFD624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37914" name="Rectangle 41"/>
          <p:cNvSpPr>
            <a:spLocks noChangeArrowheads="1"/>
          </p:cNvSpPr>
          <p:nvPr/>
        </p:nvSpPr>
        <p:spPr bwMode="auto">
          <a:xfrm>
            <a:off x="3725863" y="5416550"/>
            <a:ext cx="58737" cy="288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sp>
        <p:nvSpPr>
          <p:cNvPr id="37915" name="Rectangle 42"/>
          <p:cNvSpPr>
            <a:spLocks noChangeArrowheads="1"/>
          </p:cNvSpPr>
          <p:nvPr/>
        </p:nvSpPr>
        <p:spPr bwMode="auto">
          <a:xfrm>
            <a:off x="3451225" y="5505450"/>
            <a:ext cx="2085975" cy="4254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900">
                <a:solidFill>
                  <a:srgbClr val="000000"/>
                </a:solidFill>
                <a:latin typeface="Times New Roman" pitchFamily="18" charset="0"/>
              </a:rPr>
              <a:t>Objectives and Scope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sp>
        <p:nvSpPr>
          <p:cNvPr id="37916" name="Rectangle 43"/>
          <p:cNvSpPr>
            <a:spLocks noChangeArrowheads="1"/>
          </p:cNvSpPr>
          <p:nvPr/>
        </p:nvSpPr>
        <p:spPr bwMode="auto">
          <a:xfrm>
            <a:off x="5148263" y="5157788"/>
            <a:ext cx="603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9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altLang="en-US" sz="900">
              <a:solidFill>
                <a:srgbClr val="FFD624"/>
              </a:solidFill>
              <a:latin typeface="Arial Unicode MS" pitchFamily="34" charset="-128"/>
            </a:endParaRPr>
          </a:p>
        </p:txBody>
      </p:sp>
      <p:sp>
        <p:nvSpPr>
          <p:cNvPr id="37917" name="Line 44"/>
          <p:cNvSpPr>
            <a:spLocks noChangeShapeType="1"/>
          </p:cNvSpPr>
          <p:nvPr/>
        </p:nvSpPr>
        <p:spPr bwMode="auto">
          <a:xfrm>
            <a:off x="5894388" y="2546350"/>
            <a:ext cx="1071562" cy="158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18" name="Freeform 45"/>
          <p:cNvSpPr>
            <a:spLocks noEditPoints="1"/>
          </p:cNvSpPr>
          <p:nvPr/>
        </p:nvSpPr>
        <p:spPr bwMode="auto">
          <a:xfrm>
            <a:off x="6927850" y="2541588"/>
            <a:ext cx="76200" cy="2767012"/>
          </a:xfrm>
          <a:custGeom>
            <a:avLst/>
            <a:gdLst>
              <a:gd name="T0" fmla="*/ 0 w 400"/>
              <a:gd name="T1" fmla="*/ 0 h 24033"/>
              <a:gd name="T2" fmla="*/ 0 w 400"/>
              <a:gd name="T3" fmla="*/ 2147483647 h 24033"/>
              <a:gd name="T4" fmla="*/ 0 w 400"/>
              <a:gd name="T5" fmla="*/ 2147483647 h 24033"/>
              <a:gd name="T6" fmla="*/ 0 w 400"/>
              <a:gd name="T7" fmla="*/ 2147483647 h 24033"/>
              <a:gd name="T8" fmla="*/ 0 w 400"/>
              <a:gd name="T9" fmla="*/ 0 h 24033"/>
              <a:gd name="T10" fmla="*/ 0 w 400"/>
              <a:gd name="T11" fmla="*/ 0 h 24033"/>
              <a:gd name="T12" fmla="*/ 0 w 400"/>
              <a:gd name="T13" fmla="*/ 0 h 24033"/>
              <a:gd name="T14" fmla="*/ 0 w 400"/>
              <a:gd name="T15" fmla="*/ 2147483647 h 24033"/>
              <a:gd name="T16" fmla="*/ 0 w 400"/>
              <a:gd name="T17" fmla="*/ 2147483647 h 24033"/>
              <a:gd name="T18" fmla="*/ 0 w 400"/>
              <a:gd name="T19" fmla="*/ 2147483647 h 24033"/>
              <a:gd name="T20" fmla="*/ 0 w 400"/>
              <a:gd name="T21" fmla="*/ 2147483647 h 240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0"/>
              <a:gd name="T34" fmla="*/ 0 h 24033"/>
              <a:gd name="T35" fmla="*/ 400 w 400"/>
              <a:gd name="T36" fmla="*/ 24033 h 240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0" h="24033">
                <a:moveTo>
                  <a:pt x="234" y="33"/>
                </a:moveTo>
                <a:lnTo>
                  <a:pt x="234" y="23700"/>
                </a:lnTo>
                <a:cubicBezTo>
                  <a:pt x="234" y="23718"/>
                  <a:pt x="219" y="23733"/>
                  <a:pt x="200" y="23733"/>
                </a:cubicBezTo>
                <a:cubicBezTo>
                  <a:pt x="182" y="23733"/>
                  <a:pt x="167" y="23718"/>
                  <a:pt x="167" y="23700"/>
                </a:cubicBezTo>
                <a:lnTo>
                  <a:pt x="167" y="33"/>
                </a:lnTo>
                <a:cubicBezTo>
                  <a:pt x="167" y="15"/>
                  <a:pt x="182" y="0"/>
                  <a:pt x="200" y="0"/>
                </a:cubicBezTo>
                <a:cubicBezTo>
                  <a:pt x="219" y="0"/>
                  <a:pt x="234" y="15"/>
                  <a:pt x="234" y="33"/>
                </a:cubicBezTo>
                <a:close/>
                <a:moveTo>
                  <a:pt x="400" y="23633"/>
                </a:moveTo>
                <a:lnTo>
                  <a:pt x="200" y="24033"/>
                </a:lnTo>
                <a:lnTo>
                  <a:pt x="0" y="23633"/>
                </a:lnTo>
                <a:lnTo>
                  <a:pt x="400" y="23633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19" name="Freeform 46"/>
          <p:cNvSpPr>
            <a:spLocks noEditPoints="1"/>
          </p:cNvSpPr>
          <p:nvPr/>
        </p:nvSpPr>
        <p:spPr bwMode="auto">
          <a:xfrm>
            <a:off x="1960563" y="3560763"/>
            <a:ext cx="803275" cy="46037"/>
          </a:xfrm>
          <a:custGeom>
            <a:avLst/>
            <a:gdLst>
              <a:gd name="T0" fmla="*/ 2147483647 w 8467"/>
              <a:gd name="T1" fmla="*/ 0 h 800"/>
              <a:gd name="T2" fmla="*/ 0 w 8467"/>
              <a:gd name="T3" fmla="*/ 0 h 800"/>
              <a:gd name="T4" fmla="*/ 0 w 8467"/>
              <a:gd name="T5" fmla="*/ 0 h 800"/>
              <a:gd name="T6" fmla="*/ 0 w 8467"/>
              <a:gd name="T7" fmla="*/ 0 h 800"/>
              <a:gd name="T8" fmla="*/ 2147483647 w 8467"/>
              <a:gd name="T9" fmla="*/ 0 h 800"/>
              <a:gd name="T10" fmla="*/ 2147483647 w 8467"/>
              <a:gd name="T11" fmla="*/ 0 h 800"/>
              <a:gd name="T12" fmla="*/ 2147483647 w 8467"/>
              <a:gd name="T13" fmla="*/ 0 h 800"/>
              <a:gd name="T14" fmla="*/ 0 w 8467"/>
              <a:gd name="T15" fmla="*/ 0 h 800"/>
              <a:gd name="T16" fmla="*/ 0 w 8467"/>
              <a:gd name="T17" fmla="*/ 0 h 800"/>
              <a:gd name="T18" fmla="*/ 0 w 8467"/>
              <a:gd name="T19" fmla="*/ 0 h 800"/>
              <a:gd name="T20" fmla="*/ 0 w 8467"/>
              <a:gd name="T21" fmla="*/ 0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67"/>
              <a:gd name="T34" fmla="*/ 0 h 800"/>
              <a:gd name="T35" fmla="*/ 8467 w 8467"/>
              <a:gd name="T36" fmla="*/ 800 h 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67" h="800">
                <a:moveTo>
                  <a:pt x="8401" y="460"/>
                </a:moveTo>
                <a:lnTo>
                  <a:pt x="667" y="467"/>
                </a:lnTo>
                <a:cubicBezTo>
                  <a:pt x="630" y="467"/>
                  <a:pt x="601" y="437"/>
                  <a:pt x="600" y="400"/>
                </a:cubicBezTo>
                <a:cubicBezTo>
                  <a:pt x="600" y="363"/>
                  <a:pt x="630" y="333"/>
                  <a:pt x="667" y="333"/>
                </a:cubicBezTo>
                <a:lnTo>
                  <a:pt x="8400" y="327"/>
                </a:lnTo>
                <a:cubicBezTo>
                  <a:pt x="8437" y="327"/>
                  <a:pt x="8467" y="357"/>
                  <a:pt x="8467" y="394"/>
                </a:cubicBezTo>
                <a:cubicBezTo>
                  <a:pt x="8467" y="431"/>
                  <a:pt x="8437" y="460"/>
                  <a:pt x="8401" y="460"/>
                </a:cubicBezTo>
                <a:close/>
                <a:moveTo>
                  <a:pt x="801" y="800"/>
                </a:moveTo>
                <a:lnTo>
                  <a:pt x="0" y="400"/>
                </a:lnTo>
                <a:lnTo>
                  <a:pt x="800" y="0"/>
                </a:lnTo>
                <a:lnTo>
                  <a:pt x="801" y="800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7920" name="Freeform 47"/>
          <p:cNvSpPr>
            <a:spLocks noEditPoints="1"/>
          </p:cNvSpPr>
          <p:nvPr/>
        </p:nvSpPr>
        <p:spPr bwMode="auto">
          <a:xfrm>
            <a:off x="1924050" y="3578225"/>
            <a:ext cx="74613" cy="1730375"/>
          </a:xfrm>
          <a:custGeom>
            <a:avLst/>
            <a:gdLst>
              <a:gd name="T0" fmla="*/ 0 w 400"/>
              <a:gd name="T1" fmla="*/ 0 h 15033"/>
              <a:gd name="T2" fmla="*/ 0 w 400"/>
              <a:gd name="T3" fmla="*/ 2147483647 h 15033"/>
              <a:gd name="T4" fmla="*/ 0 w 400"/>
              <a:gd name="T5" fmla="*/ 2147483647 h 15033"/>
              <a:gd name="T6" fmla="*/ 0 w 400"/>
              <a:gd name="T7" fmla="*/ 2147483647 h 15033"/>
              <a:gd name="T8" fmla="*/ 0 w 400"/>
              <a:gd name="T9" fmla="*/ 0 h 15033"/>
              <a:gd name="T10" fmla="*/ 0 w 400"/>
              <a:gd name="T11" fmla="*/ 0 h 15033"/>
              <a:gd name="T12" fmla="*/ 0 w 400"/>
              <a:gd name="T13" fmla="*/ 0 h 15033"/>
              <a:gd name="T14" fmla="*/ 0 w 400"/>
              <a:gd name="T15" fmla="*/ 2147483647 h 15033"/>
              <a:gd name="T16" fmla="*/ 0 w 400"/>
              <a:gd name="T17" fmla="*/ 2147483647 h 15033"/>
              <a:gd name="T18" fmla="*/ 0 w 400"/>
              <a:gd name="T19" fmla="*/ 2147483647 h 15033"/>
              <a:gd name="T20" fmla="*/ 0 w 400"/>
              <a:gd name="T21" fmla="*/ 2147483647 h 150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0"/>
              <a:gd name="T34" fmla="*/ 0 h 15033"/>
              <a:gd name="T35" fmla="*/ 400 w 400"/>
              <a:gd name="T36" fmla="*/ 15033 h 150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0" h="15033">
                <a:moveTo>
                  <a:pt x="230" y="33"/>
                </a:moveTo>
                <a:lnTo>
                  <a:pt x="233" y="14700"/>
                </a:lnTo>
                <a:cubicBezTo>
                  <a:pt x="233" y="14718"/>
                  <a:pt x="218" y="14733"/>
                  <a:pt x="200" y="14733"/>
                </a:cubicBezTo>
                <a:cubicBezTo>
                  <a:pt x="181" y="14733"/>
                  <a:pt x="166" y="14718"/>
                  <a:pt x="166" y="14700"/>
                </a:cubicBezTo>
                <a:lnTo>
                  <a:pt x="163" y="33"/>
                </a:lnTo>
                <a:cubicBezTo>
                  <a:pt x="163" y="15"/>
                  <a:pt x="178" y="0"/>
                  <a:pt x="196" y="0"/>
                </a:cubicBezTo>
                <a:cubicBezTo>
                  <a:pt x="215" y="0"/>
                  <a:pt x="230" y="15"/>
                  <a:pt x="230" y="33"/>
                </a:cubicBezTo>
                <a:close/>
                <a:moveTo>
                  <a:pt x="400" y="14633"/>
                </a:moveTo>
                <a:lnTo>
                  <a:pt x="200" y="15033"/>
                </a:lnTo>
                <a:lnTo>
                  <a:pt x="0" y="14633"/>
                </a:lnTo>
                <a:lnTo>
                  <a:pt x="400" y="14633"/>
                </a:lnTo>
                <a:close/>
              </a:path>
            </a:pathLst>
          </a:custGeom>
          <a:solidFill>
            <a:srgbClr val="FFFF00"/>
          </a:solidFill>
          <a:ln w="1588">
            <a:solidFill>
              <a:srgbClr val="000000"/>
            </a:solidFill>
            <a:bevel/>
            <a:headEnd/>
            <a:tailEnd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50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219200"/>
            <a:ext cx="3441700" cy="808038"/>
          </a:xfrm>
        </p:spPr>
        <p:txBody>
          <a:bodyPr>
            <a:normAutofit/>
          </a:bodyPr>
          <a:lstStyle/>
          <a:p>
            <a:r>
              <a:rPr lang="en-IE" sz="3200" b="1" u="sng" dirty="0">
                <a:solidFill>
                  <a:srgbClr val="FF0000"/>
                </a:solidFill>
              </a:rPr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88753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2200" b="1" dirty="0"/>
          </a:p>
          <a:p>
            <a:pPr marL="0" indent="0">
              <a:buNone/>
            </a:pPr>
            <a:r>
              <a:rPr lang="en-IE" sz="2200" b="1" dirty="0"/>
              <a:t>Dir F main page </a:t>
            </a:r>
          </a:p>
          <a:p>
            <a:pPr marL="400050" lvl="1" indent="0">
              <a:buNone/>
            </a:pPr>
            <a:r>
              <a:rPr lang="en-IE" sz="1800" b="1" dirty="0">
                <a:hlinkClick r:id="rId3"/>
              </a:rPr>
              <a:t>http://ec.europa.eu/food/food_veterinary_office/index_en.htm</a:t>
            </a:r>
            <a:endParaRPr lang="en-IE" sz="1800" b="1" dirty="0"/>
          </a:p>
          <a:p>
            <a:pPr marL="0" indent="0">
              <a:buNone/>
            </a:pPr>
            <a:r>
              <a:rPr lang="en-IE" sz="2200" b="1" dirty="0">
                <a:sym typeface="Webdings"/>
              </a:rPr>
              <a:t>Dir F reports </a:t>
            </a:r>
          </a:p>
          <a:p>
            <a:pPr marL="400050" lvl="1" indent="0">
              <a:buNone/>
            </a:pPr>
            <a:r>
              <a:rPr lang="en-IE" sz="1800" b="1" dirty="0">
                <a:sym typeface="Webdings"/>
                <a:hlinkClick r:id="rId4"/>
              </a:rPr>
              <a:t>http://ec.europa.eu/food/fvo/audit_reports/index.cfm</a:t>
            </a:r>
            <a:endParaRPr lang="en-IE" sz="1800" b="1" dirty="0">
              <a:sym typeface="Webdings"/>
            </a:endParaRPr>
          </a:p>
          <a:p>
            <a:pPr marL="0" indent="0">
              <a:buNone/>
            </a:pPr>
            <a:endParaRPr lang="en-IE" sz="2200" b="1" dirty="0">
              <a:sym typeface="Webdings"/>
            </a:endParaRPr>
          </a:p>
          <a:p>
            <a:pPr marL="0" indent="0">
              <a:buNone/>
            </a:pPr>
            <a:r>
              <a:rPr lang="en-IE" sz="2200" b="1" dirty="0">
                <a:sym typeface="Webdings"/>
              </a:rPr>
              <a:t>Videos</a:t>
            </a:r>
          </a:p>
          <a:p>
            <a:pPr marL="0" indent="0">
              <a:buNone/>
            </a:pPr>
            <a:r>
              <a:rPr lang="en-IE" sz="2200" b="1" dirty="0">
                <a:sym typeface="Webdings"/>
              </a:rPr>
              <a:t>Dir F introduction 	</a:t>
            </a:r>
            <a:r>
              <a:rPr lang="en-IE" sz="1800" b="1" dirty="0">
                <a:hlinkClick r:id="rId5"/>
              </a:rPr>
              <a:t>https://www.youtube.com/watch?feature=player_embedded&amp;v=c0J_3wIz6Qg</a:t>
            </a:r>
            <a:endParaRPr lang="en-IE" sz="1800" b="1" dirty="0"/>
          </a:p>
          <a:p>
            <a:pPr marL="0" lvl="4" indent="0">
              <a:buNone/>
            </a:pPr>
            <a:r>
              <a:rPr lang="en-IE" sz="2200" b="1" dirty="0"/>
              <a:t>Food, 500 Million Reasons to keep it safe" (video)</a:t>
            </a:r>
          </a:p>
          <a:p>
            <a:pPr marL="400050" lvl="1" indent="0">
              <a:buNone/>
            </a:pPr>
            <a:r>
              <a:rPr lang="en-GB" sz="1800" b="1" dirty="0">
                <a:hlinkClick r:id="rId6"/>
              </a:rPr>
              <a:t>http://www.youtube.com/watch?v=MYt_FRwNu7w</a:t>
            </a:r>
            <a:endParaRPr lang="en-GB" sz="1800" b="1" dirty="0"/>
          </a:p>
          <a:p>
            <a:pPr marL="0" indent="0">
              <a:buNone/>
            </a:pPr>
            <a:endParaRPr lang="en-IE" dirty="0">
              <a:sym typeface="Webdings"/>
            </a:endParaRP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6215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964488" cy="529297"/>
          </a:xfrm>
        </p:spPr>
        <p:txBody>
          <a:bodyPr>
            <a:noAutofit/>
          </a:bodyPr>
          <a:lstStyle/>
          <a:p>
            <a:pPr eaLnBrk="1" hangingPunct="1"/>
            <a:r>
              <a:rPr lang="en-IE" sz="3600" dirty="0">
                <a:solidFill>
                  <a:schemeClr val="accent2"/>
                </a:solidFill>
                <a:latin typeface="Trebuchet MS" panose="020B0603020202020204" pitchFamily="34" charset="0"/>
              </a:rPr>
              <a:t>Hierarchy of Official Controls (in the EU)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92886" y="2348880"/>
            <a:ext cx="6871602" cy="3537573"/>
            <a:chOff x="1412724" y="-399448"/>
            <a:chExt cx="6670119" cy="3677753"/>
          </a:xfrm>
        </p:grpSpPr>
        <p:sp>
          <p:nvSpPr>
            <p:cNvPr id="5" name="Rectangle 4"/>
            <p:cNvSpPr/>
            <p:nvPr/>
          </p:nvSpPr>
          <p:spPr>
            <a:xfrm>
              <a:off x="1851199" y="-759"/>
              <a:ext cx="6231644" cy="3279064"/>
            </a:xfrm>
            <a:prstGeom prst="rect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1412724" y="-399448"/>
              <a:ext cx="2471169" cy="5240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8110" tIns="118110" rIns="118110" bIns="118110" spcCol="1270" anchor="ctr"/>
            <a:lstStyle/>
            <a:p>
              <a:pPr defTabSz="13779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IE" sz="2800" dirty="0">
                  <a:solidFill>
                    <a:srgbClr val="FF0000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Commission</a:t>
              </a:r>
            </a:p>
          </p:txBody>
        </p:sp>
      </p:grpSp>
      <p:sp>
        <p:nvSpPr>
          <p:cNvPr id="10" name="Pie 9"/>
          <p:cNvSpPr/>
          <p:nvPr/>
        </p:nvSpPr>
        <p:spPr>
          <a:xfrm>
            <a:off x="280548" y="2418170"/>
            <a:ext cx="3387229" cy="4179182"/>
          </a:xfrm>
          <a:prstGeom prst="pie">
            <a:avLst>
              <a:gd name="adj1" fmla="val 5400000"/>
              <a:gd name="adj2" fmla="val 16200000"/>
            </a:avLst>
          </a:prstGeom>
          <a:solidFill>
            <a:srgbClr val="92D050"/>
          </a:solidFill>
          <a:effectLst/>
          <a:scene3d>
            <a:camera prst="orthographicFront"/>
            <a:lightRig rig="threePt" dir="t"/>
          </a:scene3d>
          <a:sp3d>
            <a:bevelT w="311150" h="190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11" name="Pie 10"/>
          <p:cNvSpPr/>
          <p:nvPr/>
        </p:nvSpPr>
        <p:spPr>
          <a:xfrm>
            <a:off x="724720" y="3877000"/>
            <a:ext cx="2498883" cy="2720352"/>
          </a:xfrm>
          <a:prstGeom prst="pie">
            <a:avLst>
              <a:gd name="adj1" fmla="val 5400000"/>
              <a:gd name="adj2" fmla="val 16135872"/>
            </a:avLst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 w="311150" h="1905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Pie 11"/>
          <p:cNvSpPr/>
          <p:nvPr/>
        </p:nvSpPr>
        <p:spPr>
          <a:xfrm>
            <a:off x="1499360" y="5319123"/>
            <a:ext cx="949603" cy="1278229"/>
          </a:xfrm>
          <a:prstGeom prst="pie">
            <a:avLst>
              <a:gd name="adj1" fmla="val 5400000"/>
              <a:gd name="adj2" fmla="val 16260255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3111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 bwMode="auto">
          <a:xfrm>
            <a:off x="2094359" y="4113676"/>
            <a:ext cx="2333625" cy="10435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8110" tIns="118110" rIns="118110" bIns="118110" spcCol="1270" anchor="ctr"/>
          <a:lstStyle/>
          <a:p>
            <a:pPr defTabSz="1377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IE" sz="2800" dirty="0">
                <a:solidFill>
                  <a:srgbClr val="FF00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 Authorities</a:t>
            </a:r>
            <a:endParaRPr lang="en-GB" sz="2800" dirty="0">
              <a:solidFill>
                <a:srgbClr val="FF00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094360" y="5468963"/>
            <a:ext cx="2333625" cy="76834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8110" tIns="118110" rIns="118110" bIns="118110" spcCol="1270" anchor="ctr"/>
          <a:lstStyle/>
          <a:p>
            <a:pPr defTabSz="13779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IE" sz="2800" dirty="0">
                <a:solidFill>
                  <a:srgbClr val="FF0000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Operators</a:t>
            </a:r>
            <a:endParaRPr lang="en-GB" sz="2800" dirty="0">
              <a:solidFill>
                <a:srgbClr val="FF0000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39738" y="590552"/>
            <a:ext cx="8155984" cy="4601546"/>
            <a:chOff x="4967110" y="1110828"/>
            <a:chExt cx="6882264" cy="4900690"/>
          </a:xfrm>
        </p:grpSpPr>
        <p:sp>
          <p:nvSpPr>
            <p:cNvPr id="16" name="Rectangle 15"/>
            <p:cNvSpPr/>
            <p:nvPr/>
          </p:nvSpPr>
          <p:spPr>
            <a:xfrm>
              <a:off x="4967110" y="1110828"/>
              <a:ext cx="3115733" cy="111082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8393274" y="4900694"/>
              <a:ext cx="3456100" cy="11108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marL="285750" lvl="1" indent="-285750" defTabSz="622300">
                <a:lnSpc>
                  <a:spcPct val="90000"/>
                </a:lnSpc>
                <a:spcAft>
                  <a:spcPct val="15000"/>
                </a:spcAft>
                <a:buClr>
                  <a:schemeClr val="tx2"/>
                </a:buClr>
                <a:buFont typeface="Wingdings" panose="05000000000000000000" pitchFamily="2" charset="2"/>
                <a:buChar char="Ø"/>
                <a:defRPr/>
              </a:pPr>
              <a:r>
                <a:rPr lang="en-IE" sz="2400" dirty="0">
                  <a:solidFill>
                    <a:schemeClr val="accent2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carry out </a:t>
              </a:r>
              <a:r>
                <a:rPr lang="en-IE" sz="2400" u="sng" dirty="0">
                  <a:solidFill>
                    <a:schemeClr val="accent2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official controls </a:t>
              </a:r>
              <a:r>
                <a:rPr lang="en-IE" sz="2400" dirty="0">
                  <a:solidFill>
                    <a:schemeClr val="accent2"/>
                  </a:solidFill>
                  <a:latin typeface="Trebuchet MS" panose="020B06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 enforce EU standards</a:t>
              </a:r>
              <a:endParaRPr lang="en-GB" sz="2400" dirty="0">
                <a:solidFill>
                  <a:schemeClr val="accent2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 bwMode="auto">
          <a:xfrm>
            <a:off x="4499992" y="5483944"/>
            <a:ext cx="4975946" cy="1041400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3340" tIns="53340" rIns="53340" bIns="53340" spcCol="1270" anchor="ctr"/>
          <a:lstStyle/>
          <a:p>
            <a:pPr marL="285750" lvl="1" indent="-285750" defTabSz="622300">
              <a:lnSpc>
                <a:spcPct val="90000"/>
              </a:lnSpc>
              <a:spcAft>
                <a:spcPct val="15000"/>
              </a:spcAft>
              <a:buFont typeface="Wingdings" panose="05000000000000000000" pitchFamily="2" charset="2"/>
              <a:buChar char="Ø"/>
              <a:defRPr/>
            </a:pPr>
            <a:r>
              <a:rPr lang="en-IE" sz="2400" dirty="0">
                <a:solidFill>
                  <a:schemeClr val="accent2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apply EU standards (primary responsibility)</a:t>
            </a:r>
            <a:endParaRPr lang="en-GB" sz="2400" b="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02398" y="2348880"/>
            <a:ext cx="4462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622300">
              <a:lnSpc>
                <a:spcPct val="90000"/>
              </a:lnSpc>
              <a:spcAft>
                <a:spcPct val="150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en-IE" sz="2400" u="sng" dirty="0">
                <a:solidFill>
                  <a:schemeClr val="accent2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verifies</a:t>
            </a:r>
            <a:r>
              <a:rPr lang="en-IE" sz="2400" dirty="0">
                <a:solidFill>
                  <a:schemeClr val="accent2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how the competent authorities ensure enforcement of EU standards, and their functioning in practice</a:t>
            </a:r>
            <a:endParaRPr lang="en-GB" sz="2400" dirty="0">
              <a:solidFill>
                <a:schemeClr val="accent2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24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5754687" y="3054349"/>
            <a:ext cx="2433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/>
            <a:r>
              <a:rPr lang="en-IE" sz="1200" dirty="0">
                <a:solidFill>
                  <a:srgbClr val="000000"/>
                </a:solidFill>
              </a:rPr>
              <a:t>European Union civil service</a:t>
            </a:r>
          </a:p>
        </p:txBody>
      </p:sp>
      <p:cxnSp>
        <p:nvCxnSpPr>
          <p:cNvPr id="5" name="Straight Connector 32"/>
          <p:cNvCxnSpPr>
            <a:cxnSpLocks noChangeShapeType="1"/>
          </p:cNvCxnSpPr>
          <p:nvPr/>
        </p:nvCxnSpPr>
        <p:spPr bwMode="auto">
          <a:xfrm flipH="1">
            <a:off x="2514600" y="4953000"/>
            <a:ext cx="2987675" cy="1063362"/>
          </a:xfrm>
          <a:prstGeom prst="line">
            <a:avLst/>
          </a:prstGeom>
          <a:noFill/>
          <a:ln w="76200" algn="ctr">
            <a:solidFill>
              <a:srgbClr val="92D050"/>
            </a:solidFill>
            <a:round/>
            <a:headEnd type="triangle" w="med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Picture 4" descr="Off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2" y="4264024"/>
            <a:ext cx="2413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6"/>
          <p:cNvCxnSpPr>
            <a:cxnSpLocks noChangeShapeType="1"/>
          </p:cNvCxnSpPr>
          <p:nvPr/>
        </p:nvCxnSpPr>
        <p:spPr bwMode="auto">
          <a:xfrm>
            <a:off x="3517900" y="3476625"/>
            <a:ext cx="633412" cy="225425"/>
          </a:xfrm>
          <a:prstGeom prst="straightConnector1">
            <a:avLst/>
          </a:prstGeom>
          <a:noFill/>
          <a:ln w="15875" algn="ctr">
            <a:solidFill>
              <a:srgbClr val="2340B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24"/>
          <p:cNvCxnSpPr>
            <a:cxnSpLocks noChangeShapeType="1"/>
          </p:cNvCxnSpPr>
          <p:nvPr/>
        </p:nvCxnSpPr>
        <p:spPr bwMode="auto">
          <a:xfrm flipV="1">
            <a:off x="3517900" y="3251200"/>
            <a:ext cx="889000" cy="55562"/>
          </a:xfrm>
          <a:prstGeom prst="straightConnector1">
            <a:avLst/>
          </a:prstGeom>
          <a:noFill/>
          <a:ln w="15875" algn="ctr">
            <a:solidFill>
              <a:srgbClr val="2340B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39"/>
          <p:cNvCxnSpPr>
            <a:cxnSpLocks noChangeShapeType="1"/>
          </p:cNvCxnSpPr>
          <p:nvPr/>
        </p:nvCxnSpPr>
        <p:spPr bwMode="auto">
          <a:xfrm flipV="1">
            <a:off x="3517900" y="2844800"/>
            <a:ext cx="463550" cy="255587"/>
          </a:xfrm>
          <a:prstGeom prst="straightConnector1">
            <a:avLst/>
          </a:prstGeom>
          <a:noFill/>
          <a:ln w="15875" algn="ctr">
            <a:solidFill>
              <a:srgbClr val="2340B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40233" y="4786312"/>
            <a:ext cx="16438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-171450" defTabSz="457200">
              <a:buFont typeface="Arial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Directorate A</a:t>
            </a:r>
          </a:p>
          <a:p>
            <a:pPr marL="171450" indent="-171450" defTabSz="457200">
              <a:buFont typeface="Arial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Directorate B</a:t>
            </a:r>
          </a:p>
          <a:p>
            <a:pPr marL="171450" indent="-171450" defTabSz="457200">
              <a:buFont typeface="Arial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Directorate C</a:t>
            </a:r>
          </a:p>
          <a:p>
            <a:pPr marL="171450" indent="-171450" defTabSz="457200">
              <a:buFont typeface="Arial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Directorate D</a:t>
            </a:r>
          </a:p>
          <a:p>
            <a:pPr marL="171450" indent="-171450" defTabSz="457200">
              <a:buFont typeface="Arial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Directorate E</a:t>
            </a:r>
          </a:p>
          <a:p>
            <a:pPr marL="171450" indent="-171450" defTabSz="457200">
              <a:buFont typeface="Arial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Directorate F</a:t>
            </a:r>
          </a:p>
          <a:p>
            <a:pPr marL="171450" indent="-171450" defTabSz="457200">
              <a:buFont typeface="Arial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Directorate G</a:t>
            </a:r>
          </a:p>
          <a:p>
            <a:pPr marL="171450" indent="-171450" defTabSz="457200">
              <a:buFont typeface="Arial" charset="0"/>
              <a:buChar char="•"/>
            </a:pPr>
            <a:r>
              <a:rPr lang="en-GB" sz="1400" dirty="0">
                <a:solidFill>
                  <a:srgbClr val="000000"/>
                </a:solidFill>
              </a:rPr>
              <a:t>Directorate R</a:t>
            </a:r>
          </a:p>
        </p:txBody>
      </p:sp>
      <p:cxnSp>
        <p:nvCxnSpPr>
          <p:cNvPr id="12" name="Straight Arrow Connector 28"/>
          <p:cNvCxnSpPr>
            <a:cxnSpLocks noChangeShapeType="1"/>
          </p:cNvCxnSpPr>
          <p:nvPr/>
        </p:nvCxnSpPr>
        <p:spPr bwMode="auto">
          <a:xfrm flipH="1" flipV="1">
            <a:off x="2062162" y="2870200"/>
            <a:ext cx="163513" cy="342900"/>
          </a:xfrm>
          <a:prstGeom prst="straightConnector1">
            <a:avLst/>
          </a:prstGeom>
          <a:noFill/>
          <a:ln w="15875" algn="ctr">
            <a:solidFill>
              <a:srgbClr val="2340B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28"/>
          <p:cNvCxnSpPr>
            <a:cxnSpLocks noChangeShapeType="1"/>
          </p:cNvCxnSpPr>
          <p:nvPr/>
        </p:nvCxnSpPr>
        <p:spPr bwMode="auto">
          <a:xfrm flipV="1">
            <a:off x="3044825" y="2713037"/>
            <a:ext cx="206375" cy="342900"/>
          </a:xfrm>
          <a:prstGeom prst="straightConnector1">
            <a:avLst/>
          </a:prstGeom>
          <a:noFill/>
          <a:ln w="15875" algn="ctr">
            <a:solidFill>
              <a:srgbClr val="2340B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80"/>
          <p:cNvSpPr>
            <a:spLocks noChangeArrowheads="1"/>
          </p:cNvSpPr>
          <p:nvPr/>
        </p:nvSpPr>
        <p:spPr bwMode="auto">
          <a:xfrm>
            <a:off x="450850" y="5164235"/>
            <a:ext cx="12088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/>
            <a:r>
              <a:rPr lang="en-IE" sz="1400" b="1" dirty="0">
                <a:solidFill>
                  <a:srgbClr val="1F497D"/>
                </a:solidFill>
              </a:rPr>
              <a:t>DG SANTE</a:t>
            </a:r>
            <a:endParaRPr lang="en-GB" sz="1400" b="1" dirty="0">
              <a:solidFill>
                <a:srgbClr val="1F497D"/>
              </a:solidFill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7" r="-48567"/>
          <a:stretch>
            <a:fillRect/>
          </a:stretch>
        </p:blipFill>
        <p:spPr bwMode="auto">
          <a:xfrm>
            <a:off x="5549900" y="4132262"/>
            <a:ext cx="1497012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2" y="3213100"/>
            <a:ext cx="164941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26"/>
          <p:cNvCxnSpPr>
            <a:cxnSpLocks noChangeShapeType="1"/>
          </p:cNvCxnSpPr>
          <p:nvPr/>
        </p:nvCxnSpPr>
        <p:spPr bwMode="auto">
          <a:xfrm flipH="1" flipV="1">
            <a:off x="862012" y="3413125"/>
            <a:ext cx="908050" cy="120650"/>
          </a:xfrm>
          <a:prstGeom prst="straightConnector1">
            <a:avLst/>
          </a:prstGeom>
          <a:noFill/>
          <a:ln w="15875" algn="ctr">
            <a:solidFill>
              <a:srgbClr val="2340B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27"/>
          <p:cNvCxnSpPr>
            <a:cxnSpLocks noChangeShapeType="1"/>
          </p:cNvCxnSpPr>
          <p:nvPr/>
        </p:nvCxnSpPr>
        <p:spPr bwMode="auto">
          <a:xfrm flipH="1">
            <a:off x="1240233" y="3702050"/>
            <a:ext cx="560388" cy="114300"/>
          </a:xfrm>
          <a:prstGeom prst="straightConnector1">
            <a:avLst/>
          </a:prstGeom>
          <a:noFill/>
          <a:ln w="15875" algn="ctr">
            <a:solidFill>
              <a:srgbClr val="2340B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28"/>
          <p:cNvCxnSpPr>
            <a:cxnSpLocks noChangeShapeType="1"/>
          </p:cNvCxnSpPr>
          <p:nvPr/>
        </p:nvCxnSpPr>
        <p:spPr bwMode="auto">
          <a:xfrm flipH="1" flipV="1">
            <a:off x="1316037" y="2976562"/>
            <a:ext cx="501650" cy="331788"/>
          </a:xfrm>
          <a:prstGeom prst="straightConnector1">
            <a:avLst/>
          </a:prstGeom>
          <a:noFill/>
          <a:ln w="15875" algn="ctr">
            <a:solidFill>
              <a:srgbClr val="2340B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733800" y="2728912"/>
            <a:ext cx="2176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/>
            <a:r>
              <a:rPr lang="en-IE" sz="900" dirty="0">
                <a:solidFill>
                  <a:srgbClr val="000000"/>
                </a:solidFill>
              </a:rPr>
              <a:t>Agriculture and Rural Development 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93662" y="3327400"/>
            <a:ext cx="768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/>
            <a:r>
              <a:rPr lang="en-IE" sz="900" dirty="0">
                <a:solidFill>
                  <a:srgbClr val="000000"/>
                </a:solidFill>
              </a:rPr>
              <a:t>Budget 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006725" y="2511425"/>
            <a:ext cx="11064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/>
            <a:r>
              <a:rPr lang="en-IE" sz="900" dirty="0">
                <a:solidFill>
                  <a:srgbClr val="000000"/>
                </a:solidFill>
              </a:rPr>
              <a:t>Environment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73025" y="2808287"/>
            <a:ext cx="14398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/>
            <a:r>
              <a:rPr lang="en-IE" sz="900" dirty="0">
                <a:solidFill>
                  <a:srgbClr val="000000"/>
                </a:solidFill>
              </a:rPr>
              <a:t>Communication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909637" y="2532062"/>
            <a:ext cx="1814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/>
            <a:r>
              <a:rPr lang="en-IE" sz="900">
                <a:solidFill>
                  <a:srgbClr val="000000"/>
                </a:solidFill>
              </a:rPr>
              <a:t>Economic and Financial Affairs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113212" y="3155950"/>
            <a:ext cx="13890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/>
            <a:r>
              <a:rPr lang="en-IE" sz="900" dirty="0">
                <a:solidFill>
                  <a:srgbClr val="000000"/>
                </a:solidFill>
              </a:rPr>
              <a:t>Trade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74637" y="2982912"/>
            <a:ext cx="7032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/>
            <a:r>
              <a:rPr lang="en-IE" sz="900" dirty="0">
                <a:solidFill>
                  <a:srgbClr val="000000"/>
                </a:solidFill>
              </a:rPr>
              <a:t>Energy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27" name="Rectangle 88063"/>
          <p:cNvSpPr>
            <a:spLocks noChangeArrowheads="1"/>
          </p:cNvSpPr>
          <p:nvPr/>
        </p:nvSpPr>
        <p:spPr bwMode="auto">
          <a:xfrm>
            <a:off x="3878262" y="3678237"/>
            <a:ext cx="16716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/>
            <a:r>
              <a:rPr lang="en-IE" sz="900" dirty="0">
                <a:solidFill>
                  <a:srgbClr val="000000"/>
                </a:solidFill>
              </a:rPr>
              <a:t>Employment, </a:t>
            </a:r>
          </a:p>
          <a:p>
            <a:pPr algn="ctr" defTabSz="457200"/>
            <a:r>
              <a:rPr lang="en-IE" sz="900" dirty="0">
                <a:solidFill>
                  <a:srgbClr val="000000"/>
                </a:solidFill>
              </a:rPr>
              <a:t>Social Affairs and Inclusion</a:t>
            </a:r>
            <a:endParaRPr lang="en-GB" sz="900" dirty="0">
              <a:solidFill>
                <a:srgbClr val="000000"/>
              </a:solidFill>
            </a:endParaRPr>
          </a:p>
        </p:txBody>
      </p:sp>
      <p:sp>
        <p:nvSpPr>
          <p:cNvPr id="28" name="Rectangle 56"/>
          <p:cNvSpPr>
            <a:spLocks noChangeArrowheads="1"/>
          </p:cNvSpPr>
          <p:nvPr/>
        </p:nvSpPr>
        <p:spPr bwMode="auto">
          <a:xfrm>
            <a:off x="598487" y="3686175"/>
            <a:ext cx="9144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n-IE" sz="900" dirty="0">
                <a:solidFill>
                  <a:srgbClr val="000000"/>
                </a:solidFill>
              </a:rPr>
              <a:t>Others …..</a:t>
            </a:r>
            <a:endParaRPr lang="en-GB" sz="900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6"/>
          <p:cNvCxnSpPr>
            <a:cxnSpLocks noChangeShapeType="1"/>
          </p:cNvCxnSpPr>
          <p:nvPr/>
        </p:nvCxnSpPr>
        <p:spPr bwMode="auto">
          <a:xfrm flipH="1" flipV="1">
            <a:off x="863600" y="3157537"/>
            <a:ext cx="906462" cy="284163"/>
          </a:xfrm>
          <a:prstGeom prst="straightConnector1">
            <a:avLst/>
          </a:prstGeom>
          <a:noFill/>
          <a:ln w="15875" algn="ctr">
            <a:solidFill>
              <a:srgbClr val="2340B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itle 1"/>
          <p:cNvSpPr txBox="1">
            <a:spLocks/>
          </p:cNvSpPr>
          <p:nvPr/>
        </p:nvSpPr>
        <p:spPr bwMode="auto">
          <a:xfrm>
            <a:off x="477837" y="1447800"/>
            <a:ext cx="82296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defTabSz="457200">
              <a:defRPr/>
            </a:pPr>
            <a:r>
              <a:rPr lang="en-IE" kern="0" dirty="0">
                <a:solidFill>
                  <a:srgbClr val="FF0000"/>
                </a:solidFill>
              </a:rPr>
              <a:t>The DG SANTE Dir. F</a:t>
            </a:r>
            <a:endParaRPr lang="en-IE" sz="2800" kern="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27"/>
          <p:cNvCxnSpPr>
            <a:cxnSpLocks noChangeShapeType="1"/>
          </p:cNvCxnSpPr>
          <p:nvPr/>
        </p:nvCxnSpPr>
        <p:spPr bwMode="auto">
          <a:xfrm flipH="1">
            <a:off x="1876425" y="4186237"/>
            <a:ext cx="560388" cy="303410"/>
          </a:xfrm>
          <a:prstGeom prst="straightConnector1">
            <a:avLst/>
          </a:prstGeom>
          <a:noFill/>
          <a:ln w="15875" algn="ctr">
            <a:solidFill>
              <a:srgbClr val="2340B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977900" y="4552950"/>
            <a:ext cx="19077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/>
            <a:r>
              <a:rPr lang="en-IE" sz="1200" b="1" dirty="0">
                <a:solidFill>
                  <a:srgbClr val="1F497D"/>
                </a:solidFill>
              </a:rPr>
              <a:t>Health and Food Safety </a:t>
            </a:r>
          </a:p>
        </p:txBody>
      </p:sp>
    </p:spTree>
    <p:extLst>
      <p:ext uri="{BB962C8B-B14F-4D97-AF65-F5344CB8AC3E}">
        <p14:creationId xmlns:p14="http://schemas.microsoft.com/office/powerpoint/2010/main" val="147147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5752"/>
            <a:ext cx="8229600" cy="937683"/>
          </a:xfrm>
        </p:spPr>
        <p:txBody>
          <a:bodyPr/>
          <a:lstStyle/>
          <a:p>
            <a:pPr algn="ctr" defTabSz="457200">
              <a:defRPr/>
            </a:pPr>
            <a:r>
              <a:rPr lang="en-GB" altLang="en-US" sz="36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Directorate F</a:t>
            </a:r>
            <a:r>
              <a:rPr lang="en-GB" altLang="en-US" sz="4400" b="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en-GB" sz="4400" b="0" kern="1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2565402"/>
            <a:ext cx="8229600" cy="3384551"/>
          </a:xfrm>
        </p:spPr>
        <p:txBody>
          <a:bodyPr/>
          <a:lstStyle/>
          <a:p>
            <a:pPr marL="746594" lvl="1" defTabSz="457200" eaLnBrk="1" hangingPunct="1"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  <a:defRPr/>
            </a:pPr>
            <a:r>
              <a:rPr lang="en-IE" b="0" kern="1200" dirty="0"/>
              <a:t>Staff  </a:t>
            </a:r>
            <a:r>
              <a:rPr lang="en-IE" b="0" u="sng" dirty="0"/>
              <a:t>+</a:t>
            </a:r>
            <a:r>
              <a:rPr lang="en-IE" b="0" kern="1200" dirty="0"/>
              <a:t> 180 staff</a:t>
            </a:r>
          </a:p>
          <a:p>
            <a:pPr marL="0" lvl="1" indent="0" defTabSz="457200">
              <a:lnSpc>
                <a:spcPct val="90000"/>
              </a:lnSpc>
              <a:buClr>
                <a:schemeClr val="hlink"/>
              </a:buClr>
              <a:buFontTx/>
              <a:buNone/>
              <a:defRPr/>
            </a:pPr>
            <a:r>
              <a:rPr lang="en-IE" b="0" kern="1200" dirty="0"/>
              <a:t>      		 </a:t>
            </a:r>
            <a:r>
              <a:rPr lang="en-IE" b="0" u="sng" dirty="0"/>
              <a:t>+</a:t>
            </a:r>
            <a:r>
              <a:rPr lang="en-IE" b="0" kern="1200" dirty="0"/>
              <a:t>   80 auditors  - </a:t>
            </a:r>
          </a:p>
          <a:p>
            <a:pPr marL="175094" lvl="1" indent="0" defTabSz="457200" eaLnBrk="1" hangingPunct="1">
              <a:lnSpc>
                <a:spcPct val="90000"/>
              </a:lnSpc>
              <a:buClr>
                <a:schemeClr val="hlink"/>
              </a:buClr>
              <a:buFontTx/>
              <a:buNone/>
              <a:defRPr/>
            </a:pPr>
            <a:r>
              <a:rPr lang="en-IE" b="0" kern="1200" dirty="0"/>
              <a:t>   +/- 250 audits per year : </a:t>
            </a:r>
          </a:p>
          <a:p>
            <a:pPr marL="746594" lvl="1" defTabSz="457200" eaLnBrk="1" hangingPunct="1"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  <a:defRPr/>
            </a:pPr>
            <a:r>
              <a:rPr lang="en-IE" b="0" kern="1200" dirty="0"/>
              <a:t>EU Member States, </a:t>
            </a:r>
          </a:p>
          <a:p>
            <a:pPr marL="746594" lvl="1" defTabSz="457200" eaLnBrk="1" hangingPunct="1"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  <a:defRPr/>
            </a:pPr>
            <a:r>
              <a:rPr lang="en-IE" b="0" kern="1200" dirty="0"/>
              <a:t>Candidate Countries  </a:t>
            </a:r>
          </a:p>
          <a:p>
            <a:pPr marL="746594" lvl="1" defTabSz="457200" eaLnBrk="1" hangingPunct="1"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Char char="•"/>
              <a:defRPr/>
            </a:pPr>
            <a:r>
              <a:rPr lang="en-IE" b="0" kern="1200" dirty="0"/>
              <a:t>Non-EU countries</a:t>
            </a:r>
          </a:p>
          <a:p>
            <a:pPr marL="460844" lvl="1" indent="0" defTabSz="457200" eaLnBrk="1" hangingPunct="1">
              <a:lnSpc>
                <a:spcPct val="90000"/>
              </a:lnSpc>
              <a:buClr>
                <a:schemeClr val="hlink"/>
              </a:buClr>
              <a:buFontTx/>
              <a:buNone/>
              <a:defRPr/>
            </a:pPr>
            <a:r>
              <a:rPr lang="en-IE" sz="2200" b="0" kern="1200" dirty="0">
                <a:solidFill>
                  <a:srgbClr val="C00000"/>
                </a:solidFill>
              </a:rPr>
              <a:t>Audits - SYSTEMS APPROACH</a:t>
            </a:r>
          </a:p>
          <a:p>
            <a:pPr marL="460844" lvl="1" indent="0" defTabSz="457200" eaLnBrk="1" hangingPunct="1">
              <a:lnSpc>
                <a:spcPct val="90000"/>
              </a:lnSpc>
              <a:buClr>
                <a:schemeClr val="hlink"/>
              </a:buClr>
              <a:buFontTx/>
              <a:buNone/>
              <a:defRPr/>
            </a:pPr>
            <a:endParaRPr lang="en-IE" b="0" kern="1200" dirty="0">
              <a:solidFill>
                <a:srgbClr val="C00000"/>
              </a:solidFill>
            </a:endParaRPr>
          </a:p>
          <a:p>
            <a:pPr marL="175094" lvl="1" indent="0" eaLnBrk="1" hangingPunct="1">
              <a:lnSpc>
                <a:spcPct val="90000"/>
              </a:lnSpc>
              <a:buClr>
                <a:schemeClr val="hlink"/>
              </a:buClr>
              <a:buFontTx/>
              <a:buNone/>
              <a:defRPr/>
            </a:pPr>
            <a:r>
              <a:rPr lang="en-IE" sz="1600" dirty="0">
                <a:solidFill>
                  <a:schemeClr val="tx1"/>
                </a:solidFill>
              </a:rPr>
              <a:t>    </a:t>
            </a:r>
            <a:r>
              <a:rPr lang="en-IE" sz="1600" dirty="0"/>
              <a:t>http://ec.europa.eu/food/food_veterinary_office/index_en.htm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" name="5-Point Star 3"/>
          <p:cNvSpPr/>
          <p:nvPr/>
        </p:nvSpPr>
        <p:spPr>
          <a:xfrm>
            <a:off x="110799" y="4876800"/>
            <a:ext cx="1187450" cy="12192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1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362393"/>
            <a:ext cx="8229600" cy="4681537"/>
          </a:xfrm>
        </p:spPr>
        <p:txBody>
          <a:bodyPr>
            <a:normAutofit/>
          </a:bodyPr>
          <a:lstStyle/>
          <a:p>
            <a:pPr marL="0" indent="0" algn="ctr" eaLnBrk="1" hangingPunct="1">
              <a:buClr>
                <a:schemeClr val="hlink"/>
              </a:buClr>
              <a:buFontTx/>
              <a:buNone/>
              <a:defRPr/>
            </a:pPr>
            <a:r>
              <a:rPr lang="en-IE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Areas of activity</a:t>
            </a:r>
          </a:p>
        </p:txBody>
      </p:sp>
      <p:sp>
        <p:nvSpPr>
          <p:cNvPr id="2" name="Oval 1"/>
          <p:cNvSpPr/>
          <p:nvPr/>
        </p:nvSpPr>
        <p:spPr>
          <a:xfrm>
            <a:off x="408432" y="1935226"/>
            <a:ext cx="7882128" cy="41087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344352" y="2451323"/>
            <a:ext cx="4129088" cy="2792412"/>
            <a:chOff x="4089477" y="2092430"/>
            <a:chExt cx="4128392" cy="3722768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477" y="2092430"/>
              <a:ext cx="2495165" cy="1508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 rot="-1983650">
              <a:off x="5786616" y="3794900"/>
              <a:ext cx="641327" cy="806271"/>
            </a:xfrm>
            <a:prstGeom prst="downArrow">
              <a:avLst>
                <a:gd name="adj1" fmla="val 29167"/>
                <a:gd name="adj2" fmla="val 34375"/>
              </a:avLst>
            </a:prstGeom>
            <a:solidFill>
              <a:srgbClr val="00206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200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6466488" y="3713502"/>
              <a:ext cx="1661969" cy="492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defTabSz="457200" eaLnBrk="1" hangingPunct="1"/>
              <a:r>
                <a:rPr lang="en-US" sz="1800" b="0" dirty="0">
                  <a:solidFill>
                    <a:srgbClr val="002060"/>
                  </a:solidFill>
                </a:rPr>
                <a:t>Farm to Fork</a:t>
              </a:r>
            </a:p>
          </p:txBody>
        </p:sp>
        <p:pic>
          <p:nvPicPr>
            <p:cNvPr id="7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7079" y="4490887"/>
              <a:ext cx="1840790" cy="1324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072896" y="2752384"/>
            <a:ext cx="5327904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and feed safety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Food quality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Animal health and welfare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Plant health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IE" dirty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r>
              <a:rPr lang="en-IE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EU Member States, Candidate Countries </a:t>
            </a:r>
            <a:br>
              <a:rPr lang="en-IE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Third Countries</a:t>
            </a:r>
          </a:p>
          <a:p>
            <a:pPr defTabSz="457200"/>
            <a:endParaRPr lang="en-IE" dirty="0">
              <a:solidFill>
                <a:srgbClr val="1F497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457200"/>
            <a:r>
              <a:rPr lang="en-IE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since 2013:</a:t>
            </a:r>
            <a:br>
              <a:rPr lang="en-IE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IE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Medical devices</a:t>
            </a:r>
          </a:p>
          <a:p>
            <a:pPr defTabSz="457200"/>
            <a:r>
              <a:rPr lang="en-IE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 pharmaceutical ingredients</a:t>
            </a:r>
          </a:p>
          <a:p>
            <a:pPr defTabSz="457200"/>
            <a:r>
              <a:rPr lang="en-IE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Organics</a:t>
            </a:r>
          </a:p>
          <a:p>
            <a:pPr defTabSz="457200"/>
            <a:br>
              <a:rPr lang="en-IE" sz="1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IE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IE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IE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94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1019174"/>
            <a:ext cx="8508670" cy="5292725"/>
          </a:xfrm>
          <a:noFill/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IE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BE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</a:t>
            </a:r>
            <a:r>
              <a:rPr lang="fr-BE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</a:t>
            </a:r>
            <a:r>
              <a:rPr lang="fr-BE" sz="32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fr-BE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IE" sz="2000" dirty="0">
              <a:solidFill>
                <a:schemeClr val="hlin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1" indent="-266700" algn="just" defTabSz="914400" fontAlgn="base"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GB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Key responsibility of the Commission is to act as a "guardian of the treaties"</a:t>
            </a:r>
          </a:p>
          <a:p>
            <a:pPr marL="266700" lvl="1" indent="-266700" algn="just" defTabSz="914400" fontAlgn="base">
              <a:spcBef>
                <a:spcPct val="0"/>
              </a:spcBef>
              <a:spcAft>
                <a:spcPts val="12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Ensure EU legislation is properly implemented and enforced</a:t>
            </a:r>
          </a:p>
          <a:p>
            <a:pPr marL="666750" lvl="2" indent="-266700" algn="just" defTabSz="914400" fontAlgn="base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0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increased trust between Member States  </a:t>
            </a:r>
          </a:p>
          <a:p>
            <a:pPr marL="666750" lvl="2" indent="-266700" algn="just" defTabSz="914400" fontAlgn="base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0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…and with Trade Partners</a:t>
            </a:r>
          </a:p>
          <a:p>
            <a:pPr marL="666750" lvl="2" indent="-266700" algn="just" defTabSz="914400" fontAlgn="base"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0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Health and safety EU citizens </a:t>
            </a:r>
            <a:endParaRPr lang="en-IE" sz="2400" kern="0" dirty="0">
              <a:solidFill>
                <a:srgbClr val="333399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  <a:p>
            <a:pPr marL="0" lvl="1" indent="0" algn="just" defTabSz="914400" fontAlgn="base">
              <a:lnSpc>
                <a:spcPct val="7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None/>
            </a:pPr>
            <a:endParaRPr lang="en-IE" sz="1900" kern="0" dirty="0">
              <a:solidFill>
                <a:srgbClr val="333399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0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1019174"/>
            <a:ext cx="8508670" cy="5292725"/>
          </a:xfrm>
          <a:noFill/>
        </p:spPr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IE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BE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Role</a:t>
            </a:r>
            <a:r>
              <a:rPr lang="fr-BE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</a:t>
            </a:r>
            <a:r>
              <a:rPr lang="fr-BE" sz="32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fr-BE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F</a:t>
            </a:r>
            <a:endParaRPr lang="en-IE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IE" sz="2000" dirty="0">
              <a:solidFill>
                <a:schemeClr val="hlin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1" indent="-266700" algn="just" defTabSz="914400" fontAlgn="base"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Ensures </a:t>
            </a:r>
            <a:r>
              <a:rPr lang="en-IE" sz="2400" b="1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trade partners can provide equivalent guarantees</a:t>
            </a:r>
            <a:r>
              <a:rPr lang="en-IE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 that commodities intended for export to the EU meet the EU requirements</a:t>
            </a:r>
            <a:endParaRPr lang="en-IE" sz="2400" dirty="0">
              <a:solidFill>
                <a:schemeClr val="hlin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66700" lvl="1" indent="-266700" algn="just" defTabSz="914400" fontAlgn="base"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Assesses specific issues, the controls taken, and the need for additional EU legislation as appropriate</a:t>
            </a:r>
          </a:p>
          <a:p>
            <a:pPr marL="666750" lvl="2" indent="-266700" algn="just" defTabSz="914400" fontAlgn="base">
              <a:lnSpc>
                <a:spcPct val="7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0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Task force</a:t>
            </a:r>
          </a:p>
          <a:p>
            <a:pPr marL="666750" lvl="2" indent="-266700" algn="just" defTabSz="914400" fontAlgn="base"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0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Work groups </a:t>
            </a:r>
          </a:p>
          <a:p>
            <a:pPr marL="266700" lvl="1" indent="-266700" algn="just" defTabSz="914400" fontAlgn="base"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Font typeface="Wingdings" pitchFamily="2" charset="2"/>
              <a:buChar char="Ø"/>
            </a:pPr>
            <a:r>
              <a:rPr lang="en-IE" sz="2400" kern="0" dirty="0">
                <a:solidFill>
                  <a:srgbClr val="333399"/>
                </a:solidFill>
                <a:latin typeface="Verdana" pitchFamily="34" charset="0"/>
                <a:ea typeface="MS PGothic" pitchFamily="34" charset="-128"/>
                <a:cs typeface="Verdana" pitchFamily="34" charset="0"/>
              </a:rPr>
              <a:t>Defined in Regulation 882/2004 for Food and Feed or Directive 2000/29 for plant health, as recently amended.</a:t>
            </a:r>
          </a:p>
          <a:p>
            <a:pPr marL="0" lvl="1" indent="0" algn="just" defTabSz="914400" fontAlgn="base">
              <a:lnSpc>
                <a:spcPct val="70000"/>
              </a:lnSpc>
              <a:spcBef>
                <a:spcPct val="0"/>
              </a:spcBef>
              <a:spcAft>
                <a:spcPts val="2400"/>
              </a:spcAft>
              <a:buClr>
                <a:srgbClr val="AFC551"/>
              </a:buClr>
              <a:buNone/>
            </a:pPr>
            <a:endParaRPr lang="en-IE" sz="1900" kern="0" dirty="0">
              <a:solidFill>
                <a:srgbClr val="333399"/>
              </a:solidFill>
              <a:latin typeface="Verdana" pitchFamily="34" charset="0"/>
              <a:ea typeface="MS PGothic" pitchFamily="34" charset="-128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48081"/>
      </p:ext>
    </p:extLst>
  </p:cSld>
  <p:clrMapOvr>
    <a:masterClrMapping/>
  </p:clrMapOvr>
</p:sld>
</file>

<file path=ppt/theme/theme1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Master">
  <a:themeElements>
    <a:clrScheme name="1_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538DD5"/>
        </a:solidFill>
        <a:ln w="9525">
          <a:solidFill>
            <a:srgbClr val="000000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lide_Master">
  <a:themeElements>
    <a:clrScheme name="1_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538DD5"/>
        </a:solidFill>
        <a:ln w="9525">
          <a:solidFill>
            <a:srgbClr val="000000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5_Default Design">
    <a:majorFont>
      <a:latin typeface="Verdana"/>
      <a:ea typeface="ＭＳ Ｐゴシック"/>
      <a:cs typeface="Verdana"/>
    </a:majorFont>
    <a:minorFont>
      <a:latin typeface="Verdana"/>
      <a:ea typeface="ＭＳ Ｐゴシック"/>
      <a:cs typeface="Verdan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2264</Words>
  <Application>Microsoft Office PowerPoint</Application>
  <PresentationFormat>On-screen Show (4:3)</PresentationFormat>
  <Paragraphs>410</Paragraphs>
  <Slides>38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5" baseType="lpstr">
      <vt:lpstr>Arial</vt:lpstr>
      <vt:lpstr>Arial Unicode MS</vt:lpstr>
      <vt:lpstr>Calibri</vt:lpstr>
      <vt:lpstr>Courier New</vt:lpstr>
      <vt:lpstr>Kristen ITC</vt:lpstr>
      <vt:lpstr>Times New Roman</vt:lpstr>
      <vt:lpstr>Trebuchet MS</vt:lpstr>
      <vt:lpstr>Verdana</vt:lpstr>
      <vt:lpstr>Wingdings</vt:lpstr>
      <vt:lpstr>5_Default Design</vt:lpstr>
      <vt:lpstr>8_Default Design</vt:lpstr>
      <vt:lpstr>1_Slide_Master</vt:lpstr>
      <vt:lpstr>2_Slide_Master</vt:lpstr>
      <vt:lpstr>11_Default Design</vt:lpstr>
      <vt:lpstr>Office Theme</vt:lpstr>
      <vt:lpstr>Blank</vt:lpstr>
      <vt:lpstr>Microsoft Excel 97-2003 Worksheet</vt:lpstr>
      <vt:lpstr>PowerPoint Presentation</vt:lpstr>
      <vt:lpstr>PowerPoint Presentation</vt:lpstr>
      <vt:lpstr>PowerPoint Presentation</vt:lpstr>
      <vt:lpstr>Hierarchy of Official Controls (in the EU)</vt:lpstr>
      <vt:lpstr>PowerPoint Presentation</vt:lpstr>
      <vt:lpstr>Directorate 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Previous audit reports</vt:lpstr>
      <vt:lpstr>Country Profile </vt:lpstr>
      <vt:lpstr> Annual Reports </vt:lpstr>
      <vt:lpstr> Multi-Annual national control plans  </vt:lpstr>
      <vt:lpstr>Commission audits - programming</vt:lpstr>
      <vt:lpstr>PowerPoint Presentation</vt:lpstr>
      <vt:lpstr>PowerPoint Presentation</vt:lpstr>
      <vt:lpstr>PowerPoint Presentation</vt:lpstr>
      <vt:lpstr>PowerPoint Presentation</vt:lpstr>
      <vt:lpstr>The objectives of the audits are to: </vt:lpstr>
      <vt:lpstr>Commission audits – systems-based</vt:lpstr>
      <vt:lpstr>PowerPoint Presentation</vt:lpstr>
      <vt:lpstr>Audit on the spot</vt:lpstr>
      <vt:lpstr>Audit</vt:lpstr>
      <vt:lpstr>Pre-audit activities</vt:lpstr>
      <vt:lpstr>Audit plan</vt:lpstr>
      <vt:lpstr>Information gathering</vt:lpstr>
      <vt:lpstr>Audit questionnaire</vt:lpstr>
      <vt:lpstr>PowerPoint Presentation</vt:lpstr>
      <vt:lpstr>Reporting and follow-up</vt:lpstr>
      <vt:lpstr>Post Audit Follow-up  </vt:lpstr>
      <vt:lpstr>Post Audit Follow-up</vt:lpstr>
      <vt:lpstr>Post Audit Follow-up  </vt:lpstr>
      <vt:lpstr>General Follow-up in Member States</vt:lpstr>
      <vt:lpstr>Follow up measures “Action still required"</vt:lpstr>
      <vt:lpstr>Coherence</vt:lpstr>
      <vt:lpstr>Useful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of animal Diseases International seminar</dc:title>
  <dc:creator>DI MARIA Filippa (SANTE)</dc:creator>
  <cp:lastModifiedBy>DIONISI Andrea (SANTE)</cp:lastModifiedBy>
  <cp:revision>82</cp:revision>
  <dcterms:created xsi:type="dcterms:W3CDTF">2006-08-16T00:00:00Z</dcterms:created>
  <dcterms:modified xsi:type="dcterms:W3CDTF">2024-02-09T11:25:52Z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2023-01-26T15:10:15Z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614b634c-99c8-49b5-a277-e3a386cb2847</vt:lpwstr>
  </property>
  <property fmtid="{D5CDD505-2E9C-101B-9397-08002B2CF9AE}" pid="8" name="MSIP_Label_6bd9ddd1-4d20-43f6-abfa-fc3c07406f94_ContentBits">
    <vt:lpwstr>0</vt:lpwstr>
  </property>
</Properties>
</file>