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571" r:id="rId5"/>
    <p:sldId id="572" r:id="rId6"/>
    <p:sldId id="308" r:id="rId7"/>
    <p:sldId id="451" r:id="rId8"/>
    <p:sldId id="452" r:id="rId9"/>
    <p:sldId id="458" r:id="rId10"/>
    <p:sldId id="453" r:id="rId11"/>
    <p:sldId id="454" r:id="rId12"/>
    <p:sldId id="455" r:id="rId13"/>
    <p:sldId id="456" r:id="rId14"/>
    <p:sldId id="459" r:id="rId15"/>
    <p:sldId id="460" r:id="rId16"/>
    <p:sldId id="461" r:id="rId17"/>
    <p:sldId id="462" r:id="rId18"/>
    <p:sldId id="464" r:id="rId19"/>
    <p:sldId id="463" r:id="rId20"/>
    <p:sldId id="493" r:id="rId21"/>
    <p:sldId id="494" r:id="rId22"/>
    <p:sldId id="470" r:id="rId23"/>
    <p:sldId id="489" r:id="rId24"/>
    <p:sldId id="490" r:id="rId25"/>
    <p:sldId id="495" r:id="rId26"/>
    <p:sldId id="474" r:id="rId27"/>
    <p:sldId id="485" r:id="rId28"/>
    <p:sldId id="486" r:id="rId29"/>
    <p:sldId id="475" r:id="rId30"/>
    <p:sldId id="487" r:id="rId31"/>
    <p:sldId id="465" r:id="rId32"/>
    <p:sldId id="467" r:id="rId33"/>
    <p:sldId id="274" r:id="rId34"/>
    <p:sldId id="3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6FA528"/>
    <a:srgbClr val="AFC551"/>
    <a:srgbClr val="034EA2"/>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0" autoAdjust="0"/>
    <p:restoredTop sz="85294" autoAdjust="0"/>
  </p:normalViewPr>
  <p:slideViewPr>
    <p:cSldViewPr snapToGrid="0">
      <p:cViewPr varScale="1">
        <p:scale>
          <a:sx n="94" d="100"/>
          <a:sy n="94" d="100"/>
        </p:scale>
        <p:origin x="1152" y="19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04/03/2024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3</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13</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14</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15</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16</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17</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18</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19</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22</a:t>
            </a:fld>
            <a:endParaRPr lang="en-GB" altLang="en-US"/>
          </a:p>
        </p:txBody>
      </p:sp>
    </p:spTree>
    <p:extLst>
      <p:ext uri="{BB962C8B-B14F-4D97-AF65-F5344CB8AC3E}">
        <p14:creationId xmlns:p14="http://schemas.microsoft.com/office/powerpoint/2010/main" val="4009372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4</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24</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25</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26</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27</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28</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29</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119284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1E7703-C46F-4464-8ADA-9B3DDB5D0735}" type="slidenum">
              <a:rPr lang="en-GB" altLang="en-US"/>
              <a:pPr>
                <a:spcBef>
                  <a:spcPct val="0"/>
                </a:spcBef>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mailto:HaDEA-BTSF-PROJECTS@ec.europa.e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6615103" y="2806583"/>
            <a:ext cx="5079600" cy="1879200"/>
          </a:xfrm>
          <a:prstGeom prst="rect">
            <a:avLst/>
          </a:prstGeom>
          <a:blipFill dpi="0" rotWithShape="1">
            <a:blip r:embed="rId3">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4" name="Rectangle 13"/>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9" name="Rectangle 8"/>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0"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sp>
        <p:nvSpPr>
          <p:cNvPr id="6"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Rectangle 6"/>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7" name="Rectangle 6"/>
          <p:cNvSpPr/>
          <p:nvPr userDrawn="1"/>
        </p:nvSpPr>
        <p:spPr>
          <a:xfrm>
            <a:off x="6419431" y="471473"/>
            <a:ext cx="2238799" cy="8282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a:t>
            </a:fld>
            <a:endParaRPr lang="en-GB"/>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9" name="Rectangle 8"/>
          <p:cNvSpPr/>
          <p:nvPr userDrawn="1"/>
        </p:nvSpPr>
        <p:spPr>
          <a:xfrm>
            <a:off x="6419431"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4"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
        <p:nvSpPr>
          <p:cNvPr id="1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sp>
        <p:nvSpPr>
          <p:cNvPr id="6" name="Text Placeholder 5"/>
          <p:cNvSpPr>
            <a:spLocks noGrp="1"/>
          </p:cNvSpPr>
          <p:nvPr>
            <p:ph type="body" sz="quarter" idx="14"/>
          </p:nvPr>
        </p:nvSpPr>
        <p:spPr>
          <a:xfrm>
            <a:off x="1055076" y="2447779"/>
            <a:ext cx="10298724" cy="27572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956600" y="1303635"/>
            <a:ext cx="10431245"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a:t>
            </a:fld>
            <a:endParaRPr lang="en-GB"/>
          </a:p>
        </p:txBody>
      </p:sp>
      <p:sp>
        <p:nvSpPr>
          <p:cNvPr id="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844825"/>
            <a:ext cx="10363200" cy="2376265"/>
          </a:xfrm>
        </p:spPr>
        <p:txBody>
          <a:bodyPr anchor="t"/>
          <a:lstStyle>
            <a:lvl1pPr algn="ctr">
              <a:defRPr sz="3600" b="1" cap="none" baseline="0">
                <a:solidFill>
                  <a:srgbClr val="F47B22"/>
                </a:solidFill>
              </a:defRPr>
            </a:lvl1pPr>
          </a:lstStyle>
          <a:p>
            <a:r>
              <a:rPr lang="en-US"/>
              <a:t>Click to edit Master title style</a:t>
            </a:r>
            <a:endParaRPr lang="en-GB" dirty="0"/>
          </a:p>
        </p:txBody>
      </p:sp>
      <p:sp>
        <p:nvSpPr>
          <p:cNvPr id="8" name="Rectangle 6">
            <a:extLst>
              <a:ext uri="{FF2B5EF4-FFF2-40B4-BE49-F238E27FC236}">
                <a16:creationId xmlns:a16="http://schemas.microsoft.com/office/drawing/2014/main" id="{BEDDB13D-2443-48B3-A1BF-3659F0D1972E}"/>
              </a:ext>
            </a:extLst>
          </p:cNvPr>
          <p:cNvSpPr>
            <a:spLocks noGrp="1" noChangeArrowheads="1"/>
          </p:cNvSpPr>
          <p:nvPr>
            <p:ph type="sldNum" sz="quarter" idx="10"/>
          </p:nvPr>
        </p:nvSpPr>
        <p:spPr>
          <a:xfrm>
            <a:off x="11567584" y="5995988"/>
            <a:ext cx="649816" cy="241300"/>
          </a:xfrm>
          <a:prstGeom prst="rect">
            <a:avLst/>
          </a:prstGeom>
          <a:solidFill>
            <a:srgbClr val="F47B22"/>
          </a:solidFill>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defRPr>
            </a:lvl1pPr>
          </a:lstStyle>
          <a:p>
            <a:fld id="{28B5AEB7-9D67-43C3-82E4-0A6C59951336}" type="slidenum">
              <a:rPr lang="en-GB" altLang="en-US"/>
              <a:pPr/>
              <a:t>‹N›</a:t>
            </a:fld>
            <a:endParaRPr lang="en-GB" altLang="en-US"/>
          </a:p>
        </p:txBody>
      </p:sp>
    </p:spTree>
    <p:extLst>
      <p:ext uri="{BB962C8B-B14F-4D97-AF65-F5344CB8AC3E}">
        <p14:creationId xmlns:p14="http://schemas.microsoft.com/office/powerpoint/2010/main" val="94268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en-BE" dirty="0"/>
          </a:p>
        </p:txBody>
      </p:sp>
    </p:spTree>
    <p:extLst>
      <p:ext uri="{BB962C8B-B14F-4D97-AF65-F5344CB8AC3E}">
        <p14:creationId xmlns:p14="http://schemas.microsoft.com/office/powerpoint/2010/main" val="83897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0" name="Straight Connector 9"/>
          <p:cNvCxnSpPr>
            <a:cxnSpLocks/>
          </p:cNvCxnSpPr>
          <p:nvPr userDrawn="1"/>
        </p:nvCxnSpPr>
        <p:spPr>
          <a:xfrm flipH="1">
            <a:off x="838200" y="0"/>
            <a:ext cx="1" cy="249827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420E950D-7389-4D38-9CF4-932A0214F74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‹N›</a:t>
            </a:fld>
            <a:endParaRPr lang="en-GB"/>
          </a:p>
        </p:txBody>
      </p:sp>
      <p:sp>
        <p:nvSpPr>
          <p:cNvPr id="18" name="Subtitle 2">
            <a:extLst>
              <a:ext uri="{FF2B5EF4-FFF2-40B4-BE49-F238E27FC236}">
                <a16:creationId xmlns:a16="http://schemas.microsoft.com/office/drawing/2014/main" id="{A4E238D9-73CF-413D-8827-6DBC8E4CBBE1}"/>
              </a:ext>
            </a:extLst>
          </p:cNvPr>
          <p:cNvSpPr txBox="1">
            <a:spLocks/>
          </p:cNvSpPr>
          <p:nvPr userDrawn="1"/>
        </p:nvSpPr>
        <p:spPr>
          <a:xfrm>
            <a:off x="969764" y="1887663"/>
            <a:ext cx="10541977"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4000" i="0" kern="1200">
                <a:solidFill>
                  <a:schemeClr val="accent5"/>
                </a:solidFill>
                <a:latin typeface="EC Square Sans Pro" panose="020B0506040000020004" pitchFamily="34" charset="0"/>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FA528"/>
                </a:solidFill>
              </a:rPr>
              <a:t>Thank you!</a:t>
            </a:r>
            <a:endParaRPr lang="en-GB" dirty="0">
              <a:solidFill>
                <a:srgbClr val="6FA528"/>
              </a:solidFill>
            </a:endParaRPr>
          </a:p>
        </p:txBody>
      </p:sp>
      <p:sp>
        <p:nvSpPr>
          <p:cNvPr id="8" name="Title 1">
            <a:extLst>
              <a:ext uri="{FF2B5EF4-FFF2-40B4-BE49-F238E27FC236}">
                <a16:creationId xmlns:a16="http://schemas.microsoft.com/office/drawing/2014/main" id="{AFB2BB05-5B99-4139-B635-347019D71BCD}"/>
              </a:ext>
            </a:extLst>
          </p:cNvPr>
          <p:cNvSpPr txBox="1">
            <a:spLocks/>
          </p:cNvSpPr>
          <p:nvPr userDrawn="1"/>
        </p:nvSpPr>
        <p:spPr>
          <a:xfrm>
            <a:off x="969764" y="342726"/>
            <a:ext cx="2655174"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marL="0" indent="0" algn="l"/>
            <a:r>
              <a:rPr lang="en-US" sz="8000" dirty="0">
                <a:solidFill>
                  <a:srgbClr val="034EA2"/>
                </a:solidFill>
                <a:latin typeface="EC Square Sans Pro Medium" panose="020B0500000000020004" pitchFamily="34" charset="0"/>
              </a:rPr>
              <a:t>BTSF</a:t>
            </a:r>
          </a:p>
        </p:txBody>
      </p:sp>
      <p:sp>
        <p:nvSpPr>
          <p:cNvPr id="11" name="TextBox 10">
            <a:extLst>
              <a:ext uri="{FF2B5EF4-FFF2-40B4-BE49-F238E27FC236}">
                <a16:creationId xmlns:a16="http://schemas.microsoft.com/office/drawing/2014/main" id="{BDA0C2D3-0AE6-41F7-9B5A-A236DB050F3B}"/>
              </a:ext>
            </a:extLst>
          </p:cNvPr>
          <p:cNvSpPr txBox="1"/>
          <p:nvPr userDrawn="1"/>
        </p:nvSpPr>
        <p:spPr>
          <a:xfrm>
            <a:off x="838199" y="5051231"/>
            <a:ext cx="5545336" cy="9310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latin typeface="EC Square Sans Pro" panose="020B0506040000020004" pitchFamily="34" charset="0"/>
              </a:rPr>
              <a:t>© European Union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EC Square Sans Pro" panose="020B0506040000020004" pitchFamily="34" charset="0"/>
              </a:rPr>
              <a:t>Unless otherwise noted the reuse of this presentation is not authorised. For any use or reproduction of elements that are owned by the EU, permission may need to be sought directly from the respective right holders.</a:t>
            </a:r>
          </a:p>
          <a:p>
            <a:endParaRPr lang="en-BE" sz="1050" dirty="0">
              <a:latin typeface="EC Square Sans Pro" panose="020B0506040000020004" pitchFamily="34" charset="0"/>
            </a:endParaRPr>
          </a:p>
        </p:txBody>
      </p:sp>
      <p:sp>
        <p:nvSpPr>
          <p:cNvPr id="12" name="Text Placeholder 7">
            <a:extLst>
              <a:ext uri="{FF2B5EF4-FFF2-40B4-BE49-F238E27FC236}">
                <a16:creationId xmlns:a16="http://schemas.microsoft.com/office/drawing/2014/main" id="{573FF88D-C7A0-4DFA-A423-49D0A69245D1}"/>
              </a:ext>
            </a:extLst>
          </p:cNvPr>
          <p:cNvSpPr txBox="1">
            <a:spLocks/>
          </p:cNvSpPr>
          <p:nvPr userDrawn="1"/>
        </p:nvSpPr>
        <p:spPr>
          <a:xfrm>
            <a:off x="838199" y="3355564"/>
            <a:ext cx="5100962" cy="169566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800" dirty="0">
                <a:solidFill>
                  <a:srgbClr val="0344A2"/>
                </a:solidFill>
                <a:latin typeface="EC Square Sans Pro Medium" panose="020B0500000000020004" pitchFamily="34" charset="0"/>
              </a:rPr>
              <a:t>European Commission</a:t>
            </a:r>
            <a:br>
              <a:rPr lang="en-GB" sz="1600" dirty="0">
                <a:latin typeface="EC Square Sans Pro" panose="020B0506040000020004" pitchFamily="34" charset="0"/>
              </a:rPr>
            </a:br>
            <a:r>
              <a:rPr lang="en-GB" sz="1600" dirty="0">
                <a:solidFill>
                  <a:srgbClr val="0344A2"/>
                </a:solidFill>
                <a:latin typeface="EC Square Sans Pro Medium" panose="020B0500000000020004" pitchFamily="34" charset="0"/>
              </a:rPr>
              <a:t>European Health and Digital Executive Agency (HaDEA)</a:t>
            </a:r>
          </a:p>
          <a:p>
            <a:pPr marL="0" indent="0">
              <a:spcAft>
                <a:spcPts val="0"/>
              </a:spcAft>
              <a:buNone/>
            </a:pPr>
            <a:r>
              <a:rPr lang="en-GB" sz="1600" dirty="0">
                <a:solidFill>
                  <a:srgbClr val="0344A2"/>
                </a:solidFill>
                <a:latin typeface="EC Square Sans Pro" panose="020B0506040000020004" pitchFamily="34" charset="0"/>
              </a:rPr>
              <a:t>Established by the European Commission</a:t>
            </a:r>
          </a:p>
          <a:p>
            <a:pPr marL="0" indent="0">
              <a:spcAft>
                <a:spcPts val="0"/>
              </a:spcAft>
              <a:buNone/>
            </a:pPr>
            <a:br>
              <a:rPr lang="en-GB" sz="1600" dirty="0">
                <a:latin typeface="EC Square Sans Pro" panose="020B0506040000020004" pitchFamily="34" charset="0"/>
              </a:rPr>
            </a:br>
            <a:r>
              <a:rPr lang="pl-PL" sz="1400" dirty="0">
                <a:solidFill>
                  <a:srgbClr val="0344A2"/>
                </a:solidFill>
                <a:latin typeface="EC Square Sans Pro" panose="020B0506040000020004" pitchFamily="34" charset="0"/>
              </a:rPr>
              <a:t>B-1049 Brussels/Belgium</a:t>
            </a:r>
            <a:endParaRPr lang="en-GB" sz="1400" dirty="0">
              <a:solidFill>
                <a:srgbClr val="0344A2"/>
              </a:solidFill>
              <a:latin typeface="EC Square Sans Pro" panose="020B0506040000020004" pitchFamily="34" charset="0"/>
            </a:endParaRPr>
          </a:p>
          <a:p>
            <a:pPr marL="0" indent="0">
              <a:spcAft>
                <a:spcPts val="0"/>
              </a:spcAft>
              <a:buNone/>
            </a:pPr>
            <a:r>
              <a:rPr lang="pl-PL" sz="1400" dirty="0">
                <a:solidFill>
                  <a:srgbClr val="0344A2"/>
                </a:solidFill>
                <a:latin typeface="EC Square Sans Pro" panose="020B0506040000020004" pitchFamily="34" charset="0"/>
                <a:hlinkClick r:id="rId2"/>
              </a:rPr>
              <a:t>HaDEA-BTSF-PROJECTS@ec.europa.eu</a:t>
            </a:r>
            <a:endParaRPr lang="pl-PL" sz="1400" dirty="0">
              <a:solidFill>
                <a:srgbClr val="0344A2"/>
              </a:solidFill>
              <a:latin typeface="EC Square Sans Pro" panose="020B0506040000020004" pitchFamily="34" charset="0"/>
            </a:endParaRPr>
          </a:p>
        </p:txBody>
      </p:sp>
      <p:sp>
        <p:nvSpPr>
          <p:cNvPr id="13" name="Content Placeholder 2">
            <a:extLst>
              <a:ext uri="{FF2B5EF4-FFF2-40B4-BE49-F238E27FC236}">
                <a16:creationId xmlns:a16="http://schemas.microsoft.com/office/drawing/2014/main" id="{951A5EF7-E8FA-497C-81DB-9DA981CF04F2}"/>
              </a:ext>
            </a:extLst>
          </p:cNvPr>
          <p:cNvSpPr>
            <a:spLocks noGrp="1"/>
          </p:cNvSpPr>
          <p:nvPr>
            <p:ph sz="quarter" idx="10" hasCustomPrompt="1"/>
          </p:nvPr>
        </p:nvSpPr>
        <p:spPr>
          <a:xfrm>
            <a:off x="7644540" y="3355483"/>
            <a:ext cx="4174188"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Organisation</a:t>
            </a:r>
            <a:endParaRPr lang="en-BE" dirty="0"/>
          </a:p>
        </p:txBody>
      </p:sp>
      <p:sp>
        <p:nvSpPr>
          <p:cNvPr id="14" name="Picture Placeholder 4">
            <a:extLst>
              <a:ext uri="{FF2B5EF4-FFF2-40B4-BE49-F238E27FC236}">
                <a16:creationId xmlns:a16="http://schemas.microsoft.com/office/drawing/2014/main" id="{BD597C69-9CCA-44F8-AECE-94E15DA232EC}"/>
              </a:ext>
            </a:extLst>
          </p:cNvPr>
          <p:cNvSpPr>
            <a:spLocks noGrp="1"/>
          </p:cNvSpPr>
          <p:nvPr>
            <p:ph type="pic" sz="quarter" idx="14" hasCustomPrompt="1"/>
          </p:nvPr>
        </p:nvSpPr>
        <p:spPr>
          <a:xfrm>
            <a:off x="6498454" y="3355483"/>
            <a:ext cx="1146086" cy="633611"/>
          </a:xfrm>
        </p:spPr>
        <p:txBody>
          <a:bodyPr/>
          <a:lstStyle>
            <a:lvl1pPr marL="0" indent="0" algn="ctr">
              <a:buNone/>
              <a:defRPr sz="1200"/>
            </a:lvl1pPr>
          </a:lstStyle>
          <a:p>
            <a:r>
              <a:rPr lang="en-GB" dirty="0"/>
              <a:t>LOGO</a:t>
            </a:r>
            <a:endParaRPr lang="en-BE" dirty="0"/>
          </a:p>
        </p:txBody>
      </p:sp>
    </p:spTree>
    <p:extLst>
      <p:ext uri="{BB962C8B-B14F-4D97-AF65-F5344CB8AC3E}">
        <p14:creationId xmlns:p14="http://schemas.microsoft.com/office/powerpoint/2010/main" val="3289883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2"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
        <p:nvSpPr>
          <p:cNvPr id="13" name="Rectangle 12"/>
          <p:cNvSpPr/>
          <p:nvPr userDrawn="1"/>
        </p:nvSpPr>
        <p:spPr>
          <a:xfrm>
            <a:off x="6615103" y="2806583"/>
            <a:ext cx="5079600" cy="1879200"/>
          </a:xfrm>
          <a:prstGeom prst="rect">
            <a:avLst/>
          </a:prstGeom>
          <a:blipFill dpi="0" rotWithShape="1">
            <a:blip r:embed="rId4">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7" name="Rectangle 16"/>
          <p:cNvSpPr/>
          <p:nvPr userDrawn="1"/>
        </p:nvSpPr>
        <p:spPr>
          <a:xfrm>
            <a:off x="990176" y="2157413"/>
            <a:ext cx="2168341" cy="802179"/>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2400299"/>
            <a:ext cx="10676038" cy="1109663"/>
          </a:xfrm>
          <a:prstGeom prst="rect">
            <a:avLst/>
          </a:prstGeom>
        </p:spPr>
        <p:txBody>
          <a:bodyPr anchor="b">
            <a:noAutofit/>
          </a:bodyPr>
          <a:lstStyle>
            <a:lvl1pPr algn="l">
              <a:defRPr sz="6000">
                <a:solidFill>
                  <a:srgbClr val="6FA528"/>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a:t>
            </a:fld>
            <a:endParaRPr lang="en-GB" dirty="0"/>
          </a:p>
        </p:txBody>
      </p:sp>
      <p:cxnSp>
        <p:nvCxnSpPr>
          <p:cNvPr id="7" name="Straight Connector 6"/>
          <p:cNvCxnSpPr/>
          <p:nvPr userDrawn="1"/>
        </p:nvCxnSpPr>
        <p:spPr>
          <a:xfrm>
            <a:off x="838200" y="0"/>
            <a:ext cx="0" cy="3295934"/>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0" name="Rectangle 9"/>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5843588"/>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852" y="6046012"/>
            <a:ext cx="1716200" cy="450350"/>
          </a:xfrm>
          <a:prstGeom prst="rect">
            <a:avLst/>
          </a:prstGeom>
        </p:spPr>
      </p:pic>
      <p:sp>
        <p:nvSpPr>
          <p:cNvPr id="11" name="Title 1"/>
          <p:cNvSpPr>
            <a:spLocks noGrp="1"/>
          </p:cNvSpPr>
          <p:nvPr>
            <p:ph type="ctrTitle"/>
          </p:nvPr>
        </p:nvSpPr>
        <p:spPr>
          <a:xfrm>
            <a:off x="1077013" y="2374123"/>
            <a:ext cx="10156297" cy="1135839"/>
          </a:xfrm>
          <a:prstGeom prst="rect">
            <a:avLst/>
          </a:prstGeom>
        </p:spPr>
        <p:txBody>
          <a:bodyPr anchor="b">
            <a:noAutofit/>
          </a:bodyPr>
          <a:lstStyle>
            <a:lvl1pPr algn="l">
              <a:defRPr sz="6000">
                <a:solidFill>
                  <a:srgbClr val="034EA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2" name="Rectangle 11"/>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171575" y="2722568"/>
            <a:ext cx="10061735" cy="1240348"/>
          </a:xfrm>
          <a:prstGeom prst="rect">
            <a:avLst/>
          </a:prstGeom>
        </p:spPr>
        <p:txBody>
          <a:bodyPr anchor="b">
            <a:noAutofit/>
          </a:bodyPr>
          <a:lstStyle>
            <a:lvl1pPr algn="l">
              <a:defRPr sz="60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2934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185863" y="1693863"/>
            <a:ext cx="10047447" cy="1240348"/>
          </a:xfrm>
          <a:prstGeom prst="rect">
            <a:avLst/>
          </a:prstGeo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Rectangle 7"/>
          <p:cNvSpPr/>
          <p:nvPr userDrawn="1"/>
        </p:nvSpPr>
        <p:spPr>
          <a:xfrm>
            <a:off x="990176" y="657216"/>
            <a:ext cx="4093747" cy="151448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2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04448" y="471473"/>
            <a:ext cx="2238799" cy="828245"/>
          </a:xfrm>
          <a:prstGeom prst="rect">
            <a:avLst/>
          </a:prstGeom>
          <a:blipFill dpi="0" rotWithShape="1">
            <a:blip r:embed="rId2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2" r:id="rId20"/>
    <p:sldLayoutId id="2147483673" r:id="rId21"/>
    <p:sldLayoutId id="2147483674"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19.png"/><Relationship Id="rId18" Type="http://schemas.openxmlformats.org/officeDocument/2006/relationships/image" Target="../media/image21.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16.png"/><Relationship Id="rId12" Type="http://schemas.openxmlformats.org/officeDocument/2006/relationships/image" Target="../media/image18.png"/><Relationship Id="rId17" Type="http://schemas.openxmlformats.org/officeDocument/2006/relationships/hyperlink" Target="https://www.youtube.com/user/eutube" TargetMode="External"/><Relationship Id="rId2" Type="http://schemas.openxmlformats.org/officeDocument/2006/relationships/notesSlide" Target="../notesSlides/notesSlide26.xml"/><Relationship Id="rId16" Type="http://schemas.openxmlformats.org/officeDocument/2006/relationships/hyperlink" Target="https://medium.com/@EuropeanCommission" TargetMode="External"/><Relationship Id="rId1" Type="http://schemas.openxmlformats.org/officeDocument/2006/relationships/slideLayout" Target="../slideLayouts/slideLayout8.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20.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hyperlink" Target="https://thetrainingplace.eu/" TargetMode="External"/><Relationship Id="rId4" Type="http://schemas.openxmlformats.org/officeDocument/2006/relationships/hyperlink" Target="https://aesagroup.e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p:txBody>
          <a:bodyPr/>
          <a:lstStyle/>
          <a:p>
            <a:pPr marL="0" indent="0">
              <a:buNone/>
            </a:pPr>
            <a:r>
              <a:rPr lang="en-US" dirty="0"/>
              <a:t>Bangkok</a:t>
            </a:r>
            <a:r>
              <a:rPr lang="en-US"/>
              <a:t>, Thailand / </a:t>
            </a:r>
            <a:r>
              <a:rPr lang="en-US" dirty="0"/>
              <a:t>04-08 February 2024</a:t>
            </a:r>
            <a:endParaRPr lang="en-B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978525" y="3538638"/>
            <a:ext cx="9898742" cy="924179"/>
          </a:xfrm>
        </p:spPr>
        <p:txBody>
          <a:bodyPr/>
          <a:lstStyle/>
          <a:p>
            <a:pPr marL="0" indent="0">
              <a:buNone/>
            </a:pPr>
            <a:r>
              <a:rPr lang="en-US" dirty="0"/>
              <a:t>REGIONAL TRAINING WORKSHOP ON “ANIMAL HEALTH: DISEASE PREPAREDNESS, VACCINATION AND ONE HEALTH APPROACH’’</a:t>
            </a:r>
            <a:endParaRPr lang="en-BE" dirty="0"/>
          </a:p>
        </p:txBody>
      </p:sp>
    </p:spTree>
    <p:extLst>
      <p:ext uri="{BB962C8B-B14F-4D97-AF65-F5344CB8AC3E}">
        <p14:creationId xmlns:p14="http://schemas.microsoft.com/office/powerpoint/2010/main" val="238498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450159" y="609087"/>
            <a:ext cx="7772400" cy="576263"/>
          </a:xfrm>
        </p:spPr>
        <p:txBody>
          <a:bodyPr/>
          <a:lstStyle/>
          <a:p>
            <a:r>
              <a:rPr lang="en-US" altLang="fr-FR" sz="4000" dirty="0">
                <a:solidFill>
                  <a:schemeClr val="tx2"/>
                </a:solidFill>
              </a:rPr>
              <a:t>Financial provisions</a:t>
            </a:r>
            <a:endParaRPr lang="en-US" altLang="en-US" sz="4000"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23579" y="1624083"/>
            <a:ext cx="8952930" cy="4785926"/>
          </a:xfrm>
        </p:spPr>
        <p:txBody>
          <a:bodyPr wrap="square">
            <a:spAutoFit/>
          </a:bodyPr>
          <a:lstStyle/>
          <a:p>
            <a:pPr marL="0" lvl="0" indent="0" algn="l">
              <a:spcAft>
                <a:spcPts val="600"/>
              </a:spcAft>
              <a:buClr>
                <a:srgbClr val="92D050"/>
              </a:buClr>
              <a:buNone/>
              <a:defRPr/>
            </a:pPr>
            <a:r>
              <a:rPr lang="en-GB" b="1" dirty="0">
                <a:solidFill>
                  <a:schemeClr val="tx1">
                    <a:lumMod val="50000"/>
                  </a:schemeClr>
                </a:solidFill>
              </a:rPr>
              <a:t>The costs of an epidemic can be huge</a:t>
            </a:r>
          </a:p>
          <a:p>
            <a:pPr marL="0" indent="0" algn="l">
              <a:spcBef>
                <a:spcPts val="1200"/>
              </a:spcBef>
              <a:spcAft>
                <a:spcPts val="600"/>
              </a:spcAft>
              <a:buNone/>
            </a:pPr>
            <a:r>
              <a:rPr lang="en-GB" u="sng" dirty="0">
                <a:solidFill>
                  <a:schemeClr val="tx1">
                    <a:lumMod val="50000"/>
                  </a:schemeClr>
                </a:solidFill>
              </a:rPr>
              <a:t>FMD type O epidemic in UK 2001</a:t>
            </a:r>
          </a:p>
          <a:p>
            <a:pPr marL="123825" indent="0" algn="l">
              <a:spcAft>
                <a:spcPts val="600"/>
              </a:spcAft>
              <a:buNone/>
            </a:pPr>
            <a:r>
              <a:rPr lang="en-GB" b="1" dirty="0">
                <a:solidFill>
                  <a:schemeClr val="tx1">
                    <a:lumMod val="50000"/>
                  </a:schemeClr>
                </a:solidFill>
              </a:rPr>
              <a:t>&gt; 2,000</a:t>
            </a:r>
            <a:r>
              <a:rPr lang="en-GB" dirty="0">
                <a:solidFill>
                  <a:schemeClr val="tx1">
                    <a:lumMod val="50000"/>
                  </a:schemeClr>
                </a:solidFill>
              </a:rPr>
              <a:t> outbreaks</a:t>
            </a:r>
          </a:p>
          <a:p>
            <a:pPr marL="123825" indent="0" algn="l">
              <a:spcAft>
                <a:spcPts val="600"/>
              </a:spcAft>
              <a:buNone/>
            </a:pPr>
            <a:r>
              <a:rPr lang="en-GB" b="1" dirty="0">
                <a:solidFill>
                  <a:schemeClr val="tx1">
                    <a:lumMod val="50000"/>
                  </a:schemeClr>
                </a:solidFill>
              </a:rPr>
              <a:t>≈ 6 </a:t>
            </a:r>
            <a:r>
              <a:rPr lang="en-GB" dirty="0">
                <a:solidFill>
                  <a:schemeClr val="tx1">
                    <a:lumMod val="50000"/>
                  </a:schemeClr>
                </a:solidFill>
              </a:rPr>
              <a:t>million animals culled</a:t>
            </a:r>
          </a:p>
          <a:p>
            <a:pPr marL="123825" indent="0" algn="l">
              <a:spcAft>
                <a:spcPts val="600"/>
              </a:spcAft>
              <a:buNone/>
            </a:pPr>
            <a:r>
              <a:rPr lang="en-GB" b="1" dirty="0">
                <a:solidFill>
                  <a:schemeClr val="tx1">
                    <a:lumMod val="50000"/>
                  </a:schemeClr>
                </a:solidFill>
              </a:rPr>
              <a:t>£ 8</a:t>
            </a:r>
            <a:r>
              <a:rPr lang="en-GB" dirty="0">
                <a:solidFill>
                  <a:schemeClr val="tx1">
                    <a:lumMod val="50000"/>
                  </a:schemeClr>
                </a:solidFill>
              </a:rPr>
              <a:t>b total impact for UK economy</a:t>
            </a:r>
            <a:endParaRPr lang="en-GB" u="sng" dirty="0">
              <a:solidFill>
                <a:schemeClr val="tx1">
                  <a:lumMod val="50000"/>
                </a:schemeClr>
              </a:solidFill>
            </a:endParaRPr>
          </a:p>
          <a:p>
            <a:pPr marL="0" indent="0" algn="l">
              <a:spcBef>
                <a:spcPts val="1200"/>
              </a:spcBef>
              <a:spcAft>
                <a:spcPts val="600"/>
              </a:spcAft>
              <a:buNone/>
            </a:pPr>
            <a:r>
              <a:rPr lang="en-GB" u="sng" dirty="0">
                <a:solidFill>
                  <a:schemeClr val="tx1">
                    <a:lumMod val="50000"/>
                  </a:schemeClr>
                </a:solidFill>
              </a:rPr>
              <a:t>H5N2 HPAI epidemic in USA 2014-2015 </a:t>
            </a:r>
          </a:p>
          <a:p>
            <a:pPr marL="123825" indent="0" algn="l">
              <a:spcAft>
                <a:spcPts val="600"/>
              </a:spcAft>
              <a:buNone/>
            </a:pPr>
            <a:r>
              <a:rPr lang="en-GB" b="1" dirty="0">
                <a:solidFill>
                  <a:schemeClr val="tx1">
                    <a:lumMod val="50000"/>
                  </a:schemeClr>
                </a:solidFill>
              </a:rPr>
              <a:t>279</a:t>
            </a:r>
            <a:r>
              <a:rPr lang="en-GB" dirty="0">
                <a:solidFill>
                  <a:schemeClr val="tx1">
                    <a:lumMod val="50000"/>
                  </a:schemeClr>
                </a:solidFill>
              </a:rPr>
              <a:t> outbreaks </a:t>
            </a:r>
          </a:p>
          <a:p>
            <a:pPr marL="123825" indent="0" algn="l">
              <a:spcAft>
                <a:spcPts val="600"/>
              </a:spcAft>
              <a:buNone/>
            </a:pPr>
            <a:r>
              <a:rPr lang="en-GB" b="1" dirty="0">
                <a:solidFill>
                  <a:schemeClr val="tx1">
                    <a:lumMod val="50000"/>
                  </a:schemeClr>
                </a:solidFill>
              </a:rPr>
              <a:t>≈ 50.5</a:t>
            </a:r>
            <a:r>
              <a:rPr lang="en-GB" dirty="0">
                <a:solidFill>
                  <a:schemeClr val="tx1">
                    <a:lumMod val="50000"/>
                  </a:schemeClr>
                </a:solidFill>
              </a:rPr>
              <a:t> million birds stamped out</a:t>
            </a:r>
          </a:p>
          <a:p>
            <a:pPr marL="123825" indent="0" algn="l">
              <a:spcAft>
                <a:spcPts val="600"/>
              </a:spcAft>
              <a:buNone/>
            </a:pPr>
            <a:r>
              <a:rPr lang="en-GB" b="1" dirty="0">
                <a:solidFill>
                  <a:schemeClr val="tx1">
                    <a:lumMod val="50000"/>
                  </a:schemeClr>
                </a:solidFill>
              </a:rPr>
              <a:t>$ 1.6</a:t>
            </a:r>
            <a:r>
              <a:rPr lang="en-GB" dirty="0">
                <a:solidFill>
                  <a:schemeClr val="tx1">
                    <a:lumMod val="50000"/>
                  </a:schemeClr>
                </a:solidFill>
              </a:rPr>
              <a:t>b direct costs</a:t>
            </a:r>
          </a:p>
          <a:p>
            <a:pPr marL="123825" indent="0" algn="l">
              <a:spcAft>
                <a:spcPts val="600"/>
              </a:spcAft>
              <a:buNone/>
            </a:pPr>
            <a:r>
              <a:rPr lang="en-GB" b="1" dirty="0">
                <a:solidFill>
                  <a:schemeClr val="tx1">
                    <a:lumMod val="50000"/>
                  </a:schemeClr>
                </a:solidFill>
              </a:rPr>
              <a:t>$ 3.3</a:t>
            </a:r>
            <a:r>
              <a:rPr lang="en-GB" dirty="0">
                <a:solidFill>
                  <a:schemeClr val="tx1">
                    <a:lumMod val="50000"/>
                  </a:schemeClr>
                </a:solidFill>
              </a:rPr>
              <a:t>b total impact for the USA economy</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10</a:t>
            </a:fld>
            <a:endParaRPr lang="en-GB" altLang="en-US" sz="1000" i="0">
              <a:solidFill>
                <a:srgbClr val="FFFFFF"/>
              </a:solidFill>
            </a:endParaRPr>
          </a:p>
        </p:txBody>
      </p:sp>
    </p:spTree>
    <p:extLst>
      <p:ext uri="{BB962C8B-B14F-4D97-AF65-F5344CB8AC3E}">
        <p14:creationId xmlns:p14="http://schemas.microsoft.com/office/powerpoint/2010/main" val="333336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912449" y="1610438"/>
            <a:ext cx="10310110" cy="3662541"/>
          </a:xfrm>
        </p:spPr>
        <p:txBody>
          <a:bodyPr wrap="square">
            <a:spAutoFit/>
          </a:bodyPr>
          <a:lstStyle/>
          <a:p>
            <a:pPr marL="0" lvl="0" indent="0" algn="l">
              <a:buNone/>
              <a:defRPr/>
            </a:pPr>
            <a:r>
              <a:rPr lang="en-GB" dirty="0">
                <a:solidFill>
                  <a:schemeClr val="tx1">
                    <a:lumMod val="50000"/>
                  </a:schemeClr>
                </a:solidFill>
              </a:rPr>
              <a:t>A Country must have the </a:t>
            </a:r>
            <a:r>
              <a:rPr lang="en-GB" b="1" dirty="0">
                <a:solidFill>
                  <a:schemeClr val="tx1">
                    <a:lumMod val="50000"/>
                  </a:schemeClr>
                </a:solidFill>
              </a:rPr>
              <a:t>budgetary powers </a:t>
            </a:r>
            <a:r>
              <a:rPr lang="en-GB" dirty="0">
                <a:solidFill>
                  <a:schemeClr val="tx1">
                    <a:lumMod val="50000"/>
                  </a:schemeClr>
                </a:solidFill>
              </a:rPr>
              <a:t>resources</a:t>
            </a:r>
            <a:r>
              <a:rPr lang="en-GB" b="1" dirty="0">
                <a:solidFill>
                  <a:schemeClr val="tx1">
                    <a:lumMod val="50000"/>
                  </a:schemeClr>
                </a:solidFill>
              </a:rPr>
              <a:t> </a:t>
            </a:r>
            <a:r>
              <a:rPr lang="en-GB" dirty="0">
                <a:solidFill>
                  <a:schemeClr val="tx1">
                    <a:lumMod val="50000"/>
                  </a:schemeClr>
                </a:solidFill>
              </a:rPr>
              <a:t>to cover the costs of an epidemic:</a:t>
            </a:r>
          </a:p>
          <a:p>
            <a:pPr marL="342900" indent="-342900" algn="l">
              <a:spcAft>
                <a:spcPts val="600"/>
              </a:spcAft>
              <a:buFont typeface="Wingdings" panose="05000000000000000000" pitchFamily="2" charset="2"/>
              <a:buChar char="§"/>
              <a:defRPr/>
            </a:pPr>
            <a:r>
              <a:rPr lang="en-GB" dirty="0">
                <a:solidFill>
                  <a:schemeClr val="tx1">
                    <a:lumMod val="50000"/>
                  </a:schemeClr>
                </a:solidFill>
              </a:rPr>
              <a:t>Personnel (well above normal operating costs)</a:t>
            </a:r>
          </a:p>
          <a:p>
            <a:pPr marL="342900" indent="-342900" algn="l">
              <a:spcAft>
                <a:spcPts val="600"/>
              </a:spcAft>
              <a:buFont typeface="Wingdings" panose="05000000000000000000" pitchFamily="2" charset="2"/>
              <a:buChar char="§"/>
              <a:defRPr/>
            </a:pPr>
            <a:r>
              <a:rPr lang="en-GB" dirty="0">
                <a:solidFill>
                  <a:schemeClr val="tx1">
                    <a:lumMod val="50000"/>
                  </a:schemeClr>
                </a:solidFill>
              </a:rPr>
              <a:t>Capital equipment and consumable items</a:t>
            </a:r>
            <a:endParaRPr lang="it-IT" dirty="0">
              <a:solidFill>
                <a:schemeClr val="tx1">
                  <a:lumMod val="50000"/>
                </a:schemeClr>
              </a:solidFill>
            </a:endParaRPr>
          </a:p>
          <a:p>
            <a:pPr marL="342900" indent="-342900" algn="l">
              <a:spcAft>
                <a:spcPts val="600"/>
              </a:spcAft>
              <a:buFont typeface="Wingdings" panose="05000000000000000000" pitchFamily="2" charset="2"/>
              <a:buChar char="§"/>
              <a:defRPr/>
            </a:pPr>
            <a:r>
              <a:rPr lang="en-GB" dirty="0">
                <a:solidFill>
                  <a:schemeClr val="tx1">
                    <a:lumMod val="50000"/>
                  </a:schemeClr>
                </a:solidFill>
              </a:rPr>
              <a:t>Laboratory testing</a:t>
            </a:r>
            <a:endParaRPr lang="it-IT" dirty="0">
              <a:solidFill>
                <a:schemeClr val="tx1">
                  <a:lumMod val="50000"/>
                </a:schemeClr>
              </a:solidFill>
            </a:endParaRPr>
          </a:p>
          <a:p>
            <a:pPr marL="342900" indent="-342900" algn="l">
              <a:spcAft>
                <a:spcPts val="600"/>
              </a:spcAft>
              <a:buFont typeface="Wingdings" panose="05000000000000000000" pitchFamily="2" charset="2"/>
              <a:buChar char="§"/>
              <a:defRPr/>
            </a:pPr>
            <a:r>
              <a:rPr lang="en-GB" dirty="0">
                <a:solidFill>
                  <a:schemeClr val="tx1">
                    <a:lumMod val="50000"/>
                  </a:schemeClr>
                </a:solidFill>
              </a:rPr>
              <a:t>Culling, destruction of carcasses/contaminated material, and sanitation</a:t>
            </a:r>
            <a:endParaRPr lang="it-IT" dirty="0">
              <a:solidFill>
                <a:schemeClr val="tx1">
                  <a:lumMod val="50000"/>
                </a:schemeClr>
              </a:solidFill>
            </a:endParaRPr>
          </a:p>
          <a:p>
            <a:pPr marL="342900" indent="-342900" algn="l">
              <a:spcAft>
                <a:spcPts val="600"/>
              </a:spcAft>
              <a:buFont typeface="Wingdings" panose="05000000000000000000" pitchFamily="2" charset="2"/>
              <a:buChar char="§"/>
              <a:defRPr/>
            </a:pPr>
            <a:r>
              <a:rPr lang="en-GB" dirty="0">
                <a:solidFill>
                  <a:schemeClr val="tx1">
                    <a:lumMod val="50000"/>
                  </a:schemeClr>
                </a:solidFill>
              </a:rPr>
              <a:t>Compensation payments to livestock owners</a:t>
            </a:r>
            <a:endParaRPr lang="it-IT" dirty="0">
              <a:solidFill>
                <a:schemeClr val="tx1">
                  <a:lumMod val="50000"/>
                </a:schemeClr>
              </a:solidFill>
            </a:endParaRPr>
          </a:p>
          <a:p>
            <a:pPr marL="342900" indent="-342900" algn="l">
              <a:spcAft>
                <a:spcPts val="600"/>
              </a:spcAft>
              <a:buFont typeface="Wingdings" panose="05000000000000000000" pitchFamily="2" charset="2"/>
              <a:buChar char="§"/>
              <a:defRPr/>
            </a:pPr>
            <a:r>
              <a:rPr lang="en-GB" dirty="0">
                <a:solidFill>
                  <a:schemeClr val="tx1">
                    <a:lumMod val="50000"/>
                  </a:schemeClr>
                </a:solidFill>
              </a:rPr>
              <a:t>Emergency vaccination, if needed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11</a:t>
            </a:fld>
            <a:endParaRPr lang="en-GB" altLang="en-US" sz="1000" i="0">
              <a:solidFill>
                <a:srgbClr val="FFFFFF"/>
              </a:solidFill>
            </a:endParaRPr>
          </a:p>
        </p:txBody>
      </p:sp>
      <p:sp>
        <p:nvSpPr>
          <p:cNvPr id="7" name="CasellaDiTesto 6"/>
          <p:cNvSpPr txBox="1"/>
          <p:nvPr/>
        </p:nvSpPr>
        <p:spPr>
          <a:xfrm>
            <a:off x="912449" y="5373216"/>
            <a:ext cx="10310110" cy="830997"/>
          </a:xfrm>
          <a:prstGeom prst="rect">
            <a:avLst/>
          </a:prstGeom>
          <a:noFill/>
        </p:spPr>
        <p:txBody>
          <a:bodyPr wrap="square" rtlCol="0">
            <a:spAutoFit/>
          </a:bodyPr>
          <a:lstStyle/>
          <a:p>
            <a:r>
              <a:rPr lang="en-GB" sz="2400" dirty="0">
                <a:solidFill>
                  <a:schemeClr val="tx1">
                    <a:lumMod val="50000"/>
                  </a:schemeClr>
                </a:solidFill>
              </a:rPr>
              <a:t>The </a:t>
            </a:r>
            <a:r>
              <a:rPr lang="en-GB" sz="2400" b="1" dirty="0">
                <a:solidFill>
                  <a:schemeClr val="tx1">
                    <a:lumMod val="50000"/>
                  </a:schemeClr>
                </a:solidFill>
              </a:rPr>
              <a:t>cooperation of farmers </a:t>
            </a:r>
            <a:r>
              <a:rPr lang="en-GB" sz="2400" dirty="0">
                <a:solidFill>
                  <a:schemeClr val="tx1">
                    <a:lumMod val="50000"/>
                  </a:schemeClr>
                </a:solidFill>
              </a:rPr>
              <a:t>is fundamental and it can be relied on only if compensation for depopulated animals is paid promptly </a:t>
            </a:r>
          </a:p>
        </p:txBody>
      </p:sp>
      <p:sp>
        <p:nvSpPr>
          <p:cNvPr id="8" name="Rettangolo 7"/>
          <p:cNvSpPr/>
          <p:nvPr/>
        </p:nvSpPr>
        <p:spPr>
          <a:xfrm>
            <a:off x="1296027" y="4377021"/>
            <a:ext cx="6155650" cy="399488"/>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5">
            <a:extLst>
              <a:ext uri="{FF2B5EF4-FFF2-40B4-BE49-F238E27FC236}">
                <a16:creationId xmlns:a16="http://schemas.microsoft.com/office/drawing/2014/main" id="{803F1B3B-77A1-AFC0-23E4-1D2AFA28482C}"/>
              </a:ext>
            </a:extLst>
          </p:cNvPr>
          <p:cNvSpPr txBox="1">
            <a:spLocks noChangeArrowheads="1"/>
          </p:cNvSpPr>
          <p:nvPr/>
        </p:nvSpPr>
        <p:spPr>
          <a:xfrm>
            <a:off x="3450159" y="609087"/>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US" altLang="fr-FR" sz="4000">
                <a:solidFill>
                  <a:schemeClr val="tx2"/>
                </a:solidFill>
              </a:rPr>
              <a:t>Financial provisions</a:t>
            </a:r>
            <a:endParaRPr lang="en-US" altLang="en-US" sz="4000" dirty="0">
              <a:solidFill>
                <a:schemeClr val="tx2"/>
              </a:solidFill>
            </a:endParaRPr>
          </a:p>
        </p:txBody>
      </p:sp>
    </p:spTree>
    <p:extLst>
      <p:ext uri="{BB962C8B-B14F-4D97-AF65-F5344CB8AC3E}">
        <p14:creationId xmlns:p14="http://schemas.microsoft.com/office/powerpoint/2010/main" val="12689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218147" y="640227"/>
            <a:ext cx="7772400" cy="576263"/>
          </a:xfrm>
        </p:spPr>
        <p:txBody>
          <a:bodyPr/>
          <a:lstStyle/>
          <a:p>
            <a:r>
              <a:rPr lang="en-GB" altLang="fr-FR" sz="4000">
                <a:solidFill>
                  <a:schemeClr val="tx2"/>
                </a:solidFill>
              </a:rPr>
              <a:t>Chain of command</a:t>
            </a:r>
            <a:endParaRPr lang="en-GB" altLang="en-US" sz="400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05385" y="1948726"/>
            <a:ext cx="9143999" cy="4047262"/>
          </a:xfrm>
        </p:spPr>
        <p:txBody>
          <a:bodyPr wrap="square">
            <a:spAutoFit/>
          </a:bodyPr>
          <a:lstStyle/>
          <a:p>
            <a:pPr marL="0" indent="0" algn="l">
              <a:spcBef>
                <a:spcPts val="1200"/>
              </a:spcBef>
              <a:buNone/>
            </a:pPr>
            <a:r>
              <a:rPr lang="en-GB" dirty="0">
                <a:solidFill>
                  <a:schemeClr val="tx1">
                    <a:lumMod val="50000"/>
                  </a:schemeClr>
                </a:solidFill>
              </a:rPr>
              <a:t>A </a:t>
            </a:r>
            <a:r>
              <a:rPr lang="en-GB" b="1" dirty="0">
                <a:solidFill>
                  <a:schemeClr val="tx1">
                    <a:lumMod val="50000"/>
                  </a:schemeClr>
                </a:solidFill>
              </a:rPr>
              <a:t>clear-cut chain of command </a:t>
            </a:r>
            <a:r>
              <a:rPr lang="en-GB" dirty="0">
                <a:solidFill>
                  <a:schemeClr val="tx1">
                    <a:lumMod val="50000"/>
                  </a:schemeClr>
                </a:solidFill>
              </a:rPr>
              <a:t>shall be established. It should be:</a:t>
            </a:r>
          </a:p>
          <a:p>
            <a:pPr lvl="1">
              <a:spcBef>
                <a:spcPts val="0"/>
              </a:spcBef>
              <a:spcAft>
                <a:spcPts val="600"/>
              </a:spcAft>
              <a:buFont typeface="Wingdings" pitchFamily="2" charset="2"/>
              <a:buChar char="§"/>
            </a:pPr>
            <a:r>
              <a:rPr lang="en-GB" sz="2400" dirty="0">
                <a:solidFill>
                  <a:schemeClr val="tx1">
                    <a:lumMod val="50000"/>
                  </a:schemeClr>
                </a:solidFill>
              </a:rPr>
              <a:t>Understood by all who are involved with disease eradication</a:t>
            </a:r>
          </a:p>
          <a:p>
            <a:pPr lvl="1">
              <a:spcBef>
                <a:spcPts val="0"/>
              </a:spcBef>
              <a:spcAft>
                <a:spcPts val="600"/>
              </a:spcAft>
              <a:buFont typeface="Wingdings" pitchFamily="2" charset="2"/>
              <a:buChar char="§"/>
            </a:pPr>
            <a:r>
              <a:rPr lang="en-GB" sz="2400" b="1" dirty="0">
                <a:solidFill>
                  <a:schemeClr val="tx1">
                    <a:lumMod val="50000"/>
                  </a:schemeClr>
                </a:solidFill>
              </a:rPr>
              <a:t>Clearly described in the contingency plan </a:t>
            </a:r>
          </a:p>
          <a:p>
            <a:pPr marL="0" lvl="1" indent="0">
              <a:spcBef>
                <a:spcPts val="1800"/>
              </a:spcBef>
              <a:buNone/>
            </a:pPr>
            <a:r>
              <a:rPr lang="en-GB" sz="2400" dirty="0">
                <a:solidFill>
                  <a:schemeClr val="tx1">
                    <a:lumMod val="50000"/>
                  </a:schemeClr>
                </a:solidFill>
              </a:rPr>
              <a:t>The chain of command can be different in various countries according to the organization of the veterinary services</a:t>
            </a:r>
          </a:p>
          <a:p>
            <a:pPr marL="0" lvl="1" indent="0">
              <a:spcBef>
                <a:spcPts val="1200"/>
              </a:spcBef>
              <a:buNone/>
            </a:pPr>
            <a:r>
              <a:rPr lang="en-GB" sz="2400" dirty="0">
                <a:solidFill>
                  <a:schemeClr val="tx1">
                    <a:lumMod val="50000"/>
                  </a:schemeClr>
                </a:solidFill>
              </a:rPr>
              <a:t>The CVO should be ultimately in charge of eradication operations and should establish and coordinate the National disease control centre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12</a:t>
            </a:fld>
            <a:endParaRPr lang="en-GB" altLang="en-US" sz="1000" i="0">
              <a:solidFill>
                <a:srgbClr val="FFFFFF"/>
              </a:solidFill>
            </a:endParaRPr>
          </a:p>
        </p:txBody>
      </p:sp>
    </p:spTree>
    <p:extLst>
      <p:ext uri="{BB962C8B-B14F-4D97-AF65-F5344CB8AC3E}">
        <p14:creationId xmlns:p14="http://schemas.microsoft.com/office/powerpoint/2010/main" val="274242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668524" y="535551"/>
            <a:ext cx="7772400" cy="576263"/>
          </a:xfrm>
        </p:spPr>
        <p:txBody>
          <a:bodyPr/>
          <a:lstStyle/>
          <a:p>
            <a:r>
              <a:rPr lang="en-GB" altLang="fr-FR" sz="4000" dirty="0">
                <a:solidFill>
                  <a:schemeClr val="tx2"/>
                </a:solidFill>
              </a:rPr>
              <a:t>National disease </a:t>
            </a:r>
            <a:r>
              <a:rPr lang="es-ES" altLang="fr-FR" sz="4000" dirty="0">
                <a:solidFill>
                  <a:schemeClr val="tx2"/>
                </a:solidFill>
              </a:rPr>
              <a:t>control centre </a:t>
            </a:r>
            <a:r>
              <a:rPr lang="en-GB" altLang="fr-FR" sz="3200" dirty="0">
                <a:solidFill>
                  <a:schemeClr val="tx2"/>
                </a:solidFill>
              </a:rPr>
              <a:t>(NDCC)</a:t>
            </a:r>
            <a:endParaRPr lang="en-GB" altLang="en-US" sz="3200"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982640" y="1745921"/>
            <a:ext cx="10072047" cy="4493538"/>
          </a:xfrm>
        </p:spPr>
        <p:txBody>
          <a:bodyPr wrap="square">
            <a:spAutoFit/>
          </a:bodyPr>
          <a:lstStyle/>
          <a:p>
            <a:pPr marL="0" indent="0" algn="l">
              <a:buClr>
                <a:srgbClr val="92D050"/>
              </a:buClr>
              <a:buNone/>
              <a:defRPr/>
            </a:pPr>
            <a:r>
              <a:rPr lang="en-GB" dirty="0">
                <a:solidFill>
                  <a:schemeClr val="tx1">
                    <a:lumMod val="50000"/>
                  </a:schemeClr>
                </a:solidFill>
              </a:rPr>
              <a:t>The </a:t>
            </a:r>
            <a:r>
              <a:rPr lang="en-GB" b="1" dirty="0">
                <a:solidFill>
                  <a:schemeClr val="tx1">
                    <a:lumMod val="50000"/>
                  </a:schemeClr>
                </a:solidFill>
              </a:rPr>
              <a:t>NDCC </a:t>
            </a:r>
            <a:r>
              <a:rPr lang="en-GB" dirty="0">
                <a:solidFill>
                  <a:schemeClr val="tx1">
                    <a:lumMod val="50000"/>
                  </a:schemeClr>
                </a:solidFill>
              </a:rPr>
              <a:t>must direct and verify the operations of the </a:t>
            </a:r>
            <a:r>
              <a:rPr lang="en-GB" b="1" dirty="0">
                <a:solidFill>
                  <a:schemeClr val="tx1">
                    <a:lumMod val="50000"/>
                  </a:schemeClr>
                </a:solidFill>
              </a:rPr>
              <a:t>Local disease control centres</a:t>
            </a:r>
            <a:r>
              <a:rPr lang="en-GB" dirty="0">
                <a:solidFill>
                  <a:schemeClr val="tx1">
                    <a:lumMod val="50000"/>
                  </a:schemeClr>
                </a:solidFill>
              </a:rPr>
              <a:t> (</a:t>
            </a:r>
            <a:r>
              <a:rPr lang="en-GB" b="1" dirty="0">
                <a:solidFill>
                  <a:schemeClr val="tx1">
                    <a:lumMod val="50000"/>
                  </a:schemeClr>
                </a:solidFill>
              </a:rPr>
              <a:t>LDCCs</a:t>
            </a:r>
            <a:r>
              <a:rPr lang="en-GB" dirty="0">
                <a:solidFill>
                  <a:schemeClr val="tx1">
                    <a:lumMod val="50000"/>
                  </a:schemeClr>
                </a:solidFill>
              </a:rPr>
              <a:t>) </a:t>
            </a:r>
          </a:p>
          <a:p>
            <a:pPr marL="0" indent="0" algn="l">
              <a:buClr>
                <a:srgbClr val="92D050"/>
              </a:buClr>
              <a:buNone/>
              <a:defRPr/>
            </a:pPr>
            <a:r>
              <a:rPr lang="en-GB" dirty="0">
                <a:solidFill>
                  <a:schemeClr val="tx1">
                    <a:lumMod val="50000"/>
                  </a:schemeClr>
                </a:solidFill>
              </a:rPr>
              <a:t>Responsibilities of </a:t>
            </a:r>
            <a:r>
              <a:rPr lang="en-GB" b="1" dirty="0">
                <a:solidFill>
                  <a:schemeClr val="tx1">
                    <a:lumMod val="50000"/>
                  </a:schemeClr>
                </a:solidFill>
              </a:rPr>
              <a:t>NDCC</a:t>
            </a:r>
            <a:r>
              <a:rPr lang="en-GB" dirty="0">
                <a:solidFill>
                  <a:schemeClr val="tx1">
                    <a:lumMod val="50000"/>
                  </a:schemeClr>
                </a:solidFill>
              </a:rPr>
              <a:t> include:</a:t>
            </a:r>
          </a:p>
          <a:p>
            <a:pPr marL="342900" indent="-342900" algn="l">
              <a:spcAft>
                <a:spcPts val="1200"/>
              </a:spcAft>
              <a:buFont typeface="Wingdings" panose="05000000000000000000" pitchFamily="2" charset="2"/>
              <a:buChar char="§"/>
              <a:defRPr/>
            </a:pPr>
            <a:r>
              <a:rPr lang="en-GB" dirty="0">
                <a:solidFill>
                  <a:schemeClr val="tx1">
                    <a:lumMod val="50000"/>
                  </a:schemeClr>
                </a:solidFill>
              </a:rPr>
              <a:t>Definition and overall direction of control strategies</a:t>
            </a:r>
          </a:p>
          <a:p>
            <a:pPr marL="342900" indent="-342900" algn="l">
              <a:spcAft>
                <a:spcPts val="1200"/>
              </a:spcAft>
              <a:buFont typeface="Wingdings" panose="05000000000000000000" pitchFamily="2" charset="2"/>
              <a:buChar char="§"/>
              <a:defRPr/>
            </a:pPr>
            <a:r>
              <a:rPr lang="en-GB" dirty="0">
                <a:solidFill>
                  <a:schemeClr val="tx1">
                    <a:lumMod val="50000"/>
                  </a:schemeClr>
                </a:solidFill>
              </a:rPr>
              <a:t>Ensuring that the </a:t>
            </a:r>
            <a:r>
              <a:rPr lang="en-GB" b="1" dirty="0">
                <a:solidFill>
                  <a:schemeClr val="tx1">
                    <a:lumMod val="50000"/>
                  </a:schemeClr>
                </a:solidFill>
              </a:rPr>
              <a:t>LDCCs</a:t>
            </a:r>
            <a:r>
              <a:rPr lang="en-GB" dirty="0">
                <a:solidFill>
                  <a:schemeClr val="tx1">
                    <a:lumMod val="50000"/>
                  </a:schemeClr>
                </a:solidFill>
              </a:rPr>
              <a:t> implement them promptly and effectively</a:t>
            </a:r>
            <a:endParaRPr lang="it-IT" dirty="0">
              <a:solidFill>
                <a:schemeClr val="tx1">
                  <a:lumMod val="50000"/>
                </a:schemeClr>
              </a:solidFill>
            </a:endParaRPr>
          </a:p>
          <a:p>
            <a:pPr marL="342900" indent="-342900" algn="l">
              <a:spcAft>
                <a:spcPts val="1200"/>
              </a:spcAft>
              <a:buFont typeface="Wingdings" panose="05000000000000000000" pitchFamily="2" charset="2"/>
              <a:buChar char="§"/>
              <a:defRPr/>
            </a:pPr>
            <a:r>
              <a:rPr lang="en-GB" dirty="0">
                <a:solidFill>
                  <a:schemeClr val="tx1">
                    <a:lumMod val="50000"/>
                  </a:schemeClr>
                </a:solidFill>
              </a:rPr>
              <a:t>Deployment of staff and other resources </a:t>
            </a:r>
          </a:p>
          <a:p>
            <a:pPr marL="342900" indent="-342900" algn="l">
              <a:spcAft>
                <a:spcPts val="1200"/>
              </a:spcAft>
              <a:buFont typeface="Wingdings" panose="05000000000000000000" pitchFamily="2" charset="2"/>
              <a:buChar char="§"/>
              <a:defRPr/>
            </a:pPr>
            <a:r>
              <a:rPr lang="en-GB" dirty="0">
                <a:solidFill>
                  <a:schemeClr val="tx1">
                    <a:lumMod val="50000"/>
                  </a:schemeClr>
                </a:solidFill>
              </a:rPr>
              <a:t>Provision of information to National and International authorities and organizations (</a:t>
            </a:r>
            <a:r>
              <a:rPr lang="en-GB" b="1" dirty="0">
                <a:solidFill>
                  <a:schemeClr val="tx1">
                    <a:lumMod val="50000"/>
                  </a:schemeClr>
                </a:solidFill>
              </a:rPr>
              <a:t>transparency</a:t>
            </a:r>
            <a:r>
              <a:rPr lang="en-GB" dirty="0">
                <a:solidFill>
                  <a:schemeClr val="tx1">
                    <a:lumMod val="50000"/>
                  </a:schemeClr>
                </a:solidFill>
              </a:rPr>
              <a:t>)</a:t>
            </a:r>
          </a:p>
          <a:p>
            <a:pPr marL="342900" indent="-342900" algn="l">
              <a:spcAft>
                <a:spcPts val="1200"/>
              </a:spcAft>
              <a:buFont typeface="Wingdings" panose="05000000000000000000" pitchFamily="2" charset="2"/>
              <a:buChar char="§"/>
              <a:defRPr/>
            </a:pPr>
            <a:r>
              <a:rPr lang="en-GB" dirty="0">
                <a:solidFill>
                  <a:schemeClr val="tx1">
                    <a:lumMod val="50000"/>
                  </a:schemeClr>
                </a:solidFill>
              </a:rPr>
              <a:t>Liaison with diagnostic laboratories, and liaison with the media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13</a:t>
            </a:fld>
            <a:endParaRPr lang="en-GB" altLang="en-US" sz="1000" i="0">
              <a:solidFill>
                <a:srgbClr val="FFFFFF"/>
              </a:solidFill>
            </a:endParaRPr>
          </a:p>
        </p:txBody>
      </p:sp>
    </p:spTree>
    <p:extLst>
      <p:ext uri="{BB962C8B-B14F-4D97-AF65-F5344CB8AC3E}">
        <p14:creationId xmlns:p14="http://schemas.microsoft.com/office/powerpoint/2010/main" val="47520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955127" y="620712"/>
            <a:ext cx="7772400" cy="576263"/>
          </a:xfrm>
        </p:spPr>
        <p:txBody>
          <a:bodyPr/>
          <a:lstStyle/>
          <a:p>
            <a:r>
              <a:rPr lang="es-ES" altLang="fr-FR" sz="4000" dirty="0">
                <a:solidFill>
                  <a:schemeClr val="tx2"/>
                </a:solidFill>
              </a:rPr>
              <a:t>Local </a:t>
            </a:r>
            <a:r>
              <a:rPr lang="en-GB" altLang="fr-FR" sz="4000" dirty="0">
                <a:solidFill>
                  <a:schemeClr val="tx2"/>
                </a:solidFill>
              </a:rPr>
              <a:t>disease</a:t>
            </a:r>
            <a:r>
              <a:rPr lang="es-ES" altLang="fr-FR" sz="4000" dirty="0">
                <a:solidFill>
                  <a:schemeClr val="tx2"/>
                </a:solidFill>
              </a:rPr>
              <a:t> control centre(s)</a:t>
            </a:r>
            <a:endParaRPr lang="en-US" altLang="en-US" sz="4000"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37228" y="2060815"/>
            <a:ext cx="8817335" cy="3957494"/>
          </a:xfrm>
        </p:spPr>
        <p:txBody>
          <a:bodyPr wrap="square">
            <a:spAutoFit/>
          </a:bodyPr>
          <a:lstStyle/>
          <a:p>
            <a:pPr marL="0" indent="0" algn="l">
              <a:buClr>
                <a:srgbClr val="92D050"/>
              </a:buClr>
              <a:buNone/>
              <a:defRPr/>
            </a:pPr>
            <a:r>
              <a:rPr lang="en-GB" b="1" dirty="0">
                <a:solidFill>
                  <a:schemeClr val="tx1">
                    <a:lumMod val="50000"/>
                  </a:schemeClr>
                </a:solidFill>
              </a:rPr>
              <a:t>LDCC(s) </a:t>
            </a:r>
            <a:r>
              <a:rPr lang="en-GB" dirty="0">
                <a:solidFill>
                  <a:schemeClr val="tx1">
                    <a:lumMod val="50000"/>
                  </a:schemeClr>
                </a:solidFill>
              </a:rPr>
              <a:t>shall be established in the affected area(s) and shall be responsible for the enforcement of </a:t>
            </a:r>
            <a:r>
              <a:rPr lang="en-GB" b="1" dirty="0">
                <a:solidFill>
                  <a:schemeClr val="tx1">
                    <a:lumMod val="50000"/>
                  </a:schemeClr>
                </a:solidFill>
              </a:rPr>
              <a:t>eradication and surveillance measures </a:t>
            </a:r>
            <a:r>
              <a:rPr lang="en-GB" dirty="0">
                <a:solidFill>
                  <a:schemeClr val="tx1">
                    <a:lumMod val="50000"/>
                  </a:schemeClr>
                </a:solidFill>
              </a:rPr>
              <a:t>within their territory</a:t>
            </a:r>
            <a:endParaRPr lang="es-ES" dirty="0">
              <a:solidFill>
                <a:schemeClr val="tx1">
                  <a:lumMod val="50000"/>
                </a:schemeClr>
              </a:solidFill>
            </a:endParaRPr>
          </a:p>
          <a:p>
            <a:pPr marL="0" indent="0" algn="l">
              <a:spcBef>
                <a:spcPts val="1800"/>
              </a:spcBef>
              <a:buClr>
                <a:srgbClr val="92D050"/>
              </a:buClr>
              <a:buNone/>
              <a:defRPr/>
            </a:pPr>
            <a:r>
              <a:rPr lang="en-GB" dirty="0">
                <a:solidFill>
                  <a:schemeClr val="tx1">
                    <a:lumMod val="50000"/>
                  </a:schemeClr>
                </a:solidFill>
              </a:rPr>
              <a:t>A veterinarian shall be directly in charge of the centre with the powers to: </a:t>
            </a:r>
          </a:p>
          <a:p>
            <a:pPr marL="342900" indent="-342900" algn="l">
              <a:spcBef>
                <a:spcPts val="1728"/>
              </a:spcBef>
              <a:buFont typeface="Wingdings" panose="05000000000000000000" pitchFamily="2" charset="2"/>
              <a:buChar char="§"/>
              <a:defRPr/>
            </a:pPr>
            <a:r>
              <a:rPr lang="en-GB" dirty="0">
                <a:solidFill>
                  <a:schemeClr val="tx1">
                    <a:lumMod val="50000"/>
                  </a:schemeClr>
                </a:solidFill>
              </a:rPr>
              <a:t>Designate an establishment as an “infected premises” and deploy the necessary staff, materials and equipment to infected sites</a:t>
            </a:r>
            <a:endParaRPr lang="es-ES" dirty="0">
              <a:solidFill>
                <a:schemeClr val="tx1">
                  <a:lumMod val="50000"/>
                </a:schemeClr>
              </a:solidFill>
            </a:endParaRP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14</a:t>
            </a:fld>
            <a:endParaRPr lang="en-GB" altLang="en-US" sz="1000" i="0">
              <a:solidFill>
                <a:srgbClr val="FFFFFF"/>
              </a:solidFill>
            </a:endParaRPr>
          </a:p>
        </p:txBody>
      </p:sp>
    </p:spTree>
    <p:extLst>
      <p:ext uri="{BB962C8B-B14F-4D97-AF65-F5344CB8AC3E}">
        <p14:creationId xmlns:p14="http://schemas.microsoft.com/office/powerpoint/2010/main" val="387356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218325" y="2200802"/>
            <a:ext cx="8103096" cy="3931846"/>
          </a:xfrm>
        </p:spPr>
        <p:txBody>
          <a:bodyPr wrap="square">
            <a:spAutoFit/>
          </a:bodyPr>
          <a:lstStyle/>
          <a:p>
            <a:pPr marL="342900" indent="-342900">
              <a:spcBef>
                <a:spcPts val="528"/>
              </a:spcBef>
              <a:buFont typeface="Wingdings" panose="05000000000000000000" pitchFamily="2" charset="2"/>
              <a:buChar char="§"/>
              <a:defRPr/>
            </a:pPr>
            <a:r>
              <a:rPr lang="en-GB" dirty="0">
                <a:solidFill>
                  <a:schemeClr val="tx1">
                    <a:lumMod val="50000"/>
                  </a:schemeClr>
                </a:solidFill>
              </a:rPr>
              <a:t>Arrange </a:t>
            </a:r>
            <a:r>
              <a:rPr lang="en-GB" b="1" dirty="0">
                <a:solidFill>
                  <a:schemeClr val="tx1">
                    <a:lumMod val="50000"/>
                  </a:schemeClr>
                </a:solidFill>
              </a:rPr>
              <a:t>valuation and culling </a:t>
            </a:r>
            <a:r>
              <a:rPr lang="en-GB" dirty="0">
                <a:solidFill>
                  <a:schemeClr val="tx1">
                    <a:lumMod val="50000"/>
                  </a:schemeClr>
                </a:solidFill>
              </a:rPr>
              <a:t>of infected and contact animals, disposal of carcasses and contaminated material and sanitation procedures</a:t>
            </a:r>
          </a:p>
          <a:p>
            <a:pPr marL="342900" indent="-342900">
              <a:spcBef>
                <a:spcPts val="528"/>
              </a:spcBef>
              <a:buFont typeface="Wingdings" panose="05000000000000000000" pitchFamily="2" charset="2"/>
              <a:buChar char="§"/>
              <a:defRPr/>
            </a:pPr>
            <a:r>
              <a:rPr lang="en-GB" dirty="0">
                <a:solidFill>
                  <a:schemeClr val="tx1">
                    <a:lumMod val="50000"/>
                  </a:schemeClr>
                </a:solidFill>
              </a:rPr>
              <a:t>Advise on delineation of protection and surveillance zones and </a:t>
            </a:r>
            <a:r>
              <a:rPr lang="en-GB" b="1" dirty="0">
                <a:solidFill>
                  <a:schemeClr val="tx1">
                    <a:lumMod val="50000"/>
                  </a:schemeClr>
                </a:solidFill>
              </a:rPr>
              <a:t>impose movement restrictions </a:t>
            </a:r>
          </a:p>
          <a:p>
            <a:pPr marL="342900" indent="-342900">
              <a:spcBef>
                <a:spcPts val="528"/>
              </a:spcBef>
              <a:buFont typeface="Wingdings" panose="05000000000000000000" pitchFamily="2" charset="2"/>
              <a:buChar char="§"/>
              <a:defRPr/>
            </a:pPr>
            <a:r>
              <a:rPr lang="en-GB" dirty="0">
                <a:solidFill>
                  <a:schemeClr val="tx1">
                    <a:lumMod val="50000"/>
                  </a:schemeClr>
                </a:solidFill>
              </a:rPr>
              <a:t>Close markets for live animals and abattoirs</a:t>
            </a:r>
            <a:endParaRPr lang="it-IT" dirty="0">
              <a:solidFill>
                <a:schemeClr val="tx1">
                  <a:lumMod val="50000"/>
                </a:schemeClr>
              </a:solidFill>
            </a:endParaRPr>
          </a:p>
          <a:p>
            <a:pPr marL="342900" indent="-342900">
              <a:spcBef>
                <a:spcPts val="528"/>
              </a:spcBef>
              <a:buFont typeface="Wingdings" panose="05000000000000000000" pitchFamily="2" charset="2"/>
              <a:buChar char="§"/>
              <a:defRPr/>
            </a:pPr>
            <a:r>
              <a:rPr lang="en-GB" dirty="0">
                <a:solidFill>
                  <a:schemeClr val="tx1">
                    <a:lumMod val="50000"/>
                  </a:schemeClr>
                </a:solidFill>
              </a:rPr>
              <a:t>Liaise with police, environmental and other authorities (e.g., movement control)</a:t>
            </a:r>
            <a:endParaRPr lang="it-IT" dirty="0">
              <a:solidFill>
                <a:schemeClr val="tx1">
                  <a:lumMod val="50000"/>
                </a:schemeClr>
              </a:solidFill>
            </a:endParaRP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15</a:t>
            </a:fld>
            <a:endParaRPr lang="en-GB" altLang="en-US" sz="1000" i="0">
              <a:solidFill>
                <a:srgbClr val="FFFFFF"/>
              </a:solidFill>
            </a:endParaRPr>
          </a:p>
        </p:txBody>
      </p:sp>
      <p:sp>
        <p:nvSpPr>
          <p:cNvPr id="2" name="Title 5">
            <a:extLst>
              <a:ext uri="{FF2B5EF4-FFF2-40B4-BE49-F238E27FC236}">
                <a16:creationId xmlns:a16="http://schemas.microsoft.com/office/drawing/2014/main" id="{74207F81-6456-4A05-02C8-655C6BF508BA}"/>
              </a:ext>
            </a:extLst>
          </p:cNvPr>
          <p:cNvSpPr txBox="1">
            <a:spLocks noChangeArrowheads="1"/>
          </p:cNvSpPr>
          <p:nvPr/>
        </p:nvSpPr>
        <p:spPr>
          <a:xfrm>
            <a:off x="3955127" y="620712"/>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s-ES" altLang="fr-FR" sz="4000" dirty="0">
                <a:solidFill>
                  <a:schemeClr val="tx2"/>
                </a:solidFill>
              </a:rPr>
              <a:t>Local </a:t>
            </a:r>
            <a:r>
              <a:rPr lang="en-GB" altLang="fr-FR" sz="4000" dirty="0">
                <a:solidFill>
                  <a:schemeClr val="tx2"/>
                </a:solidFill>
              </a:rPr>
              <a:t>disease</a:t>
            </a:r>
            <a:r>
              <a:rPr lang="es-ES" altLang="fr-FR" sz="4000" dirty="0">
                <a:solidFill>
                  <a:schemeClr val="tx2"/>
                </a:solidFill>
              </a:rPr>
              <a:t> control centre(s)</a:t>
            </a:r>
            <a:endParaRPr lang="en-US" altLang="en-US" sz="4000" dirty="0">
              <a:solidFill>
                <a:schemeClr val="tx2"/>
              </a:solidFill>
            </a:endParaRPr>
          </a:p>
        </p:txBody>
      </p:sp>
    </p:spTree>
    <p:extLst>
      <p:ext uri="{BB962C8B-B14F-4D97-AF65-F5344CB8AC3E}">
        <p14:creationId xmlns:p14="http://schemas.microsoft.com/office/powerpoint/2010/main" val="124906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78173" y="1866009"/>
            <a:ext cx="9294126" cy="4409669"/>
          </a:xfrm>
        </p:spPr>
        <p:txBody>
          <a:bodyPr wrap="square">
            <a:spAutoFit/>
          </a:bodyPr>
          <a:lstStyle/>
          <a:p>
            <a:pPr marL="0" indent="0" algn="l">
              <a:lnSpc>
                <a:spcPct val="110000"/>
              </a:lnSpc>
              <a:buClr>
                <a:srgbClr val="92D050"/>
              </a:buClr>
              <a:buNone/>
              <a:defRPr/>
            </a:pPr>
            <a:r>
              <a:rPr lang="en-GB" b="1" dirty="0">
                <a:solidFill>
                  <a:schemeClr val="tx1">
                    <a:lumMod val="50000"/>
                  </a:schemeClr>
                </a:solidFill>
              </a:rPr>
              <a:t>NDCC and LDCCs </a:t>
            </a:r>
            <a:r>
              <a:rPr lang="en-GB" dirty="0">
                <a:solidFill>
                  <a:schemeClr val="tx1">
                    <a:lumMod val="50000"/>
                  </a:schemeClr>
                </a:solidFill>
              </a:rPr>
              <a:t>must be adequately staffed and equipped:</a:t>
            </a:r>
            <a:r>
              <a:rPr lang="es-ES" dirty="0">
                <a:solidFill>
                  <a:schemeClr val="tx1">
                    <a:lumMod val="50000"/>
                  </a:schemeClr>
                </a:solidFill>
              </a:rPr>
              <a:t>    </a:t>
            </a:r>
          </a:p>
          <a:p>
            <a:pPr marL="342900" indent="-342900" algn="l">
              <a:lnSpc>
                <a:spcPct val="110000"/>
              </a:lnSpc>
              <a:spcAft>
                <a:spcPts val="1200"/>
              </a:spcAft>
              <a:buFont typeface="Wingdings" panose="05000000000000000000" pitchFamily="2" charset="2"/>
              <a:buChar char="§"/>
              <a:defRPr/>
            </a:pPr>
            <a:r>
              <a:rPr lang="en-GB" dirty="0">
                <a:solidFill>
                  <a:schemeClr val="tx1">
                    <a:lumMod val="50000"/>
                  </a:schemeClr>
                </a:solidFill>
              </a:rPr>
              <a:t>Suitable means of communication </a:t>
            </a:r>
          </a:p>
          <a:p>
            <a:pPr marL="342900" indent="-342900" algn="l">
              <a:lnSpc>
                <a:spcPct val="110000"/>
              </a:lnSpc>
              <a:spcAft>
                <a:spcPts val="1200"/>
              </a:spcAft>
              <a:buFont typeface="Wingdings" panose="05000000000000000000" pitchFamily="2" charset="2"/>
              <a:buChar char="§"/>
              <a:defRPr/>
            </a:pPr>
            <a:r>
              <a:rPr lang="en-GB" dirty="0">
                <a:solidFill>
                  <a:schemeClr val="tx1">
                    <a:lumMod val="50000"/>
                  </a:schemeClr>
                </a:solidFill>
              </a:rPr>
              <a:t>Maps and other sources of information (access to livestock database, etc.)</a:t>
            </a:r>
          </a:p>
          <a:p>
            <a:pPr marL="342900" indent="-342900" algn="l">
              <a:lnSpc>
                <a:spcPct val="110000"/>
              </a:lnSpc>
              <a:spcAft>
                <a:spcPts val="1200"/>
              </a:spcAft>
              <a:buFont typeface="Wingdings" panose="05000000000000000000" pitchFamily="2" charset="2"/>
              <a:buChar char="§"/>
              <a:defRPr/>
            </a:pPr>
            <a:r>
              <a:rPr lang="en-GB" dirty="0">
                <a:solidFill>
                  <a:schemeClr val="tx1">
                    <a:lumMod val="50000"/>
                  </a:schemeClr>
                </a:solidFill>
              </a:rPr>
              <a:t>Updated lists of organizations, staff and other persons who must be contacted </a:t>
            </a:r>
          </a:p>
          <a:p>
            <a:pPr marL="342900" indent="-342900" algn="l">
              <a:lnSpc>
                <a:spcPct val="110000"/>
              </a:lnSpc>
              <a:spcAft>
                <a:spcPts val="1200"/>
              </a:spcAft>
              <a:buFont typeface="Wingdings" panose="05000000000000000000" pitchFamily="2" charset="2"/>
              <a:buChar char="§"/>
              <a:defRPr/>
            </a:pPr>
            <a:r>
              <a:rPr lang="en-GB" b="1" dirty="0">
                <a:solidFill>
                  <a:schemeClr val="tx1">
                    <a:lumMod val="50000"/>
                  </a:schemeClr>
                </a:solidFill>
              </a:rPr>
              <a:t>LDCCs </a:t>
            </a:r>
            <a:r>
              <a:rPr lang="en-GB" dirty="0">
                <a:solidFill>
                  <a:schemeClr val="tx1">
                    <a:lumMod val="50000"/>
                  </a:schemeClr>
                </a:solidFill>
              </a:rPr>
              <a:t>must have direct availability to the </a:t>
            </a:r>
            <a:r>
              <a:rPr lang="en-GB" b="1" dirty="0">
                <a:solidFill>
                  <a:schemeClr val="tx1">
                    <a:lumMod val="50000"/>
                  </a:schemeClr>
                </a:solidFill>
              </a:rPr>
              <a:t>resources</a:t>
            </a:r>
            <a:r>
              <a:rPr lang="en-GB" dirty="0">
                <a:solidFill>
                  <a:schemeClr val="tx1">
                    <a:lumMod val="50000"/>
                  </a:schemeClr>
                </a:solidFill>
              </a:rPr>
              <a:t> required for disease emergencies (personnel, equipment, materials, facilities,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16</a:t>
            </a:fld>
            <a:endParaRPr lang="en-GB" altLang="en-US" sz="1000" i="0">
              <a:solidFill>
                <a:srgbClr val="FFFFFF"/>
              </a:solidFill>
            </a:endParaRPr>
          </a:p>
        </p:txBody>
      </p:sp>
      <p:sp>
        <p:nvSpPr>
          <p:cNvPr id="2" name="Title 5">
            <a:extLst>
              <a:ext uri="{FF2B5EF4-FFF2-40B4-BE49-F238E27FC236}">
                <a16:creationId xmlns:a16="http://schemas.microsoft.com/office/drawing/2014/main" id="{97D4AD40-610C-BF99-2818-3EF74D2320D0}"/>
              </a:ext>
            </a:extLst>
          </p:cNvPr>
          <p:cNvSpPr txBox="1">
            <a:spLocks noChangeArrowheads="1"/>
          </p:cNvSpPr>
          <p:nvPr/>
        </p:nvSpPr>
        <p:spPr>
          <a:xfrm>
            <a:off x="3955127" y="620712"/>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s-ES" altLang="fr-FR" sz="4000" dirty="0">
                <a:solidFill>
                  <a:schemeClr val="tx2"/>
                </a:solidFill>
              </a:rPr>
              <a:t>D</a:t>
            </a:r>
            <a:r>
              <a:rPr lang="en-GB" altLang="fr-FR" sz="4000" dirty="0" err="1">
                <a:solidFill>
                  <a:schemeClr val="tx2"/>
                </a:solidFill>
              </a:rPr>
              <a:t>isease</a:t>
            </a:r>
            <a:r>
              <a:rPr lang="es-ES" altLang="fr-FR" sz="4000" dirty="0">
                <a:solidFill>
                  <a:schemeClr val="tx2"/>
                </a:solidFill>
              </a:rPr>
              <a:t> control centre(s)</a:t>
            </a:r>
            <a:endParaRPr lang="en-US" altLang="en-US" sz="4000" dirty="0">
              <a:solidFill>
                <a:schemeClr val="tx2"/>
              </a:solidFill>
            </a:endParaRPr>
          </a:p>
        </p:txBody>
      </p:sp>
      <p:sp>
        <p:nvSpPr>
          <p:cNvPr id="3" name="Rettangolo 2">
            <a:extLst>
              <a:ext uri="{FF2B5EF4-FFF2-40B4-BE49-F238E27FC236}">
                <a16:creationId xmlns:a16="http://schemas.microsoft.com/office/drawing/2014/main" id="{5A8E138C-3C8D-D136-E636-EEF3B616D162}"/>
              </a:ext>
            </a:extLst>
          </p:cNvPr>
          <p:cNvSpPr/>
          <p:nvPr/>
        </p:nvSpPr>
        <p:spPr>
          <a:xfrm>
            <a:off x="1418855" y="5018465"/>
            <a:ext cx="8735079" cy="1218823"/>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7225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887105" y="1739411"/>
            <a:ext cx="9867331" cy="4416594"/>
          </a:xfrm>
        </p:spPr>
        <p:txBody>
          <a:bodyPr wrap="square">
            <a:spAutoFit/>
          </a:bodyPr>
          <a:lstStyle/>
          <a:p>
            <a:pPr marL="0" indent="0" algn="l">
              <a:buClr>
                <a:srgbClr val="92D050"/>
              </a:buClr>
              <a:buNone/>
              <a:defRPr/>
            </a:pPr>
            <a:r>
              <a:rPr lang="en-GB" b="1" dirty="0">
                <a:solidFill>
                  <a:schemeClr val="tx1">
                    <a:lumMod val="50000"/>
                  </a:schemeClr>
                </a:solidFill>
              </a:rPr>
              <a:t>Disease control centres </a:t>
            </a:r>
            <a:r>
              <a:rPr lang="en-GB" dirty="0">
                <a:solidFill>
                  <a:schemeClr val="tx1">
                    <a:lumMod val="50000"/>
                  </a:schemeClr>
                </a:solidFill>
              </a:rPr>
              <a:t>must have rapid access to up-to-date </a:t>
            </a:r>
            <a:r>
              <a:rPr lang="en-GB" b="1" dirty="0">
                <a:solidFill>
                  <a:schemeClr val="tx1">
                    <a:lumMod val="50000"/>
                  </a:schemeClr>
                </a:solidFill>
              </a:rPr>
              <a:t>sets of data</a:t>
            </a:r>
            <a:r>
              <a:rPr lang="es-ES" dirty="0">
                <a:solidFill>
                  <a:schemeClr val="tx1">
                    <a:lumMod val="50000"/>
                  </a:schemeClr>
                </a:solidFill>
              </a:rPr>
              <a:t>   </a:t>
            </a:r>
          </a:p>
          <a:p>
            <a:pPr algn="l">
              <a:spcAft>
                <a:spcPts val="1200"/>
              </a:spcAft>
              <a:defRPr/>
            </a:pPr>
            <a:r>
              <a:rPr lang="en-GB" dirty="0">
                <a:solidFill>
                  <a:schemeClr val="tx1">
                    <a:lumMod val="50000"/>
                  </a:schemeClr>
                </a:solidFill>
              </a:rPr>
              <a:t>Livestock data (e.g. list-database of livestock establishments)</a:t>
            </a:r>
          </a:p>
          <a:p>
            <a:pPr algn="l">
              <a:spcAft>
                <a:spcPts val="1200"/>
              </a:spcAft>
              <a:defRPr/>
            </a:pPr>
            <a:r>
              <a:rPr lang="en-GB" dirty="0">
                <a:solidFill>
                  <a:schemeClr val="tx1">
                    <a:lumMod val="50000"/>
                  </a:schemeClr>
                </a:solidFill>
              </a:rPr>
              <a:t>Data on related plants (e.g. abattoirs, feed mills, hatcheries)</a:t>
            </a:r>
          </a:p>
          <a:p>
            <a:pPr algn="l">
              <a:spcAft>
                <a:spcPts val="1200"/>
              </a:spcAft>
              <a:defRPr/>
            </a:pPr>
            <a:r>
              <a:rPr lang="en-GB" dirty="0">
                <a:solidFill>
                  <a:schemeClr val="tx1">
                    <a:lumMod val="50000"/>
                  </a:schemeClr>
                </a:solidFill>
              </a:rPr>
              <a:t>Inventory of services and emergency contact details of:</a:t>
            </a:r>
          </a:p>
          <a:p>
            <a:pPr marL="719138" indent="-342900" algn="l">
              <a:spcAft>
                <a:spcPts val="1200"/>
              </a:spcAft>
              <a:buFont typeface="Wingdings" pitchFamily="2" charset="2"/>
              <a:buChar char="§"/>
              <a:tabLst>
                <a:tab pos="627063" algn="l"/>
              </a:tabLst>
              <a:defRPr/>
            </a:pPr>
            <a:r>
              <a:rPr lang="en-GB" dirty="0">
                <a:solidFill>
                  <a:schemeClr val="tx1">
                    <a:lumMod val="50000"/>
                  </a:schemeClr>
                </a:solidFill>
              </a:rPr>
              <a:t>Veterinary authorities and other veterinary services</a:t>
            </a:r>
          </a:p>
          <a:p>
            <a:pPr marL="719138" indent="-342900" algn="l">
              <a:spcAft>
                <a:spcPts val="1200"/>
              </a:spcAft>
              <a:buFont typeface="Wingdings" pitchFamily="2" charset="2"/>
              <a:buChar char="§"/>
              <a:tabLst>
                <a:tab pos="627063" algn="l"/>
              </a:tabLst>
              <a:defRPr/>
            </a:pPr>
            <a:r>
              <a:rPr lang="en-GB" dirty="0">
                <a:solidFill>
                  <a:schemeClr val="tx1">
                    <a:lumMod val="50000"/>
                  </a:schemeClr>
                </a:solidFill>
              </a:rPr>
              <a:t>Enterprises/staff for eradication actions  ( e.g. rendering plants, CO</a:t>
            </a:r>
            <a:r>
              <a:rPr lang="en-GB" baseline="-25000" dirty="0">
                <a:solidFill>
                  <a:schemeClr val="tx1">
                    <a:lumMod val="50000"/>
                  </a:schemeClr>
                </a:solidFill>
              </a:rPr>
              <a:t>2</a:t>
            </a:r>
            <a:r>
              <a:rPr lang="en-GB" dirty="0">
                <a:solidFill>
                  <a:schemeClr val="tx1">
                    <a:lumMod val="50000"/>
                  </a:schemeClr>
                </a:solidFill>
              </a:rPr>
              <a:t> suppliers, killing crews)</a:t>
            </a:r>
          </a:p>
          <a:p>
            <a:pPr marL="719138" indent="-342900" algn="l">
              <a:spcAft>
                <a:spcPts val="1200"/>
              </a:spcAft>
              <a:buFont typeface="Wingdings" pitchFamily="2" charset="2"/>
              <a:buChar char="§"/>
              <a:tabLst>
                <a:tab pos="627063" algn="l"/>
              </a:tabLst>
              <a:defRPr/>
            </a:pPr>
            <a:r>
              <a:rPr lang="en-GB" dirty="0">
                <a:solidFill>
                  <a:schemeClr val="tx1">
                    <a:lumMod val="50000"/>
                  </a:schemeClr>
                </a:solidFill>
              </a:rPr>
              <a:t>Other authorities involved</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17</a:t>
            </a:fld>
            <a:endParaRPr lang="en-GB" altLang="en-US" sz="1000" i="0">
              <a:solidFill>
                <a:srgbClr val="FFFFFF"/>
              </a:solidFill>
            </a:endParaRPr>
          </a:p>
        </p:txBody>
      </p:sp>
      <p:sp>
        <p:nvSpPr>
          <p:cNvPr id="4" name="Title 5">
            <a:extLst>
              <a:ext uri="{FF2B5EF4-FFF2-40B4-BE49-F238E27FC236}">
                <a16:creationId xmlns:a16="http://schemas.microsoft.com/office/drawing/2014/main" id="{AA9D57AC-C97C-EA20-1016-AE9D5A4D571C}"/>
              </a:ext>
            </a:extLst>
          </p:cNvPr>
          <p:cNvSpPr txBox="1">
            <a:spLocks noChangeArrowheads="1"/>
          </p:cNvSpPr>
          <p:nvPr/>
        </p:nvSpPr>
        <p:spPr>
          <a:xfrm>
            <a:off x="3955127" y="620712"/>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s-ES" altLang="fr-FR" sz="4000" dirty="0">
                <a:solidFill>
                  <a:schemeClr val="tx2"/>
                </a:solidFill>
              </a:rPr>
              <a:t>D</a:t>
            </a:r>
            <a:r>
              <a:rPr lang="en-GB" altLang="fr-FR" sz="4000" dirty="0" err="1">
                <a:solidFill>
                  <a:schemeClr val="tx2"/>
                </a:solidFill>
              </a:rPr>
              <a:t>isease</a:t>
            </a:r>
            <a:r>
              <a:rPr lang="es-ES" altLang="fr-FR" sz="4000" dirty="0">
                <a:solidFill>
                  <a:schemeClr val="tx2"/>
                </a:solidFill>
              </a:rPr>
              <a:t> control centre(s)</a:t>
            </a:r>
            <a:endParaRPr lang="en-US" altLang="en-US" sz="4000" dirty="0">
              <a:solidFill>
                <a:schemeClr val="tx2"/>
              </a:solidFill>
            </a:endParaRPr>
          </a:p>
        </p:txBody>
      </p:sp>
    </p:spTree>
    <p:extLst>
      <p:ext uri="{BB962C8B-B14F-4D97-AF65-F5344CB8AC3E}">
        <p14:creationId xmlns:p14="http://schemas.microsoft.com/office/powerpoint/2010/main" val="145767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23582" y="1774211"/>
            <a:ext cx="8653559" cy="4563557"/>
          </a:xfrm>
        </p:spPr>
        <p:txBody>
          <a:bodyPr wrap="square">
            <a:spAutoFit/>
          </a:bodyPr>
          <a:lstStyle/>
          <a:p>
            <a:pPr marL="0" indent="0" algn="l">
              <a:lnSpc>
                <a:spcPct val="110000"/>
              </a:lnSpc>
              <a:buClr>
                <a:srgbClr val="92D050"/>
              </a:buClr>
              <a:buNone/>
              <a:defRPr/>
            </a:pPr>
            <a:r>
              <a:rPr lang="en-GB" dirty="0">
                <a:solidFill>
                  <a:schemeClr val="tx1">
                    <a:lumMod val="50000"/>
                  </a:schemeClr>
                </a:solidFill>
              </a:rPr>
              <a:t>The prompt and effective implementation of eradication measures is also based on a close </a:t>
            </a:r>
            <a:r>
              <a:rPr lang="en-GB" b="1" dirty="0">
                <a:solidFill>
                  <a:schemeClr val="tx1">
                    <a:lumMod val="50000"/>
                  </a:schemeClr>
                </a:solidFill>
              </a:rPr>
              <a:t>cooperation</a:t>
            </a:r>
            <a:r>
              <a:rPr lang="en-GB" dirty="0">
                <a:solidFill>
                  <a:schemeClr val="tx1">
                    <a:lumMod val="50000"/>
                  </a:schemeClr>
                </a:solidFill>
              </a:rPr>
              <a:t> with other </a:t>
            </a:r>
            <a:r>
              <a:rPr lang="en-GB" b="1" dirty="0">
                <a:solidFill>
                  <a:schemeClr val="tx1">
                    <a:lumMod val="50000"/>
                  </a:schemeClr>
                </a:solidFill>
              </a:rPr>
              <a:t>authorities</a:t>
            </a:r>
            <a:r>
              <a:rPr lang="en-GB" dirty="0">
                <a:solidFill>
                  <a:schemeClr val="tx1">
                    <a:lumMod val="50000"/>
                  </a:schemeClr>
                </a:solidFill>
              </a:rPr>
              <a:t>: </a:t>
            </a:r>
          </a:p>
          <a:p>
            <a:pPr marL="342900" indent="-342900" algn="l">
              <a:lnSpc>
                <a:spcPct val="110000"/>
              </a:lnSpc>
              <a:spcAft>
                <a:spcPts val="1200"/>
              </a:spcAft>
              <a:buFont typeface="Wingdings" charset="2"/>
              <a:buChar char="§"/>
              <a:defRPr/>
            </a:pPr>
            <a:r>
              <a:rPr lang="en-GB" dirty="0">
                <a:solidFill>
                  <a:schemeClr val="tx1">
                    <a:lumMod val="50000"/>
                  </a:schemeClr>
                </a:solidFill>
              </a:rPr>
              <a:t>Municipal authorities</a:t>
            </a:r>
          </a:p>
          <a:p>
            <a:pPr marL="342900" indent="-342900" algn="l">
              <a:lnSpc>
                <a:spcPct val="110000"/>
              </a:lnSpc>
              <a:spcAft>
                <a:spcPts val="1200"/>
              </a:spcAft>
              <a:buFont typeface="Wingdings" charset="2"/>
              <a:buChar char="§"/>
              <a:defRPr/>
            </a:pPr>
            <a:r>
              <a:rPr lang="en-GB" dirty="0">
                <a:solidFill>
                  <a:schemeClr val="tx1">
                    <a:lumMod val="50000"/>
                  </a:schemeClr>
                </a:solidFill>
              </a:rPr>
              <a:t>Local/regional government  </a:t>
            </a:r>
          </a:p>
          <a:p>
            <a:pPr marL="342900" indent="-342900" algn="l">
              <a:lnSpc>
                <a:spcPct val="110000"/>
              </a:lnSpc>
              <a:spcAft>
                <a:spcPts val="1200"/>
              </a:spcAft>
              <a:buFont typeface="Wingdings" panose="05000000000000000000" pitchFamily="2" charset="2"/>
              <a:buChar char="§"/>
              <a:defRPr/>
            </a:pPr>
            <a:r>
              <a:rPr lang="en-GB" dirty="0">
                <a:solidFill>
                  <a:schemeClr val="tx1">
                    <a:lumMod val="50000"/>
                  </a:schemeClr>
                </a:solidFill>
              </a:rPr>
              <a:t>Police, civil defence, army, fire brigade, environment authorities (e.g. for disposal of carcasses), etc.</a:t>
            </a:r>
          </a:p>
          <a:p>
            <a:pPr marL="342900" indent="-342900" algn="l">
              <a:lnSpc>
                <a:spcPct val="110000"/>
              </a:lnSpc>
              <a:spcAft>
                <a:spcPts val="1200"/>
              </a:spcAft>
              <a:buFont typeface="Wingdings" panose="05000000000000000000" pitchFamily="2" charset="2"/>
              <a:buChar char="§"/>
              <a:defRPr/>
            </a:pPr>
            <a:r>
              <a:rPr lang="en-GB" dirty="0">
                <a:solidFill>
                  <a:schemeClr val="tx1">
                    <a:lumMod val="50000"/>
                  </a:schemeClr>
                </a:solidFill>
              </a:rPr>
              <a:t>Financial services for compensation of farmers</a:t>
            </a:r>
          </a:p>
          <a:p>
            <a:pPr marL="342900" indent="-342900" algn="l">
              <a:lnSpc>
                <a:spcPct val="110000"/>
              </a:lnSpc>
              <a:spcAft>
                <a:spcPts val="1200"/>
              </a:spcAft>
              <a:buFont typeface="Wingdings" panose="05000000000000000000" pitchFamily="2" charset="2"/>
              <a:buChar char="§"/>
              <a:defRPr/>
            </a:pPr>
            <a:r>
              <a:rPr lang="en-GB" dirty="0">
                <a:solidFill>
                  <a:schemeClr val="tx1">
                    <a:lumMod val="50000"/>
                  </a:schemeClr>
                </a:solidFill>
              </a:rPr>
              <a:t>………………………………………</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18</a:t>
            </a:fld>
            <a:endParaRPr lang="en-GB" altLang="en-US" sz="1000" i="0">
              <a:solidFill>
                <a:srgbClr val="FFFFFF"/>
              </a:solidFill>
            </a:endParaRPr>
          </a:p>
        </p:txBody>
      </p:sp>
      <p:sp>
        <p:nvSpPr>
          <p:cNvPr id="2" name="Title 5">
            <a:extLst>
              <a:ext uri="{FF2B5EF4-FFF2-40B4-BE49-F238E27FC236}">
                <a16:creationId xmlns:a16="http://schemas.microsoft.com/office/drawing/2014/main" id="{228ADD5C-D50B-14D5-FC60-A015EA52D961}"/>
              </a:ext>
            </a:extLst>
          </p:cNvPr>
          <p:cNvSpPr txBox="1">
            <a:spLocks noChangeArrowheads="1"/>
          </p:cNvSpPr>
          <p:nvPr/>
        </p:nvSpPr>
        <p:spPr>
          <a:xfrm>
            <a:off x="3955127" y="620712"/>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s-ES" altLang="fr-FR" sz="4000" dirty="0">
                <a:solidFill>
                  <a:schemeClr val="tx2"/>
                </a:solidFill>
              </a:rPr>
              <a:t>D</a:t>
            </a:r>
            <a:r>
              <a:rPr lang="en-GB" altLang="fr-FR" sz="4000" dirty="0" err="1">
                <a:solidFill>
                  <a:schemeClr val="tx2"/>
                </a:solidFill>
              </a:rPr>
              <a:t>isease</a:t>
            </a:r>
            <a:r>
              <a:rPr lang="es-ES" altLang="fr-FR" sz="4000" dirty="0">
                <a:solidFill>
                  <a:schemeClr val="tx2"/>
                </a:solidFill>
              </a:rPr>
              <a:t> control centre(s)</a:t>
            </a:r>
            <a:endParaRPr lang="en-US" altLang="en-US" sz="4000" dirty="0">
              <a:solidFill>
                <a:schemeClr val="tx2"/>
              </a:solidFill>
            </a:endParaRPr>
          </a:p>
        </p:txBody>
      </p:sp>
    </p:spTree>
    <p:extLst>
      <p:ext uri="{BB962C8B-B14F-4D97-AF65-F5344CB8AC3E}">
        <p14:creationId xmlns:p14="http://schemas.microsoft.com/office/powerpoint/2010/main" val="416789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996287" y="2547345"/>
            <a:ext cx="9149578" cy="3077766"/>
          </a:xfrm>
        </p:spPr>
        <p:txBody>
          <a:bodyPr wrap="square">
            <a:spAutoFit/>
          </a:bodyPr>
          <a:lstStyle/>
          <a:p>
            <a:pPr marL="0" indent="0" algn="l">
              <a:spcBef>
                <a:spcPts val="1200"/>
              </a:spcBef>
              <a:buNone/>
            </a:pPr>
            <a:r>
              <a:rPr lang="en-GB" dirty="0">
                <a:solidFill>
                  <a:schemeClr val="tx1">
                    <a:lumMod val="50000"/>
                  </a:schemeClr>
                </a:solidFill>
              </a:rPr>
              <a:t>One of the most critical resource factors is the immediate availability of </a:t>
            </a:r>
            <a:r>
              <a:rPr lang="en-GB" b="1" dirty="0">
                <a:solidFill>
                  <a:schemeClr val="tx1">
                    <a:lumMod val="50000"/>
                  </a:schemeClr>
                </a:solidFill>
              </a:rPr>
              <a:t>trained and experienced personnel </a:t>
            </a:r>
          </a:p>
          <a:p>
            <a:pPr algn="l">
              <a:spcBef>
                <a:spcPts val="1200"/>
              </a:spcBef>
              <a:buFont typeface="Wingdings" pitchFamily="2" charset="2"/>
              <a:buChar char="à"/>
            </a:pPr>
            <a:r>
              <a:rPr lang="en-GB" dirty="0">
                <a:solidFill>
                  <a:schemeClr val="tx1">
                    <a:lumMod val="50000"/>
                  </a:schemeClr>
                </a:solidFill>
              </a:rPr>
              <a:t>lists of the staff trained and available for a disease emergency shall be established and maintained </a:t>
            </a:r>
          </a:p>
          <a:p>
            <a:pPr algn="l">
              <a:spcBef>
                <a:spcPts val="1200"/>
              </a:spcBef>
              <a:buFont typeface="Wingdings" pitchFamily="2" charset="2"/>
              <a:buChar char="à"/>
            </a:pPr>
            <a:r>
              <a:rPr lang="en-GB" dirty="0">
                <a:solidFill>
                  <a:schemeClr val="tx1">
                    <a:lumMod val="50000"/>
                  </a:schemeClr>
                </a:solidFill>
              </a:rPr>
              <a:t>International support teams like the EU Emergency Veterinary team</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19</a:t>
            </a:fld>
            <a:endParaRPr lang="en-GB" altLang="en-US" sz="1000" i="0">
              <a:solidFill>
                <a:srgbClr val="FFFFFF"/>
              </a:solidFill>
            </a:endParaRPr>
          </a:p>
        </p:txBody>
      </p:sp>
      <p:sp>
        <p:nvSpPr>
          <p:cNvPr id="4" name="Title 5">
            <a:extLst>
              <a:ext uri="{FF2B5EF4-FFF2-40B4-BE49-F238E27FC236}">
                <a16:creationId xmlns:a16="http://schemas.microsoft.com/office/drawing/2014/main" id="{2B738560-CB5F-20C9-3D52-5576B65B064C}"/>
              </a:ext>
            </a:extLst>
          </p:cNvPr>
          <p:cNvSpPr txBox="1">
            <a:spLocks noChangeArrowheads="1"/>
          </p:cNvSpPr>
          <p:nvPr/>
        </p:nvSpPr>
        <p:spPr>
          <a:xfrm>
            <a:off x="3126517" y="481987"/>
            <a:ext cx="9065483" cy="555244"/>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GB" dirty="0">
                <a:solidFill>
                  <a:schemeClr val="tx2"/>
                </a:solidFill>
              </a:rPr>
              <a:t>Resources for disease emergencies </a:t>
            </a:r>
            <a:endParaRPr lang="en-US" altLang="en-US" dirty="0">
              <a:solidFill>
                <a:schemeClr val="tx2"/>
              </a:solidFill>
            </a:endParaRPr>
          </a:p>
        </p:txBody>
      </p:sp>
      <p:sp>
        <p:nvSpPr>
          <p:cNvPr id="6" name="Segnaposto contenuto 2">
            <a:extLst>
              <a:ext uri="{FF2B5EF4-FFF2-40B4-BE49-F238E27FC236}">
                <a16:creationId xmlns:a16="http://schemas.microsoft.com/office/drawing/2014/main" id="{A4BF628B-163F-0B78-8FBD-6E866766D33C}"/>
              </a:ext>
            </a:extLst>
          </p:cNvPr>
          <p:cNvSpPr txBox="1">
            <a:spLocks/>
          </p:cNvSpPr>
          <p:nvPr/>
        </p:nvSpPr>
        <p:spPr bwMode="auto">
          <a:xfrm>
            <a:off x="3337984" y="1035048"/>
            <a:ext cx="8229600" cy="45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SzPct val="12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7F7F"/>
              </a:buClr>
              <a:buSzPct val="90000"/>
              <a:buChar char="o"/>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0000"/>
              </a:buClr>
              <a:buChar char="•"/>
              <a:defRPr kern="1200">
                <a:solidFill>
                  <a:srgbClr val="7F7F7F"/>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tx1">
                    <a:lumMod val="50000"/>
                  </a:schemeClr>
                </a:solidFill>
                <a:cs typeface="Calibri"/>
              </a:rPr>
              <a:t>Personnel</a:t>
            </a:r>
            <a:endParaRPr lang="en-GB" altLang="en-US" b="1" dirty="0">
              <a:solidFill>
                <a:schemeClr val="tx1">
                  <a:lumMod val="50000"/>
                </a:schemeClr>
              </a:solidFill>
              <a:latin typeface="Calibri"/>
              <a:cs typeface="Calibri"/>
            </a:endParaRPr>
          </a:p>
        </p:txBody>
      </p:sp>
    </p:spTree>
    <p:extLst>
      <p:ext uri="{BB962C8B-B14F-4D97-AF65-F5344CB8AC3E}">
        <p14:creationId xmlns:p14="http://schemas.microsoft.com/office/powerpoint/2010/main" val="204580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DFC0-1A19-FB8E-C18B-AE60CEB60B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AEFC1-7B1C-EAA5-8B96-F765CC6E63F4}"/>
              </a:ext>
            </a:extLst>
          </p:cNvPr>
          <p:cNvSpPr>
            <a:spLocks noGrp="1"/>
          </p:cNvSpPr>
          <p:nvPr>
            <p:ph sz="quarter" idx="10"/>
          </p:nvPr>
        </p:nvSpPr>
        <p:spPr/>
        <p:txBody>
          <a:bodyPr/>
          <a:lstStyle/>
          <a:p>
            <a:pPr marL="0" indent="0">
              <a:buNone/>
            </a:pPr>
            <a:r>
              <a:rPr lang="en-US" dirty="0"/>
              <a:t>Stefano </a:t>
            </a:r>
            <a:r>
              <a:rPr lang="en-US" dirty="0" err="1"/>
              <a:t>Marangon</a:t>
            </a:r>
            <a:endParaRPr lang="en-BE" dirty="0"/>
          </a:p>
        </p:txBody>
      </p:sp>
      <p:sp>
        <p:nvSpPr>
          <p:cNvPr id="3" name="Content Placeholder 2">
            <a:extLst>
              <a:ext uri="{FF2B5EF4-FFF2-40B4-BE49-F238E27FC236}">
                <a16:creationId xmlns:a16="http://schemas.microsoft.com/office/drawing/2014/main" id="{88AF3AE3-8A48-8048-966C-5801B9F8DA8E}"/>
              </a:ext>
            </a:extLst>
          </p:cNvPr>
          <p:cNvSpPr>
            <a:spLocks noGrp="1"/>
          </p:cNvSpPr>
          <p:nvPr>
            <p:ph sz="quarter" idx="11"/>
          </p:nvPr>
        </p:nvSpPr>
        <p:spPr/>
        <p:txBody>
          <a:bodyPr/>
          <a:lstStyle/>
          <a:p>
            <a:pPr marL="0" indent="0">
              <a:buNone/>
            </a:pPr>
            <a:r>
              <a:rPr lang="en-US" dirty="0"/>
              <a:t>Bangkok, Thailand / 04-08 February 2024</a:t>
            </a:r>
            <a:endParaRPr lang="en-BE" dirty="0"/>
          </a:p>
        </p:txBody>
      </p:sp>
      <p:sp>
        <p:nvSpPr>
          <p:cNvPr id="4" name="Content Placeholder 3">
            <a:extLst>
              <a:ext uri="{FF2B5EF4-FFF2-40B4-BE49-F238E27FC236}">
                <a16:creationId xmlns:a16="http://schemas.microsoft.com/office/drawing/2014/main" id="{6F8F9780-6DC3-7384-AA2C-0715FF31C9A4}"/>
              </a:ext>
            </a:extLst>
          </p:cNvPr>
          <p:cNvSpPr>
            <a:spLocks noGrp="1"/>
          </p:cNvSpPr>
          <p:nvPr>
            <p:ph sz="quarter" idx="12"/>
          </p:nvPr>
        </p:nvSpPr>
        <p:spPr/>
        <p:txBody>
          <a:bodyPr/>
          <a:lstStyle/>
          <a:p>
            <a:pPr marL="0" indent="0">
              <a:buNone/>
            </a:pPr>
            <a:r>
              <a:rPr lang="en-US" cap="all" dirty="0"/>
              <a:t>Contingency planning</a:t>
            </a:r>
            <a:endParaRPr lang="en-BE" cap="all" dirty="0"/>
          </a:p>
        </p:txBody>
      </p:sp>
    </p:spTree>
    <p:extLst>
      <p:ext uri="{BB962C8B-B14F-4D97-AF65-F5344CB8AC3E}">
        <p14:creationId xmlns:p14="http://schemas.microsoft.com/office/powerpoint/2010/main" val="392531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redondeado"/>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s-ES" altLang="en-US" sz="7600" i="0">
              <a:solidFill>
                <a:srgbClr val="FFD624"/>
              </a:solidFill>
            </a:endParaRPr>
          </a:p>
        </p:txBody>
      </p:sp>
      <p:sp>
        <p:nvSpPr>
          <p:cNvPr id="25603" name="Right Arrow 10"/>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4" name="Rounded Rectangular Callout 6"/>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5" name="Rounded Rectangular Callout 8"/>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6" name="Oval Callout 11"/>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7" name="Rounded Rectangle 17"/>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9" name="Slide Number Placeholder 1"/>
          <p:cNvSpPr>
            <a:spLocks noGrp="1" noChangeArrowheads="1"/>
          </p:cNvSpPr>
          <p:nvPr>
            <p:ph type="sldNum" sz="quarter" idx="10"/>
          </p:nvPr>
        </p:nvSpPr>
        <p:spPr>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362D5B54-751B-43B6-9DC9-C94FB84CD76F}" type="slidenum">
              <a:rPr lang="en-GB" altLang="en-US" sz="1000" i="0">
                <a:solidFill>
                  <a:srgbClr val="FFFFFF"/>
                </a:solidFill>
              </a:rPr>
              <a:pPr>
                <a:spcBef>
                  <a:spcPct val="0"/>
                </a:spcBef>
                <a:buClrTx/>
                <a:buFontTx/>
                <a:buNone/>
              </a:pPr>
              <a:t>20</a:t>
            </a:fld>
            <a:endParaRPr lang="en-GB" altLang="en-US" sz="1000" i="0">
              <a:solidFill>
                <a:srgbClr val="FFFFFF"/>
              </a:solidFill>
            </a:endParaRPr>
          </a:p>
        </p:txBody>
      </p:sp>
      <p:sp>
        <p:nvSpPr>
          <p:cNvPr id="11" name="Title 5"/>
          <p:cNvSpPr>
            <a:spLocks noGrp="1" noChangeArrowheads="1"/>
          </p:cNvSpPr>
          <p:nvPr>
            <p:ph type="title"/>
          </p:nvPr>
        </p:nvSpPr>
        <p:spPr>
          <a:xfrm>
            <a:off x="3303852" y="581878"/>
            <a:ext cx="7772400" cy="576263"/>
          </a:xfrm>
        </p:spPr>
        <p:txBody>
          <a:bodyPr/>
          <a:lstStyle/>
          <a:p>
            <a:r>
              <a:rPr lang="en-US" altLang="fr-FR" sz="4000" dirty="0">
                <a:solidFill>
                  <a:schemeClr val="tx2"/>
                </a:solidFill>
              </a:rPr>
              <a:t>DPPA – Restriction areas</a:t>
            </a:r>
            <a:endParaRPr lang="en-US" altLang="en-US" sz="4000" dirty="0">
              <a:solidFill>
                <a:schemeClr val="tx2"/>
              </a:solidFill>
            </a:endParaRPr>
          </a:p>
        </p:txBody>
      </p:sp>
      <p:grpSp>
        <p:nvGrpSpPr>
          <p:cNvPr id="3" name="Gruppo 2">
            <a:extLst>
              <a:ext uri="{FF2B5EF4-FFF2-40B4-BE49-F238E27FC236}">
                <a16:creationId xmlns:a16="http://schemas.microsoft.com/office/drawing/2014/main" id="{33144CCC-18A5-B14B-2F5F-548A5A263FEC}"/>
              </a:ext>
            </a:extLst>
          </p:cNvPr>
          <p:cNvGrpSpPr/>
          <p:nvPr/>
        </p:nvGrpSpPr>
        <p:grpSpPr>
          <a:xfrm>
            <a:off x="2711624" y="1516621"/>
            <a:ext cx="6984776" cy="4935479"/>
            <a:chOff x="2711624" y="1516621"/>
            <a:chExt cx="6984776" cy="4935479"/>
          </a:xfrm>
        </p:grpSpPr>
        <p:pic>
          <p:nvPicPr>
            <p:cNvPr id="9" name="Immagine 8"/>
            <p:cNvPicPr>
              <a:picLocks noChangeAspect="1"/>
            </p:cNvPicPr>
            <p:nvPr/>
          </p:nvPicPr>
          <p:blipFill>
            <a:blip r:embed="rId2"/>
            <a:stretch>
              <a:fillRect/>
            </a:stretch>
          </p:blipFill>
          <p:spPr>
            <a:xfrm>
              <a:off x="2711624" y="1516621"/>
              <a:ext cx="6984776" cy="4935479"/>
            </a:xfrm>
            <a:prstGeom prst="rect">
              <a:avLst/>
            </a:prstGeom>
            <a:ln>
              <a:solidFill>
                <a:schemeClr val="tx1">
                  <a:lumMod val="50000"/>
                </a:schemeClr>
              </a:solidFill>
            </a:ln>
          </p:spPr>
        </p:pic>
        <p:pic>
          <p:nvPicPr>
            <p:cNvPr id="2" name="Picture 3" descr="C:\Users\ricaldig\Desktop\Immagine2.png">
              <a:extLst>
                <a:ext uri="{FF2B5EF4-FFF2-40B4-BE49-F238E27FC236}">
                  <a16:creationId xmlns:a16="http://schemas.microsoft.com/office/drawing/2014/main" id="{737570D0-474E-5145-CF8D-F62FB43201D9}"/>
                </a:ext>
              </a:extLst>
            </p:cNvPr>
            <p:cNvPicPr>
              <a:picLocks noChangeAspect="1" noChangeArrowheads="1"/>
            </p:cNvPicPr>
            <p:nvPr/>
          </p:nvPicPr>
          <p:blipFill>
            <a:blip r:embed="rId3" cstate="print"/>
            <a:srcRect r="78420"/>
            <a:stretch>
              <a:fillRect/>
            </a:stretch>
          </p:blipFill>
          <p:spPr bwMode="auto">
            <a:xfrm>
              <a:off x="9028851" y="1516621"/>
              <a:ext cx="667549" cy="405182"/>
            </a:xfrm>
            <a:prstGeom prst="rect">
              <a:avLst/>
            </a:prstGeom>
            <a:noFill/>
          </p:spPr>
        </p:pic>
      </p:grpSp>
    </p:spTree>
    <p:extLst>
      <p:ext uri="{BB962C8B-B14F-4D97-AF65-F5344CB8AC3E}">
        <p14:creationId xmlns:p14="http://schemas.microsoft.com/office/powerpoint/2010/main" val="173683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redondeado"/>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s-ES" altLang="en-US" sz="7600" i="0">
              <a:solidFill>
                <a:srgbClr val="FFD624"/>
              </a:solidFill>
            </a:endParaRPr>
          </a:p>
        </p:txBody>
      </p:sp>
      <p:sp>
        <p:nvSpPr>
          <p:cNvPr id="25603" name="Right Arrow 10"/>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4" name="Rounded Rectangular Callout 6"/>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5" name="Rounded Rectangular Callout 8"/>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6" name="Oval Callout 11"/>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7" name="Rounded Rectangle 17"/>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US" altLang="en-US" sz="7600" i="0">
              <a:solidFill>
                <a:srgbClr val="FFD624"/>
              </a:solidFill>
            </a:endParaRPr>
          </a:p>
        </p:txBody>
      </p:sp>
      <p:sp>
        <p:nvSpPr>
          <p:cNvPr id="25609" name="Slide Number Placeholder 1"/>
          <p:cNvSpPr>
            <a:spLocks noGrp="1" noChangeArrowheads="1"/>
          </p:cNvSpPr>
          <p:nvPr>
            <p:ph type="sldNum" sz="quarter" idx="10"/>
          </p:nvPr>
        </p:nvSpPr>
        <p:spPr>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362D5B54-751B-43B6-9DC9-C94FB84CD76F}" type="slidenum">
              <a:rPr lang="en-GB" altLang="en-US" sz="1000" i="0">
                <a:solidFill>
                  <a:srgbClr val="FFFFFF"/>
                </a:solidFill>
              </a:rPr>
              <a:pPr>
                <a:spcBef>
                  <a:spcPct val="0"/>
                </a:spcBef>
                <a:buClrTx/>
                <a:buFontTx/>
                <a:buNone/>
              </a:pPr>
              <a:t>21</a:t>
            </a:fld>
            <a:endParaRPr lang="en-GB" altLang="en-US" sz="1000" i="0">
              <a:solidFill>
                <a:srgbClr val="FFFFFF"/>
              </a:solidFill>
            </a:endParaRPr>
          </a:p>
        </p:txBody>
      </p:sp>
      <p:sp>
        <p:nvSpPr>
          <p:cNvPr id="2" name="Title 5">
            <a:extLst>
              <a:ext uri="{FF2B5EF4-FFF2-40B4-BE49-F238E27FC236}">
                <a16:creationId xmlns:a16="http://schemas.microsoft.com/office/drawing/2014/main" id="{30C601AC-E28B-89BB-0F49-4E646C3DD1B3}"/>
              </a:ext>
            </a:extLst>
          </p:cNvPr>
          <p:cNvSpPr txBox="1">
            <a:spLocks noChangeArrowheads="1"/>
          </p:cNvSpPr>
          <p:nvPr/>
        </p:nvSpPr>
        <p:spPr>
          <a:xfrm>
            <a:off x="3303852" y="581878"/>
            <a:ext cx="7772400" cy="576263"/>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US" altLang="fr-FR" sz="4000" dirty="0">
                <a:solidFill>
                  <a:schemeClr val="tx2"/>
                </a:solidFill>
              </a:rPr>
              <a:t>DPPA – Restriction areas</a:t>
            </a:r>
            <a:endParaRPr lang="en-US" altLang="en-US" sz="4000" dirty="0">
              <a:solidFill>
                <a:schemeClr val="tx2"/>
              </a:solidFill>
            </a:endParaRPr>
          </a:p>
        </p:txBody>
      </p:sp>
      <p:grpSp>
        <p:nvGrpSpPr>
          <p:cNvPr id="4" name="Gruppo 3">
            <a:extLst>
              <a:ext uri="{FF2B5EF4-FFF2-40B4-BE49-F238E27FC236}">
                <a16:creationId xmlns:a16="http://schemas.microsoft.com/office/drawing/2014/main" id="{4CE531B4-7E07-BF1B-07A7-2A8A582DE4BE}"/>
              </a:ext>
            </a:extLst>
          </p:cNvPr>
          <p:cNvGrpSpPr/>
          <p:nvPr/>
        </p:nvGrpSpPr>
        <p:grpSpPr>
          <a:xfrm>
            <a:off x="2762250" y="1460931"/>
            <a:ext cx="6959619" cy="4920398"/>
            <a:chOff x="2762250" y="1460931"/>
            <a:chExt cx="6959619" cy="4920398"/>
          </a:xfrm>
        </p:grpSpPr>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250" y="1460931"/>
              <a:ext cx="6959619" cy="4920398"/>
            </a:xfrm>
            <a:prstGeom prst="rect">
              <a:avLst/>
            </a:prstGeom>
            <a:ln>
              <a:solidFill>
                <a:schemeClr val="tx1">
                  <a:lumMod val="50000"/>
                </a:schemeClr>
              </a:solidFill>
            </a:ln>
          </p:spPr>
        </p:pic>
        <p:pic>
          <p:nvPicPr>
            <p:cNvPr id="3" name="Picture 3" descr="C:\Users\ricaldig\Desktop\Immagine2.png">
              <a:extLst>
                <a:ext uri="{FF2B5EF4-FFF2-40B4-BE49-F238E27FC236}">
                  <a16:creationId xmlns:a16="http://schemas.microsoft.com/office/drawing/2014/main" id="{AD0DDD91-F70E-1DBB-2DCB-403227B756EC}"/>
                </a:ext>
              </a:extLst>
            </p:cNvPr>
            <p:cNvPicPr>
              <a:picLocks noChangeAspect="1" noChangeArrowheads="1"/>
            </p:cNvPicPr>
            <p:nvPr/>
          </p:nvPicPr>
          <p:blipFill>
            <a:blip r:embed="rId3" cstate="print"/>
            <a:srcRect r="78420"/>
            <a:stretch>
              <a:fillRect/>
            </a:stretch>
          </p:blipFill>
          <p:spPr bwMode="auto">
            <a:xfrm>
              <a:off x="2762250" y="1466494"/>
              <a:ext cx="667549" cy="405182"/>
            </a:xfrm>
            <a:prstGeom prst="rect">
              <a:avLst/>
            </a:prstGeom>
            <a:noFill/>
          </p:spPr>
        </p:pic>
      </p:grpSp>
    </p:spTree>
    <p:extLst>
      <p:ext uri="{BB962C8B-B14F-4D97-AF65-F5344CB8AC3E}">
        <p14:creationId xmlns:p14="http://schemas.microsoft.com/office/powerpoint/2010/main" val="333075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22</a:t>
            </a:fld>
            <a:endParaRPr lang="en-GB" altLang="en-US" sz="1000" i="0">
              <a:solidFill>
                <a:srgbClr val="FFFFFF"/>
              </a:solidFill>
            </a:endParaRPr>
          </a:p>
        </p:txBody>
      </p:sp>
      <p:sp>
        <p:nvSpPr>
          <p:cNvPr id="6" name="Rectangle 2">
            <a:extLst>
              <a:ext uri="{FF2B5EF4-FFF2-40B4-BE49-F238E27FC236}">
                <a16:creationId xmlns:a16="http://schemas.microsoft.com/office/drawing/2014/main" id="{133FE270-15F4-440F-8DE1-5A7A4CA8F05D}"/>
              </a:ext>
            </a:extLst>
          </p:cNvPr>
          <p:cNvSpPr txBox="1">
            <a:spLocks noChangeArrowheads="1"/>
          </p:cNvSpPr>
          <p:nvPr/>
        </p:nvSpPr>
        <p:spPr bwMode="auto">
          <a:xfrm>
            <a:off x="1050879" y="2088108"/>
            <a:ext cx="8718959" cy="3815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latin typeface="+mn-lt"/>
                <a:ea typeface="+mn-ea"/>
                <a:cs typeface="+mn-cs"/>
              </a:defRPr>
            </a:lvl1pPr>
            <a:lvl2pPr marL="457200" indent="0" algn="l" rtl="0" eaLnBrk="0" fontAlgn="base" hangingPunct="0">
              <a:spcBef>
                <a:spcPct val="20000"/>
              </a:spcBef>
              <a:spcAft>
                <a:spcPct val="0"/>
              </a:spcAft>
              <a:buClr>
                <a:srgbClr val="009FBA"/>
              </a:buClr>
              <a:buNone/>
              <a:defRPr sz="1800" b="1">
                <a:solidFill>
                  <a:srgbClr val="0F5494"/>
                </a:solidFill>
                <a:latin typeface="+mn-lt"/>
              </a:defRPr>
            </a:lvl2pPr>
            <a:lvl3pPr marL="914400" indent="0" algn="l" rtl="0" eaLnBrk="0" fontAlgn="base" hangingPunct="0">
              <a:spcBef>
                <a:spcPct val="20000"/>
              </a:spcBef>
              <a:spcAft>
                <a:spcPct val="0"/>
              </a:spcAft>
              <a:buNone/>
              <a:defRPr sz="1600">
                <a:solidFill>
                  <a:srgbClr val="0F5494"/>
                </a:solidFill>
                <a:latin typeface="+mn-lt"/>
              </a:defRPr>
            </a:lvl3pPr>
            <a:lvl4pPr marL="1371600" indent="0" algn="l" rtl="0" eaLnBrk="0" fontAlgn="base" hangingPunct="0">
              <a:spcBef>
                <a:spcPct val="20000"/>
              </a:spcBef>
              <a:spcAft>
                <a:spcPct val="0"/>
              </a:spcAft>
              <a:buNone/>
              <a:defRPr sz="1400">
                <a:solidFill>
                  <a:schemeClr val="tx1"/>
                </a:solidFill>
                <a:latin typeface="Arial" charset="0"/>
              </a:defRPr>
            </a:lvl4pPr>
            <a:lvl5pPr marL="1828800" indent="0" algn="l" rtl="0" eaLnBrk="0" fontAlgn="base" hangingPunct="0">
              <a:spcBef>
                <a:spcPct val="20000"/>
              </a:spcBef>
              <a:spcAft>
                <a:spcPct val="0"/>
              </a:spcAft>
              <a:buNone/>
              <a:defRPr sz="1400">
                <a:solidFill>
                  <a:schemeClr val="tx1"/>
                </a:solidFill>
                <a:latin typeface="Arial" charset="0"/>
              </a:defRPr>
            </a:lvl5pPr>
            <a:lvl6pPr marL="2286000" indent="0" algn="l" rtl="0" fontAlgn="base">
              <a:spcBef>
                <a:spcPct val="20000"/>
              </a:spcBef>
              <a:spcAft>
                <a:spcPct val="0"/>
              </a:spcAft>
              <a:buNone/>
              <a:defRPr sz="1400">
                <a:solidFill>
                  <a:schemeClr val="tx1"/>
                </a:solidFill>
                <a:latin typeface="Arial" charset="0"/>
              </a:defRPr>
            </a:lvl6pPr>
            <a:lvl7pPr marL="2743200" indent="0" algn="l" rtl="0" fontAlgn="base">
              <a:spcBef>
                <a:spcPct val="20000"/>
              </a:spcBef>
              <a:spcAft>
                <a:spcPct val="0"/>
              </a:spcAft>
              <a:buNone/>
              <a:defRPr sz="1400">
                <a:solidFill>
                  <a:schemeClr val="tx1"/>
                </a:solidFill>
                <a:latin typeface="Arial" charset="0"/>
              </a:defRPr>
            </a:lvl7pPr>
            <a:lvl8pPr marL="3200400" indent="0" algn="l" rtl="0" fontAlgn="base">
              <a:spcBef>
                <a:spcPct val="20000"/>
              </a:spcBef>
              <a:spcAft>
                <a:spcPct val="0"/>
              </a:spcAft>
              <a:buNone/>
              <a:defRPr sz="1400">
                <a:solidFill>
                  <a:schemeClr val="tx1"/>
                </a:solidFill>
                <a:latin typeface="Arial" charset="0"/>
              </a:defRPr>
            </a:lvl8pPr>
            <a:lvl9pPr marL="3657600" indent="0" algn="l" rtl="0" fontAlgn="base">
              <a:spcBef>
                <a:spcPct val="20000"/>
              </a:spcBef>
              <a:spcAft>
                <a:spcPct val="0"/>
              </a:spcAft>
              <a:buNone/>
              <a:defRPr sz="1400">
                <a:solidFill>
                  <a:schemeClr val="tx1"/>
                </a:solidFill>
                <a:latin typeface="Arial" charset="0"/>
              </a:defRPr>
            </a:lvl9pPr>
          </a:lstStyle>
          <a:p>
            <a:pPr algn="l">
              <a:lnSpc>
                <a:spcPct val="110000"/>
              </a:lnSpc>
              <a:spcAft>
                <a:spcPts val="1200"/>
              </a:spcAft>
              <a:buClr>
                <a:srgbClr val="92D050"/>
              </a:buClr>
              <a:defRPr/>
            </a:pPr>
            <a:r>
              <a:rPr lang="en-GB" sz="2400" dirty="0">
                <a:solidFill>
                  <a:schemeClr val="tx1">
                    <a:lumMod val="50000"/>
                  </a:schemeClr>
                </a:solidFill>
              </a:rPr>
              <a:t>Standing </a:t>
            </a:r>
            <a:r>
              <a:rPr lang="en-GB" sz="2400" b="1" dirty="0">
                <a:solidFill>
                  <a:schemeClr val="tx1">
                    <a:lumMod val="50000"/>
                  </a:schemeClr>
                </a:solidFill>
              </a:rPr>
              <a:t>arrangements/contracts </a:t>
            </a:r>
            <a:r>
              <a:rPr lang="en-GB" sz="2400" dirty="0">
                <a:solidFill>
                  <a:schemeClr val="tx1">
                    <a:lumMod val="50000"/>
                  </a:schemeClr>
                </a:solidFill>
              </a:rPr>
              <a:t>for culling and disposal of carcasses, and cleansing and disinfection of infected premises:</a:t>
            </a:r>
          </a:p>
          <a:p>
            <a:pPr marL="342900" indent="-342900" algn="l">
              <a:lnSpc>
                <a:spcPct val="110000"/>
              </a:lnSpc>
              <a:spcAft>
                <a:spcPts val="1200"/>
              </a:spcAft>
              <a:buClr>
                <a:schemeClr val="tx2"/>
              </a:buClr>
              <a:buFont typeface="Wingdings" panose="05000000000000000000" pitchFamily="2" charset="2"/>
              <a:buChar char="§"/>
              <a:defRPr/>
            </a:pPr>
            <a:r>
              <a:rPr lang="en-GB" sz="2400" dirty="0">
                <a:solidFill>
                  <a:schemeClr val="tx1">
                    <a:lumMod val="50000"/>
                  </a:schemeClr>
                </a:solidFill>
              </a:rPr>
              <a:t>Culling crews and all equipment and materials to rapidly enforce stamping out measures </a:t>
            </a:r>
            <a:r>
              <a:rPr lang="en-GB" sz="2400" b="1" dirty="0">
                <a:solidFill>
                  <a:schemeClr val="tx1">
                    <a:lumMod val="50000"/>
                  </a:schemeClr>
                </a:solidFill>
              </a:rPr>
              <a:t>(destruction method)</a:t>
            </a:r>
          </a:p>
          <a:p>
            <a:pPr marL="342900" indent="-342900" algn="l">
              <a:lnSpc>
                <a:spcPct val="110000"/>
              </a:lnSpc>
              <a:spcAft>
                <a:spcPts val="1200"/>
              </a:spcAft>
              <a:buClr>
                <a:schemeClr val="tx2"/>
              </a:buClr>
              <a:buFont typeface="Wingdings" panose="05000000000000000000" pitchFamily="2" charset="2"/>
              <a:buChar char="§"/>
              <a:defRPr/>
            </a:pPr>
            <a:r>
              <a:rPr lang="en-GB" sz="2400" dirty="0">
                <a:solidFill>
                  <a:schemeClr val="tx1">
                    <a:lumMod val="50000"/>
                  </a:schemeClr>
                </a:solidFill>
              </a:rPr>
              <a:t>Rendering plants (capacity)</a:t>
            </a:r>
          </a:p>
          <a:p>
            <a:pPr marL="342900" indent="-342900" algn="l">
              <a:lnSpc>
                <a:spcPct val="110000"/>
              </a:lnSpc>
              <a:spcAft>
                <a:spcPts val="1200"/>
              </a:spcAft>
              <a:buClr>
                <a:schemeClr val="tx2"/>
              </a:buClr>
              <a:buFont typeface="Wingdings" panose="05000000000000000000" pitchFamily="2" charset="2"/>
              <a:buChar char="§"/>
              <a:defRPr/>
            </a:pPr>
            <a:r>
              <a:rPr lang="en-GB" sz="2400" dirty="0">
                <a:solidFill>
                  <a:schemeClr val="tx1">
                    <a:lumMod val="50000"/>
                  </a:schemeClr>
                </a:solidFill>
              </a:rPr>
              <a:t>Equipment and staff for cleansing and disinfection</a:t>
            </a:r>
          </a:p>
          <a:p>
            <a:pPr marL="342900" indent="-342900" algn="l">
              <a:lnSpc>
                <a:spcPct val="110000"/>
              </a:lnSpc>
              <a:spcAft>
                <a:spcPts val="1200"/>
              </a:spcAft>
              <a:buClr>
                <a:schemeClr val="tx2"/>
              </a:buClr>
              <a:buFont typeface="Wingdings" panose="05000000000000000000" pitchFamily="2" charset="2"/>
              <a:buChar char="§"/>
              <a:defRPr/>
            </a:pPr>
            <a:r>
              <a:rPr lang="en-GB" sz="2400" dirty="0">
                <a:solidFill>
                  <a:schemeClr val="tx1">
                    <a:lumMod val="50000"/>
                  </a:schemeClr>
                </a:solidFill>
              </a:rPr>
              <a:t>………………………….</a:t>
            </a:r>
          </a:p>
        </p:txBody>
      </p:sp>
      <p:sp>
        <p:nvSpPr>
          <p:cNvPr id="7" name="Title 5">
            <a:extLst>
              <a:ext uri="{FF2B5EF4-FFF2-40B4-BE49-F238E27FC236}">
                <a16:creationId xmlns:a16="http://schemas.microsoft.com/office/drawing/2014/main" id="{54B177A7-A739-3B45-41A7-7F22D6231C73}"/>
              </a:ext>
            </a:extLst>
          </p:cNvPr>
          <p:cNvSpPr txBox="1">
            <a:spLocks noChangeArrowheads="1"/>
          </p:cNvSpPr>
          <p:nvPr/>
        </p:nvSpPr>
        <p:spPr>
          <a:xfrm>
            <a:off x="3126517" y="481987"/>
            <a:ext cx="9065483" cy="555244"/>
          </a:xfrm>
        </p:spPr>
        <p:txBody>
          <a:bodyPr anchor="t"/>
          <a:lstStyle>
            <a:lvl1pPr algn="ctr" defTabSz="914400" rtl="0" eaLnBrk="1" latinLnBrk="0" hangingPunct="1">
              <a:lnSpc>
                <a:spcPct val="90000"/>
              </a:lnSpc>
              <a:spcBef>
                <a:spcPct val="0"/>
              </a:spcBef>
              <a:buNone/>
              <a:defRPr sz="3600" b="1" kern="1200" cap="none" baseline="0">
                <a:solidFill>
                  <a:srgbClr val="F47B22"/>
                </a:solidFill>
                <a:latin typeface="+mj-lt"/>
                <a:ea typeface="+mj-ea"/>
                <a:cs typeface="+mj-cs"/>
              </a:defRPr>
            </a:lvl1pPr>
          </a:lstStyle>
          <a:p>
            <a:r>
              <a:rPr lang="en-GB" dirty="0">
                <a:solidFill>
                  <a:schemeClr val="tx2"/>
                </a:solidFill>
              </a:rPr>
              <a:t>Resources for disease emergencies </a:t>
            </a:r>
            <a:endParaRPr lang="en-US" altLang="en-US" dirty="0">
              <a:solidFill>
                <a:schemeClr val="tx2"/>
              </a:solidFill>
            </a:endParaRPr>
          </a:p>
        </p:txBody>
      </p:sp>
      <p:sp>
        <p:nvSpPr>
          <p:cNvPr id="8" name="Segnaposto contenuto 2">
            <a:extLst>
              <a:ext uri="{FF2B5EF4-FFF2-40B4-BE49-F238E27FC236}">
                <a16:creationId xmlns:a16="http://schemas.microsoft.com/office/drawing/2014/main" id="{2E7498C2-3EF4-30BF-5433-A4DBA1037EFF}"/>
              </a:ext>
            </a:extLst>
          </p:cNvPr>
          <p:cNvSpPr txBox="1">
            <a:spLocks/>
          </p:cNvSpPr>
          <p:nvPr/>
        </p:nvSpPr>
        <p:spPr bwMode="auto">
          <a:xfrm>
            <a:off x="3337984" y="1035048"/>
            <a:ext cx="8229600" cy="45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SzPct val="12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7F7F"/>
              </a:buClr>
              <a:buSzPct val="90000"/>
              <a:buChar char="o"/>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0000"/>
              </a:buClr>
              <a:buChar char="•"/>
              <a:defRPr kern="1200">
                <a:solidFill>
                  <a:srgbClr val="7F7F7F"/>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tx1">
                    <a:lumMod val="50000"/>
                  </a:schemeClr>
                </a:solidFill>
                <a:cs typeface="Calibri"/>
              </a:rPr>
              <a:t>Stamping out</a:t>
            </a:r>
            <a:endParaRPr lang="en-GB" altLang="en-US" b="1" dirty="0">
              <a:solidFill>
                <a:schemeClr val="tx1">
                  <a:lumMod val="50000"/>
                </a:schemeClr>
              </a:solidFill>
              <a:latin typeface="Calibri"/>
              <a:cs typeface="Calibri"/>
            </a:endParaRPr>
          </a:p>
        </p:txBody>
      </p:sp>
    </p:spTree>
    <p:extLst>
      <p:ext uri="{BB962C8B-B14F-4D97-AF65-F5344CB8AC3E}">
        <p14:creationId xmlns:p14="http://schemas.microsoft.com/office/powerpoint/2010/main" val="359593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409216" y="441041"/>
            <a:ext cx="7920235" cy="964677"/>
          </a:xfrm>
        </p:spPr>
        <p:txBody>
          <a:bodyPr/>
          <a:lstStyle/>
          <a:p>
            <a:r>
              <a:rPr lang="en-US" altLang="fr-FR" dirty="0">
                <a:solidFill>
                  <a:schemeClr val="tx2"/>
                </a:solidFill>
              </a:rPr>
              <a:t>Instructions for dealing with exotic diseases</a:t>
            </a:r>
            <a:endParaRPr lang="en-US" altLang="en-US"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986316" y="1956966"/>
            <a:ext cx="9276800" cy="2989793"/>
          </a:xfrm>
        </p:spPr>
        <p:txBody>
          <a:bodyPr wrap="square">
            <a:spAutoFit/>
          </a:bodyPr>
          <a:lstStyle/>
          <a:p>
            <a:pPr marL="0" indent="0" algn="l">
              <a:lnSpc>
                <a:spcPct val="110000"/>
              </a:lnSpc>
              <a:spcBef>
                <a:spcPts val="1200"/>
              </a:spcBef>
              <a:spcAft>
                <a:spcPts val="1200"/>
              </a:spcAft>
              <a:buNone/>
            </a:pPr>
            <a:r>
              <a:rPr lang="en-GB" dirty="0">
                <a:solidFill>
                  <a:schemeClr val="tx1">
                    <a:lumMod val="50000"/>
                  </a:schemeClr>
                </a:solidFill>
              </a:rPr>
              <a:t>The </a:t>
            </a:r>
            <a:r>
              <a:rPr lang="en-GB" b="1" dirty="0">
                <a:solidFill>
                  <a:schemeClr val="tx1">
                    <a:lumMod val="50000"/>
                  </a:schemeClr>
                </a:solidFill>
              </a:rPr>
              <a:t>operational manual </a:t>
            </a:r>
            <a:r>
              <a:rPr lang="en-GB" dirty="0">
                <a:solidFill>
                  <a:schemeClr val="tx1">
                    <a:lumMod val="50000"/>
                  </a:schemeClr>
                </a:solidFill>
              </a:rPr>
              <a:t>contains a set of instructions and </a:t>
            </a:r>
            <a:r>
              <a:rPr lang="en-GB" b="1" dirty="0">
                <a:solidFill>
                  <a:schemeClr val="tx1">
                    <a:lumMod val="50000"/>
                  </a:schemeClr>
                </a:solidFill>
              </a:rPr>
              <a:t>detailed procedures </a:t>
            </a:r>
            <a:r>
              <a:rPr lang="en-GB" dirty="0">
                <a:solidFill>
                  <a:schemeClr val="tx1">
                    <a:lumMod val="50000"/>
                  </a:schemeClr>
                </a:solidFill>
              </a:rPr>
              <a:t>for dealing with disease outbreaks</a:t>
            </a:r>
            <a:endParaRPr lang="en-GB" dirty="0">
              <a:solidFill>
                <a:schemeClr val="tx1">
                  <a:lumMod val="50000"/>
                </a:schemeClr>
              </a:solidFill>
              <a:highlight>
                <a:srgbClr val="FFFF00"/>
              </a:highlight>
            </a:endParaRPr>
          </a:p>
          <a:p>
            <a:pPr marL="0" indent="0" algn="l">
              <a:lnSpc>
                <a:spcPct val="110000"/>
              </a:lnSpc>
              <a:spcBef>
                <a:spcPts val="1200"/>
              </a:spcBef>
              <a:spcAft>
                <a:spcPts val="1200"/>
              </a:spcAft>
              <a:buNone/>
            </a:pPr>
            <a:r>
              <a:rPr lang="en-GB" u="sng" dirty="0">
                <a:solidFill>
                  <a:schemeClr val="tx1">
                    <a:lumMod val="50000"/>
                  </a:schemeClr>
                </a:solidFill>
              </a:rPr>
              <a:t>It describes the actions to be taken</a:t>
            </a:r>
            <a:r>
              <a:rPr lang="en-GB" dirty="0">
                <a:solidFill>
                  <a:schemeClr val="tx1">
                    <a:lumMod val="50000"/>
                  </a:schemeClr>
                </a:solidFill>
              </a:rPr>
              <a:t>:</a:t>
            </a:r>
            <a:endParaRPr lang="es-ES" dirty="0">
              <a:solidFill>
                <a:schemeClr val="tx1">
                  <a:lumMod val="50000"/>
                </a:schemeClr>
              </a:solidFill>
            </a:endParaRPr>
          </a:p>
          <a:p>
            <a:pPr marL="800100" lvl="1" indent="-342900">
              <a:lnSpc>
                <a:spcPct val="110000"/>
              </a:lnSpc>
              <a:spcBef>
                <a:spcPts val="1128"/>
              </a:spcBef>
              <a:spcAft>
                <a:spcPts val="1200"/>
              </a:spcAft>
              <a:buFont typeface="Wingdings" panose="05000000000000000000" pitchFamily="2" charset="2"/>
              <a:buChar char="§"/>
              <a:defRPr/>
            </a:pPr>
            <a:r>
              <a:rPr lang="en-GB" sz="2400" dirty="0">
                <a:solidFill>
                  <a:schemeClr val="tx1">
                    <a:lumMod val="50000"/>
                  </a:schemeClr>
                </a:solidFill>
              </a:rPr>
              <a:t>In the event of a suspected outbreak</a:t>
            </a:r>
            <a:endParaRPr lang="it-IT" sz="2400" dirty="0">
              <a:solidFill>
                <a:schemeClr val="tx1">
                  <a:lumMod val="50000"/>
                </a:schemeClr>
              </a:solidFill>
            </a:endParaRPr>
          </a:p>
          <a:p>
            <a:pPr marL="800100" lvl="1" indent="-342900">
              <a:lnSpc>
                <a:spcPct val="110000"/>
              </a:lnSpc>
              <a:spcBef>
                <a:spcPts val="1128"/>
              </a:spcBef>
              <a:spcAft>
                <a:spcPts val="1200"/>
              </a:spcAft>
              <a:buFont typeface="Wingdings" panose="05000000000000000000" pitchFamily="2" charset="2"/>
              <a:buChar char="§"/>
              <a:defRPr/>
            </a:pPr>
            <a:r>
              <a:rPr lang="en-GB" sz="2400" dirty="0">
                <a:solidFill>
                  <a:schemeClr val="tx1">
                    <a:lumMod val="50000"/>
                  </a:schemeClr>
                </a:solidFill>
              </a:rPr>
              <a:t>Where disease is confirmed</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23</a:t>
            </a:fld>
            <a:endParaRPr lang="en-GB" altLang="en-US" sz="1000" i="0">
              <a:solidFill>
                <a:srgbClr val="FFFFFF"/>
              </a:solidFill>
            </a:endParaRPr>
          </a:p>
        </p:txBody>
      </p:sp>
    </p:spTree>
    <p:extLst>
      <p:ext uri="{BB962C8B-B14F-4D97-AF65-F5344CB8AC3E}">
        <p14:creationId xmlns:p14="http://schemas.microsoft.com/office/powerpoint/2010/main" val="3311713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50877" y="1869744"/>
            <a:ext cx="8680854" cy="4062651"/>
          </a:xfrm>
        </p:spPr>
        <p:txBody>
          <a:bodyPr wrap="square">
            <a:spAutoFit/>
          </a:bodyPr>
          <a:lstStyle/>
          <a:p>
            <a:pPr marL="0" indent="0" algn="l">
              <a:spcBef>
                <a:spcPts val="1200"/>
              </a:spcBef>
              <a:buNone/>
            </a:pPr>
            <a:r>
              <a:rPr lang="en-GB" b="1" u="sng" dirty="0">
                <a:solidFill>
                  <a:schemeClr val="tx1">
                    <a:lumMod val="50000"/>
                  </a:schemeClr>
                </a:solidFill>
              </a:rPr>
              <a:t>Procedures</a:t>
            </a:r>
            <a:r>
              <a:rPr lang="en-GB" u="sng" dirty="0">
                <a:solidFill>
                  <a:schemeClr val="tx1">
                    <a:lumMod val="50000"/>
                  </a:schemeClr>
                </a:solidFill>
              </a:rPr>
              <a:t> at an ‘infected premises</a:t>
            </a:r>
            <a:r>
              <a:rPr lang="en-GB" dirty="0">
                <a:solidFill>
                  <a:schemeClr val="tx1">
                    <a:lumMod val="50000"/>
                  </a:schemeClr>
                </a:solidFill>
              </a:rPr>
              <a:t>’</a:t>
            </a:r>
            <a:endParaRPr lang="it-IT" dirty="0">
              <a:solidFill>
                <a:schemeClr val="tx1">
                  <a:lumMod val="50000"/>
                </a:schemeClr>
              </a:solidFill>
            </a:endParaRPr>
          </a:p>
          <a:p>
            <a:pPr marL="342900" indent="-342900" algn="l">
              <a:spcBef>
                <a:spcPts val="480"/>
              </a:spcBef>
              <a:spcAft>
                <a:spcPts val="1200"/>
              </a:spcAft>
              <a:buFont typeface="Wingdings" panose="05000000000000000000" pitchFamily="2" charset="2"/>
              <a:buChar char="§"/>
              <a:defRPr/>
            </a:pPr>
            <a:r>
              <a:rPr lang="en-GB" dirty="0">
                <a:solidFill>
                  <a:schemeClr val="tx1">
                    <a:lumMod val="50000"/>
                  </a:schemeClr>
                </a:solidFill>
              </a:rPr>
              <a:t>Isolation of the outbreak site</a:t>
            </a:r>
            <a:endParaRPr lang="it-IT" dirty="0">
              <a:solidFill>
                <a:schemeClr val="tx1">
                  <a:lumMod val="50000"/>
                </a:schemeClr>
              </a:solidFill>
            </a:endParaRPr>
          </a:p>
          <a:p>
            <a:pPr marL="342900" indent="-342900" algn="l">
              <a:spcBef>
                <a:spcPts val="480"/>
              </a:spcBef>
              <a:spcAft>
                <a:spcPts val="1200"/>
              </a:spcAft>
              <a:buFont typeface="Wingdings" panose="05000000000000000000" pitchFamily="2" charset="2"/>
              <a:buChar char="§"/>
              <a:defRPr/>
            </a:pPr>
            <a:r>
              <a:rPr lang="en-GB" dirty="0">
                <a:solidFill>
                  <a:schemeClr val="tx1">
                    <a:lumMod val="50000"/>
                  </a:schemeClr>
                </a:solidFill>
              </a:rPr>
              <a:t>Valuation and compensation</a:t>
            </a:r>
            <a:endParaRPr lang="it-IT" dirty="0">
              <a:solidFill>
                <a:schemeClr val="tx1">
                  <a:lumMod val="50000"/>
                </a:schemeClr>
              </a:solidFill>
            </a:endParaRPr>
          </a:p>
          <a:p>
            <a:pPr marL="342900" indent="-342900" algn="l">
              <a:spcBef>
                <a:spcPts val="480"/>
              </a:spcBef>
              <a:spcAft>
                <a:spcPts val="1200"/>
              </a:spcAft>
              <a:buFont typeface="Wingdings" panose="05000000000000000000" pitchFamily="2" charset="2"/>
              <a:buChar char="§"/>
              <a:defRPr/>
            </a:pPr>
            <a:r>
              <a:rPr lang="en-GB" dirty="0">
                <a:solidFill>
                  <a:schemeClr val="tx1">
                    <a:lumMod val="50000"/>
                  </a:schemeClr>
                </a:solidFill>
              </a:rPr>
              <a:t>Culling of animals</a:t>
            </a:r>
            <a:endParaRPr lang="it-IT" dirty="0">
              <a:solidFill>
                <a:schemeClr val="tx1">
                  <a:lumMod val="50000"/>
                </a:schemeClr>
              </a:solidFill>
            </a:endParaRPr>
          </a:p>
          <a:p>
            <a:pPr marL="342900" indent="-342900" algn="l">
              <a:spcBef>
                <a:spcPts val="480"/>
              </a:spcBef>
              <a:spcAft>
                <a:spcPts val="1200"/>
              </a:spcAft>
              <a:buFont typeface="Wingdings" panose="05000000000000000000" pitchFamily="2" charset="2"/>
              <a:buChar char="§"/>
              <a:defRPr/>
            </a:pPr>
            <a:r>
              <a:rPr lang="en-GB" dirty="0">
                <a:solidFill>
                  <a:schemeClr val="tx1">
                    <a:lumMod val="50000"/>
                  </a:schemeClr>
                </a:solidFill>
              </a:rPr>
              <a:t>Carcasses and contaminated material disposal</a:t>
            </a:r>
            <a:endParaRPr lang="it-IT" dirty="0">
              <a:solidFill>
                <a:schemeClr val="tx1">
                  <a:lumMod val="50000"/>
                </a:schemeClr>
              </a:solidFill>
            </a:endParaRPr>
          </a:p>
          <a:p>
            <a:pPr marL="342900" indent="-342900" algn="l">
              <a:spcBef>
                <a:spcPts val="480"/>
              </a:spcBef>
              <a:spcAft>
                <a:spcPts val="1200"/>
              </a:spcAft>
              <a:buFont typeface="Wingdings" panose="05000000000000000000" pitchFamily="2" charset="2"/>
              <a:buChar char="§"/>
              <a:defRPr/>
            </a:pPr>
            <a:r>
              <a:rPr lang="en-GB" dirty="0">
                <a:solidFill>
                  <a:schemeClr val="tx1">
                    <a:lumMod val="50000"/>
                  </a:schemeClr>
                </a:solidFill>
              </a:rPr>
              <a:t>Sanitation</a:t>
            </a:r>
            <a:endParaRPr lang="it-IT" dirty="0">
              <a:solidFill>
                <a:schemeClr val="tx1">
                  <a:lumMod val="50000"/>
                </a:schemeClr>
              </a:solidFill>
            </a:endParaRPr>
          </a:p>
          <a:p>
            <a:pPr marL="342900" indent="-342900" algn="l">
              <a:spcBef>
                <a:spcPts val="480"/>
              </a:spcBef>
              <a:spcAft>
                <a:spcPts val="1200"/>
              </a:spcAft>
              <a:buFont typeface="Wingdings" panose="05000000000000000000" pitchFamily="2" charset="2"/>
              <a:buChar char="§"/>
              <a:defRPr/>
            </a:pPr>
            <a:r>
              <a:rPr lang="en-GB" dirty="0">
                <a:solidFill>
                  <a:schemeClr val="tx1">
                    <a:lumMod val="50000"/>
                  </a:schemeClr>
                </a:solidFill>
              </a:rPr>
              <a:t>Restocking</a:t>
            </a:r>
            <a:endParaRPr lang="it-IT" dirty="0">
              <a:solidFill>
                <a:schemeClr val="tx1">
                  <a:lumMod val="50000"/>
                </a:schemeClr>
              </a:solidFill>
            </a:endParaRP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24</a:t>
            </a:fld>
            <a:endParaRPr lang="en-GB" altLang="en-US" sz="1000" i="0">
              <a:solidFill>
                <a:srgbClr val="FFFFFF"/>
              </a:solidFill>
            </a:endParaRPr>
          </a:p>
        </p:txBody>
      </p:sp>
      <p:sp>
        <p:nvSpPr>
          <p:cNvPr id="3" name="Title 5">
            <a:extLst>
              <a:ext uri="{FF2B5EF4-FFF2-40B4-BE49-F238E27FC236}">
                <a16:creationId xmlns:a16="http://schemas.microsoft.com/office/drawing/2014/main" id="{D8244751-C3DE-3EE1-BA20-DEC094355459}"/>
              </a:ext>
            </a:extLst>
          </p:cNvPr>
          <p:cNvSpPr>
            <a:spLocks noGrp="1" noChangeArrowheads="1"/>
          </p:cNvSpPr>
          <p:nvPr>
            <p:ph type="title"/>
          </p:nvPr>
        </p:nvSpPr>
        <p:spPr>
          <a:xfrm>
            <a:off x="3409216" y="441041"/>
            <a:ext cx="7920235" cy="964677"/>
          </a:xfrm>
        </p:spPr>
        <p:txBody>
          <a:bodyPr/>
          <a:lstStyle/>
          <a:p>
            <a:r>
              <a:rPr lang="en-US" altLang="fr-FR" dirty="0">
                <a:solidFill>
                  <a:schemeClr val="tx2"/>
                </a:solidFill>
              </a:rPr>
              <a:t>Instructions for dealing with exotic diseases</a:t>
            </a:r>
            <a:endParaRPr lang="en-US" altLang="en-US" dirty="0">
              <a:solidFill>
                <a:schemeClr val="tx2"/>
              </a:solidFill>
            </a:endParaRPr>
          </a:p>
        </p:txBody>
      </p:sp>
    </p:spTree>
    <p:extLst>
      <p:ext uri="{BB962C8B-B14F-4D97-AF65-F5344CB8AC3E}">
        <p14:creationId xmlns:p14="http://schemas.microsoft.com/office/powerpoint/2010/main" val="367421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09934" y="1879911"/>
            <a:ext cx="8489786" cy="4496103"/>
          </a:xfrm>
        </p:spPr>
        <p:txBody>
          <a:bodyPr wrap="square">
            <a:spAutoFit/>
          </a:bodyPr>
          <a:lstStyle/>
          <a:p>
            <a:pPr marL="0" indent="0" algn="l">
              <a:spcBef>
                <a:spcPts val="1200"/>
              </a:spcBef>
              <a:buNone/>
            </a:pPr>
            <a:r>
              <a:rPr lang="en-GB" u="sng" dirty="0">
                <a:solidFill>
                  <a:schemeClr val="tx1">
                    <a:lumMod val="50000"/>
                  </a:schemeClr>
                </a:solidFill>
              </a:rPr>
              <a:t>Epidemiological inquiry and movement tracing</a:t>
            </a:r>
            <a:endParaRPr lang="it-IT" u="sng" dirty="0">
              <a:solidFill>
                <a:schemeClr val="tx1">
                  <a:lumMod val="50000"/>
                </a:schemeClr>
              </a:solidFill>
            </a:endParaRPr>
          </a:p>
          <a:p>
            <a:pPr marL="342900" indent="-342900" algn="l">
              <a:buFont typeface="Wingdings" panose="05000000000000000000" pitchFamily="2" charset="2"/>
              <a:buChar char="§"/>
              <a:defRPr/>
            </a:pPr>
            <a:r>
              <a:rPr lang="en-GB" dirty="0">
                <a:solidFill>
                  <a:schemeClr val="tx1">
                    <a:lumMod val="50000"/>
                  </a:schemeClr>
                </a:solidFill>
              </a:rPr>
              <a:t>A </a:t>
            </a:r>
            <a:r>
              <a:rPr lang="en-GB" b="1" dirty="0">
                <a:solidFill>
                  <a:schemeClr val="tx1">
                    <a:lumMod val="50000"/>
                  </a:schemeClr>
                </a:solidFill>
              </a:rPr>
              <a:t>standardised </a:t>
            </a:r>
            <a:r>
              <a:rPr lang="en-GB" dirty="0">
                <a:solidFill>
                  <a:schemeClr val="tx1">
                    <a:lumMod val="50000"/>
                  </a:schemeClr>
                </a:solidFill>
              </a:rPr>
              <a:t>form and system should be used</a:t>
            </a:r>
            <a:endParaRPr lang="en-GB" u="sng" dirty="0">
              <a:solidFill>
                <a:schemeClr val="tx1">
                  <a:lumMod val="50000"/>
                </a:schemeClr>
              </a:solidFill>
            </a:endParaRPr>
          </a:p>
          <a:p>
            <a:pPr marL="0" indent="0" algn="l">
              <a:spcBef>
                <a:spcPts val="1080"/>
              </a:spcBef>
              <a:buClr>
                <a:srgbClr val="92D050"/>
              </a:buClr>
              <a:buNone/>
              <a:defRPr/>
            </a:pPr>
            <a:r>
              <a:rPr lang="en-GB" u="sng" dirty="0">
                <a:solidFill>
                  <a:schemeClr val="tx1">
                    <a:lumMod val="50000"/>
                  </a:schemeClr>
                </a:solidFill>
              </a:rPr>
              <a:t>Establishment of restriction zones around the outbreak site</a:t>
            </a:r>
            <a:endParaRPr lang="it-IT" dirty="0">
              <a:solidFill>
                <a:schemeClr val="tx1">
                  <a:lumMod val="50000"/>
                </a:schemeClr>
              </a:solidFill>
            </a:endParaRPr>
          </a:p>
          <a:p>
            <a:pPr marL="342900" indent="-342900" algn="l">
              <a:spcAft>
                <a:spcPts val="1200"/>
              </a:spcAft>
              <a:buFont typeface="Wingdings" panose="05000000000000000000" pitchFamily="2" charset="2"/>
              <a:buChar char="§"/>
              <a:defRPr/>
            </a:pPr>
            <a:r>
              <a:rPr lang="en-GB" dirty="0">
                <a:solidFill>
                  <a:schemeClr val="tx1">
                    <a:lumMod val="50000"/>
                  </a:schemeClr>
                </a:solidFill>
              </a:rPr>
              <a:t>Inventory of all livestock establishments</a:t>
            </a:r>
            <a:endParaRPr lang="it-IT" dirty="0">
              <a:solidFill>
                <a:schemeClr val="tx1">
                  <a:lumMod val="50000"/>
                </a:schemeClr>
              </a:solidFill>
            </a:endParaRPr>
          </a:p>
          <a:p>
            <a:pPr marL="342900" indent="-342900" algn="l">
              <a:spcAft>
                <a:spcPts val="1200"/>
              </a:spcAft>
              <a:buFont typeface="Wingdings" panose="05000000000000000000" pitchFamily="2" charset="2"/>
              <a:buChar char="§"/>
              <a:defRPr/>
            </a:pPr>
            <a:r>
              <a:rPr lang="en-GB" dirty="0">
                <a:solidFill>
                  <a:schemeClr val="tx1">
                    <a:lumMod val="50000"/>
                  </a:schemeClr>
                </a:solidFill>
              </a:rPr>
              <a:t>Regular surveillance of all livestock establishments</a:t>
            </a:r>
          </a:p>
          <a:p>
            <a:pPr marL="342900" indent="-342900" algn="l">
              <a:spcAft>
                <a:spcPts val="1200"/>
              </a:spcAft>
              <a:buFont typeface="Wingdings" panose="05000000000000000000" pitchFamily="2" charset="2"/>
              <a:buChar char="§"/>
              <a:defRPr/>
            </a:pPr>
            <a:r>
              <a:rPr lang="en-GB" dirty="0">
                <a:solidFill>
                  <a:schemeClr val="tx1">
                    <a:lumMod val="50000"/>
                  </a:schemeClr>
                </a:solidFill>
              </a:rPr>
              <a:t>Movement controls</a:t>
            </a:r>
          </a:p>
          <a:p>
            <a:pPr marL="342900" indent="-342900" algn="l">
              <a:spcAft>
                <a:spcPts val="1200"/>
              </a:spcAft>
              <a:buFont typeface="Wingdings" panose="05000000000000000000" pitchFamily="2" charset="2"/>
              <a:buChar char="§"/>
              <a:defRPr/>
            </a:pPr>
            <a:r>
              <a:rPr lang="en-GB" dirty="0">
                <a:solidFill>
                  <a:schemeClr val="tx1">
                    <a:lumMod val="50000"/>
                  </a:schemeClr>
                </a:solidFill>
              </a:rPr>
              <a:t>Prohibition of markets, shows, etc.</a:t>
            </a:r>
          </a:p>
          <a:p>
            <a:pPr marL="342900" indent="-342900" algn="l">
              <a:spcAft>
                <a:spcPts val="1200"/>
              </a:spcAft>
              <a:buFont typeface="Wingdings" panose="05000000000000000000" pitchFamily="2" charset="2"/>
              <a:buChar char="§"/>
              <a:defRPr/>
            </a:pPr>
            <a:r>
              <a:rPr lang="en-GB" dirty="0">
                <a:solidFill>
                  <a:schemeClr val="tx1">
                    <a:lumMod val="50000"/>
                  </a:schemeClr>
                </a:solidFill>
              </a:rPr>
              <a:t>…………………………………</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25</a:t>
            </a:fld>
            <a:endParaRPr lang="en-GB" altLang="en-US" sz="1000" i="0">
              <a:solidFill>
                <a:srgbClr val="FFFFFF"/>
              </a:solidFill>
            </a:endParaRPr>
          </a:p>
        </p:txBody>
      </p:sp>
      <p:sp>
        <p:nvSpPr>
          <p:cNvPr id="7" name="Title 5">
            <a:extLst>
              <a:ext uri="{FF2B5EF4-FFF2-40B4-BE49-F238E27FC236}">
                <a16:creationId xmlns:a16="http://schemas.microsoft.com/office/drawing/2014/main" id="{4BCBFE49-C774-512D-66CD-8E309571BE9F}"/>
              </a:ext>
            </a:extLst>
          </p:cNvPr>
          <p:cNvSpPr>
            <a:spLocks noGrp="1" noChangeArrowheads="1"/>
          </p:cNvSpPr>
          <p:nvPr>
            <p:ph type="title"/>
          </p:nvPr>
        </p:nvSpPr>
        <p:spPr>
          <a:xfrm>
            <a:off x="3409216" y="441041"/>
            <a:ext cx="7920235" cy="964677"/>
          </a:xfrm>
        </p:spPr>
        <p:txBody>
          <a:bodyPr/>
          <a:lstStyle/>
          <a:p>
            <a:r>
              <a:rPr lang="en-US" altLang="fr-FR" dirty="0">
                <a:solidFill>
                  <a:schemeClr val="tx2"/>
                </a:solidFill>
              </a:rPr>
              <a:t>Instructions for dealing with exotic diseases</a:t>
            </a:r>
            <a:endParaRPr lang="en-US" altLang="en-US" dirty="0">
              <a:solidFill>
                <a:schemeClr val="tx2"/>
              </a:solidFill>
            </a:endParaRPr>
          </a:p>
        </p:txBody>
      </p:sp>
    </p:spTree>
    <p:extLst>
      <p:ext uri="{BB962C8B-B14F-4D97-AF65-F5344CB8AC3E}">
        <p14:creationId xmlns:p14="http://schemas.microsoft.com/office/powerpoint/2010/main" val="39253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518398" y="591167"/>
            <a:ext cx="7772400" cy="576263"/>
          </a:xfrm>
        </p:spPr>
        <p:txBody>
          <a:bodyPr/>
          <a:lstStyle/>
          <a:p>
            <a:r>
              <a:rPr lang="en-AU" altLang="fr-FR" sz="4000" dirty="0">
                <a:solidFill>
                  <a:schemeClr val="tx2"/>
                </a:solidFill>
              </a:rPr>
              <a:t>Diagnostic laboratories</a:t>
            </a:r>
            <a:endParaRPr lang="en-AU" altLang="en-US" sz="4000"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136437" y="1888679"/>
            <a:ext cx="8976556" cy="3926459"/>
          </a:xfrm>
        </p:spPr>
        <p:txBody>
          <a:bodyPr wrap="square">
            <a:spAutoFit/>
          </a:bodyPr>
          <a:lstStyle/>
          <a:p>
            <a:pPr marL="0" indent="0" algn="l">
              <a:lnSpc>
                <a:spcPct val="110000"/>
              </a:lnSpc>
              <a:spcBef>
                <a:spcPts val="1200"/>
              </a:spcBef>
              <a:spcAft>
                <a:spcPts val="1200"/>
              </a:spcAft>
              <a:buNone/>
            </a:pPr>
            <a:r>
              <a:rPr lang="en-GB" dirty="0">
                <a:solidFill>
                  <a:schemeClr val="tx1">
                    <a:lumMod val="50000"/>
                  </a:schemeClr>
                </a:solidFill>
              </a:rPr>
              <a:t>Disease control centres must have immediate and continuous access to a </a:t>
            </a:r>
            <a:r>
              <a:rPr lang="en-GB" b="1" dirty="0">
                <a:solidFill>
                  <a:schemeClr val="tx1">
                    <a:lumMod val="50000"/>
                  </a:schemeClr>
                </a:solidFill>
              </a:rPr>
              <a:t>diagnostic facility</a:t>
            </a:r>
            <a:endParaRPr lang="en-GB" dirty="0">
              <a:solidFill>
                <a:schemeClr val="tx1">
                  <a:lumMod val="50000"/>
                </a:schemeClr>
              </a:solidFill>
            </a:endParaRPr>
          </a:p>
          <a:p>
            <a:pPr marL="0" indent="0">
              <a:lnSpc>
                <a:spcPct val="110000"/>
              </a:lnSpc>
              <a:spcBef>
                <a:spcPts val="1200"/>
              </a:spcBef>
              <a:spcAft>
                <a:spcPts val="1200"/>
              </a:spcAft>
              <a:buNone/>
            </a:pPr>
            <a:r>
              <a:rPr lang="en-GB" dirty="0">
                <a:solidFill>
                  <a:schemeClr val="tx1">
                    <a:lumMod val="50000"/>
                  </a:schemeClr>
                </a:solidFill>
              </a:rPr>
              <a:t>The contingency plan shall contain information on the available resources and the diagnostic capacity (</a:t>
            </a:r>
            <a:r>
              <a:rPr lang="en-GB" b="1" dirty="0">
                <a:solidFill>
                  <a:schemeClr val="tx1">
                    <a:lumMod val="50000"/>
                  </a:schemeClr>
                </a:solidFill>
              </a:rPr>
              <a:t>Laboratory contingency plan</a:t>
            </a:r>
            <a:r>
              <a:rPr lang="en-GB" dirty="0">
                <a:solidFill>
                  <a:schemeClr val="tx1">
                    <a:lumMod val="50000"/>
                  </a:schemeClr>
                </a:solidFill>
              </a:rPr>
              <a:t>)    </a:t>
            </a:r>
          </a:p>
          <a:p>
            <a:pPr marL="0" indent="0" algn="l">
              <a:lnSpc>
                <a:spcPct val="110000"/>
              </a:lnSpc>
              <a:spcBef>
                <a:spcPts val="1200"/>
              </a:spcBef>
              <a:spcAft>
                <a:spcPts val="1200"/>
              </a:spcAft>
              <a:buNone/>
            </a:pPr>
            <a:r>
              <a:rPr lang="en-GB" dirty="0">
                <a:solidFill>
                  <a:schemeClr val="tx1">
                    <a:lumMod val="50000"/>
                  </a:schemeClr>
                </a:solidFill>
              </a:rPr>
              <a:t>In the European Union a </a:t>
            </a:r>
            <a:r>
              <a:rPr lang="en-GB" b="1" dirty="0">
                <a:solidFill>
                  <a:schemeClr val="tx1">
                    <a:lumMod val="50000"/>
                  </a:schemeClr>
                </a:solidFill>
              </a:rPr>
              <a:t>network of National Reference Laboratories </a:t>
            </a:r>
            <a:r>
              <a:rPr lang="en-GB" dirty="0">
                <a:solidFill>
                  <a:schemeClr val="tx1">
                    <a:lumMod val="50000"/>
                  </a:schemeClr>
                </a:solidFill>
              </a:rPr>
              <a:t>coordinated by the EU-Reference Laboratory is in place for each exotic disease</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26</a:t>
            </a:fld>
            <a:endParaRPr lang="en-GB" altLang="en-US" sz="1000" i="0">
              <a:solidFill>
                <a:srgbClr val="FFFFFF"/>
              </a:solidFill>
            </a:endParaRPr>
          </a:p>
        </p:txBody>
      </p:sp>
      <p:sp>
        <p:nvSpPr>
          <p:cNvPr id="2" name="Segnaposto contenuto 2">
            <a:extLst>
              <a:ext uri="{FF2B5EF4-FFF2-40B4-BE49-F238E27FC236}">
                <a16:creationId xmlns:a16="http://schemas.microsoft.com/office/drawing/2014/main" id="{BEAC8AEE-7D80-0682-4355-A2A1AA676CF4}"/>
              </a:ext>
            </a:extLst>
          </p:cNvPr>
          <p:cNvSpPr txBox="1">
            <a:spLocks/>
          </p:cNvSpPr>
          <p:nvPr/>
        </p:nvSpPr>
        <p:spPr bwMode="auto">
          <a:xfrm>
            <a:off x="3368057" y="1258498"/>
            <a:ext cx="77724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SzPct val="12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7F7F"/>
              </a:buClr>
              <a:buSzPct val="90000"/>
              <a:buChar char="o"/>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0000"/>
              </a:buClr>
              <a:buChar char="•"/>
              <a:defRPr kern="1200">
                <a:solidFill>
                  <a:srgbClr val="7F7F7F"/>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sz="2000" dirty="0">
                <a:solidFill>
                  <a:schemeClr val="tx1">
                    <a:lumMod val="50000"/>
                  </a:schemeClr>
                </a:solidFill>
                <a:latin typeface="+mj-lt"/>
                <a:ea typeface="Verdana" panose="020B0604030504040204" pitchFamily="34" charset="0"/>
                <a:cs typeface="Verdana" panose="020B0604030504040204" pitchFamily="34" charset="0"/>
              </a:rPr>
              <a:t>Regulation (EU) 2017/625</a:t>
            </a:r>
            <a:endParaRPr lang="en-GB" altLang="en-US" sz="2000" dirty="0">
              <a:solidFill>
                <a:schemeClr val="tx1">
                  <a:lumMod val="50000"/>
                </a:schemeClr>
              </a:solidFill>
              <a:latin typeface="+mj-lt"/>
              <a:cs typeface="Calibri"/>
            </a:endParaRPr>
          </a:p>
        </p:txBody>
      </p:sp>
    </p:spTree>
    <p:extLst>
      <p:ext uri="{BB962C8B-B14F-4D97-AF65-F5344CB8AC3E}">
        <p14:creationId xmlns:p14="http://schemas.microsoft.com/office/powerpoint/2010/main" val="3732544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259091" y="577519"/>
            <a:ext cx="7772400" cy="576263"/>
          </a:xfrm>
        </p:spPr>
        <p:txBody>
          <a:bodyPr/>
          <a:lstStyle/>
          <a:p>
            <a:r>
              <a:rPr lang="en-AU" altLang="fr-FR" sz="4000" dirty="0">
                <a:solidFill>
                  <a:schemeClr val="tx2"/>
                </a:solidFill>
              </a:rPr>
              <a:t>Emergency vaccination</a:t>
            </a:r>
            <a:endParaRPr lang="en-AU" altLang="en-US" sz="4000" dirty="0">
              <a:solidFill>
                <a:schemeClr val="tx2"/>
              </a:solidFill>
            </a:endParaRP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27</a:t>
            </a:fld>
            <a:endParaRPr lang="en-GB" altLang="en-US" sz="1000" i="0">
              <a:solidFill>
                <a:srgbClr val="FFFFFF"/>
              </a:solidFill>
            </a:endParaRPr>
          </a:p>
        </p:txBody>
      </p:sp>
      <p:sp>
        <p:nvSpPr>
          <p:cNvPr id="6" name="Rectangle 5"/>
          <p:cNvSpPr>
            <a:spLocks noChangeArrowheads="1"/>
          </p:cNvSpPr>
          <p:nvPr/>
        </p:nvSpPr>
        <p:spPr bwMode="auto">
          <a:xfrm>
            <a:off x="557279" y="2087233"/>
            <a:ext cx="9296404" cy="1030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533400" indent="-533400">
              <a:lnSpc>
                <a:spcPct val="115000"/>
              </a:lnSpc>
              <a:spcBef>
                <a:spcPct val="60000"/>
              </a:spcBef>
              <a:buClr>
                <a:schemeClr val="tx2"/>
              </a:buClr>
              <a:buSzPct val="75000"/>
            </a:pPr>
            <a:r>
              <a:rPr lang="en-GB" sz="2400" dirty="0">
                <a:solidFill>
                  <a:schemeClr val="tx1">
                    <a:lumMod val="50000"/>
                  </a:schemeClr>
                </a:solidFill>
                <a:cs typeface="Times New Roman" charset="0"/>
              </a:rPr>
              <a:t>	The implementation of an effective </a:t>
            </a:r>
            <a:r>
              <a:rPr lang="en-GB" sz="2400" b="1" dirty="0">
                <a:solidFill>
                  <a:schemeClr val="tx1">
                    <a:lumMod val="50000"/>
                  </a:schemeClr>
                </a:solidFill>
                <a:cs typeface="Times New Roman" charset="0"/>
              </a:rPr>
              <a:t>emergency vaccination programme </a:t>
            </a:r>
            <a:r>
              <a:rPr lang="en-GB" sz="2400" dirty="0">
                <a:solidFill>
                  <a:schemeClr val="tx1">
                    <a:lumMod val="50000"/>
                  </a:schemeClr>
                </a:solidFill>
                <a:cs typeface="Times New Roman" charset="0"/>
              </a:rPr>
              <a:t>is related to the level of preparedness</a:t>
            </a:r>
          </a:p>
        </p:txBody>
      </p:sp>
      <p:sp>
        <p:nvSpPr>
          <p:cNvPr id="7" name="Rectangle 8"/>
          <p:cNvSpPr>
            <a:spLocks noChangeArrowheads="1"/>
          </p:cNvSpPr>
          <p:nvPr/>
        </p:nvSpPr>
        <p:spPr bwMode="auto">
          <a:xfrm>
            <a:off x="557280" y="3239360"/>
            <a:ext cx="9296404" cy="2405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533400" indent="-533400">
              <a:lnSpc>
                <a:spcPct val="115000"/>
              </a:lnSpc>
              <a:spcBef>
                <a:spcPct val="60000"/>
              </a:spcBef>
              <a:buClr>
                <a:schemeClr val="tx2"/>
              </a:buClr>
              <a:buSzPct val="75000"/>
            </a:pPr>
            <a:r>
              <a:rPr lang="en-GB" sz="2400" dirty="0">
                <a:solidFill>
                  <a:schemeClr val="tx1">
                    <a:lumMod val="50000"/>
                  </a:schemeClr>
                </a:solidFill>
                <a:cs typeface="Times New Roman" charset="0"/>
              </a:rPr>
              <a:t>	The emergency vaccination program</a:t>
            </a:r>
            <a:r>
              <a:rPr lang="it-IT" sz="2400" dirty="0">
                <a:solidFill>
                  <a:schemeClr val="tx1">
                    <a:lumMod val="50000"/>
                  </a:schemeClr>
                </a:solidFill>
                <a:cs typeface="Times New Roman" charset="0"/>
              </a:rPr>
              <a:t>me</a:t>
            </a:r>
            <a:r>
              <a:rPr lang="en-GB" sz="2400" dirty="0">
                <a:solidFill>
                  <a:schemeClr val="tx1">
                    <a:lumMod val="50000"/>
                  </a:schemeClr>
                </a:solidFill>
                <a:cs typeface="Times New Roman" charset="0"/>
              </a:rPr>
              <a:t> must:</a:t>
            </a:r>
          </a:p>
          <a:p>
            <a:pPr marL="1371600" lvl="2" indent="-457200">
              <a:spcBef>
                <a:spcPct val="60000"/>
              </a:spcBef>
              <a:buClr>
                <a:schemeClr val="tx2"/>
              </a:buClr>
              <a:buFont typeface="Wingdings" charset="2"/>
              <a:buChar char="§"/>
            </a:pPr>
            <a:r>
              <a:rPr lang="en-GB" sz="2400" dirty="0">
                <a:solidFill>
                  <a:schemeClr val="tx1">
                    <a:lumMod val="50000"/>
                  </a:schemeClr>
                </a:solidFill>
                <a:cs typeface="Times New Roman" charset="0"/>
              </a:rPr>
              <a:t>be part of the </a:t>
            </a:r>
            <a:r>
              <a:rPr lang="en-GB" sz="2400" b="1" dirty="0">
                <a:solidFill>
                  <a:schemeClr val="tx1">
                    <a:lumMod val="50000"/>
                  </a:schemeClr>
                </a:solidFill>
                <a:cs typeface="Times New Roman" charset="0"/>
              </a:rPr>
              <a:t>national contingency plan</a:t>
            </a:r>
          </a:p>
          <a:p>
            <a:pPr marL="1371600" lvl="2" indent="-457200">
              <a:spcBef>
                <a:spcPct val="60000"/>
              </a:spcBef>
              <a:buClr>
                <a:schemeClr val="tx2"/>
              </a:buClr>
              <a:buFont typeface="Wingdings" charset="2"/>
              <a:buChar char="§"/>
            </a:pPr>
            <a:r>
              <a:rPr lang="en-GB" sz="2400" dirty="0">
                <a:solidFill>
                  <a:schemeClr val="tx1">
                    <a:lumMod val="50000"/>
                  </a:schemeClr>
                </a:solidFill>
                <a:cs typeface="Times New Roman" charset="0"/>
              </a:rPr>
              <a:t>include decision making </a:t>
            </a:r>
            <a:r>
              <a:rPr lang="en-US" sz="2400" dirty="0">
                <a:solidFill>
                  <a:schemeClr val="tx1">
                    <a:lumMod val="50000"/>
                  </a:schemeClr>
                </a:solidFill>
                <a:cs typeface="Times New Roman" charset="0"/>
              </a:rPr>
              <a:t>patterns in different </a:t>
            </a:r>
            <a:r>
              <a:rPr lang="en-GB" sz="2400" dirty="0">
                <a:solidFill>
                  <a:schemeClr val="tx1">
                    <a:lumMod val="50000"/>
                  </a:schemeClr>
                </a:solidFill>
                <a:cs typeface="Times New Roman" charset="0"/>
              </a:rPr>
              <a:t>scenarios in order to allow a rapid decision on whether to vaccinate or not in the face of an epidemic</a:t>
            </a:r>
          </a:p>
        </p:txBody>
      </p:sp>
    </p:spTree>
    <p:extLst>
      <p:ext uri="{BB962C8B-B14F-4D97-AF65-F5344CB8AC3E}">
        <p14:creationId xmlns:p14="http://schemas.microsoft.com/office/powerpoint/2010/main" val="99891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204500" y="591167"/>
            <a:ext cx="6321637" cy="576263"/>
          </a:xfrm>
        </p:spPr>
        <p:txBody>
          <a:bodyPr/>
          <a:lstStyle/>
          <a:p>
            <a:r>
              <a:rPr lang="es-ES" altLang="fr-FR" dirty="0">
                <a:solidFill>
                  <a:schemeClr val="tx2"/>
                </a:solidFill>
              </a:rPr>
              <a:t>Training</a:t>
            </a:r>
            <a:endParaRPr lang="en-US" altLang="en-US"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733270" y="1951632"/>
            <a:ext cx="9231300" cy="873316"/>
          </a:xfrm>
        </p:spPr>
        <p:txBody>
          <a:bodyPr wrap="square">
            <a:spAutoFit/>
          </a:bodyPr>
          <a:lstStyle/>
          <a:p>
            <a:pPr marL="0" indent="0" algn="l">
              <a:lnSpc>
                <a:spcPct val="110000"/>
              </a:lnSpc>
              <a:buClr>
                <a:srgbClr val="92D050"/>
              </a:buClr>
              <a:buNone/>
              <a:defRPr/>
            </a:pPr>
            <a:r>
              <a:rPr lang="en-GB" dirty="0">
                <a:solidFill>
                  <a:schemeClr val="tx1">
                    <a:lumMod val="50000"/>
                  </a:schemeClr>
                </a:solidFill>
              </a:rPr>
              <a:t>Staff shall be </a:t>
            </a:r>
            <a:r>
              <a:rPr lang="en-GB" b="1" dirty="0">
                <a:solidFill>
                  <a:schemeClr val="tx1">
                    <a:lumMod val="50000"/>
                  </a:schemeClr>
                </a:solidFill>
              </a:rPr>
              <a:t>regularly trained </a:t>
            </a:r>
            <a:r>
              <a:rPr lang="en-GB" dirty="0">
                <a:solidFill>
                  <a:schemeClr val="tx1">
                    <a:lumMod val="50000"/>
                  </a:schemeClr>
                </a:solidFill>
              </a:rPr>
              <a:t>in procedures for detecting and eradicating exotic diseases</a:t>
            </a:r>
            <a:endParaRPr lang="es-ES" dirty="0">
              <a:solidFill>
                <a:schemeClr val="tx1">
                  <a:lumMod val="50000"/>
                </a:schemeClr>
              </a:solidFill>
            </a:endParaRP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28</a:t>
            </a:fld>
            <a:endParaRPr lang="en-GB" altLang="en-US" sz="1000" i="0">
              <a:solidFill>
                <a:srgbClr val="FFFFFF"/>
              </a:solidFill>
            </a:endParaRPr>
          </a:p>
        </p:txBody>
      </p:sp>
      <p:sp>
        <p:nvSpPr>
          <p:cNvPr id="6" name="Title 5"/>
          <p:cNvSpPr txBox="1">
            <a:spLocks noChangeArrowheads="1"/>
          </p:cNvSpPr>
          <p:nvPr/>
        </p:nvSpPr>
        <p:spPr bwMode="auto">
          <a:xfrm>
            <a:off x="3321270" y="3349288"/>
            <a:ext cx="7132915"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ctr" rtl="0" eaLnBrk="0" fontAlgn="base" hangingPunct="0">
              <a:spcBef>
                <a:spcPct val="0"/>
              </a:spcBef>
              <a:spcAft>
                <a:spcPct val="0"/>
              </a:spcAft>
              <a:defRPr sz="3600" b="1" cap="none" baseline="0">
                <a:solidFill>
                  <a:srgbClr val="F47B22"/>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AU" altLang="fr-FR" dirty="0">
                <a:solidFill>
                  <a:schemeClr val="tx2"/>
                </a:solidFill>
              </a:rPr>
              <a:t>Publicity and awareness</a:t>
            </a:r>
            <a:endParaRPr lang="en-AU" altLang="en-US" dirty="0">
              <a:solidFill>
                <a:schemeClr val="tx2"/>
              </a:solidFill>
            </a:endParaRPr>
          </a:p>
        </p:txBody>
      </p:sp>
      <p:sp>
        <p:nvSpPr>
          <p:cNvPr id="7" name="Rectangle 2">
            <a:extLst>
              <a:ext uri="{FF2B5EF4-FFF2-40B4-BE49-F238E27FC236}">
                <a16:creationId xmlns:a16="http://schemas.microsoft.com/office/drawing/2014/main" id="{133FE270-15F4-440F-8DE1-5A7A4CA8F05D}"/>
              </a:ext>
            </a:extLst>
          </p:cNvPr>
          <p:cNvSpPr txBox="1">
            <a:spLocks noChangeArrowheads="1"/>
          </p:cNvSpPr>
          <p:nvPr/>
        </p:nvSpPr>
        <p:spPr bwMode="auto">
          <a:xfrm>
            <a:off x="1741502" y="4423970"/>
            <a:ext cx="9231300" cy="127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latin typeface="+mn-lt"/>
                <a:ea typeface="+mn-ea"/>
                <a:cs typeface="+mn-cs"/>
              </a:defRPr>
            </a:lvl1pPr>
            <a:lvl2pPr marL="457200" indent="0" algn="l" rtl="0" eaLnBrk="0" fontAlgn="base" hangingPunct="0">
              <a:spcBef>
                <a:spcPct val="20000"/>
              </a:spcBef>
              <a:spcAft>
                <a:spcPct val="0"/>
              </a:spcAft>
              <a:buClr>
                <a:srgbClr val="009FBA"/>
              </a:buClr>
              <a:buNone/>
              <a:defRPr sz="1800" b="1">
                <a:solidFill>
                  <a:srgbClr val="0F5494"/>
                </a:solidFill>
                <a:latin typeface="+mn-lt"/>
              </a:defRPr>
            </a:lvl2pPr>
            <a:lvl3pPr marL="914400" indent="0" algn="l" rtl="0" eaLnBrk="0" fontAlgn="base" hangingPunct="0">
              <a:spcBef>
                <a:spcPct val="20000"/>
              </a:spcBef>
              <a:spcAft>
                <a:spcPct val="0"/>
              </a:spcAft>
              <a:buNone/>
              <a:defRPr sz="1600">
                <a:solidFill>
                  <a:srgbClr val="0F5494"/>
                </a:solidFill>
                <a:latin typeface="+mn-lt"/>
              </a:defRPr>
            </a:lvl3pPr>
            <a:lvl4pPr marL="1371600" indent="0" algn="l" rtl="0" eaLnBrk="0" fontAlgn="base" hangingPunct="0">
              <a:spcBef>
                <a:spcPct val="20000"/>
              </a:spcBef>
              <a:spcAft>
                <a:spcPct val="0"/>
              </a:spcAft>
              <a:buNone/>
              <a:defRPr sz="1400">
                <a:solidFill>
                  <a:schemeClr val="tx1"/>
                </a:solidFill>
                <a:latin typeface="Arial" charset="0"/>
              </a:defRPr>
            </a:lvl4pPr>
            <a:lvl5pPr marL="1828800" indent="0" algn="l" rtl="0" eaLnBrk="0" fontAlgn="base" hangingPunct="0">
              <a:spcBef>
                <a:spcPct val="20000"/>
              </a:spcBef>
              <a:spcAft>
                <a:spcPct val="0"/>
              </a:spcAft>
              <a:buNone/>
              <a:defRPr sz="1400">
                <a:solidFill>
                  <a:schemeClr val="tx1"/>
                </a:solidFill>
                <a:latin typeface="Arial" charset="0"/>
              </a:defRPr>
            </a:lvl5pPr>
            <a:lvl6pPr marL="2286000" indent="0" algn="l" rtl="0" fontAlgn="base">
              <a:spcBef>
                <a:spcPct val="20000"/>
              </a:spcBef>
              <a:spcAft>
                <a:spcPct val="0"/>
              </a:spcAft>
              <a:buNone/>
              <a:defRPr sz="1400">
                <a:solidFill>
                  <a:schemeClr val="tx1"/>
                </a:solidFill>
                <a:latin typeface="Arial" charset="0"/>
              </a:defRPr>
            </a:lvl6pPr>
            <a:lvl7pPr marL="2743200" indent="0" algn="l" rtl="0" fontAlgn="base">
              <a:spcBef>
                <a:spcPct val="20000"/>
              </a:spcBef>
              <a:spcAft>
                <a:spcPct val="0"/>
              </a:spcAft>
              <a:buNone/>
              <a:defRPr sz="1400">
                <a:solidFill>
                  <a:schemeClr val="tx1"/>
                </a:solidFill>
                <a:latin typeface="Arial" charset="0"/>
              </a:defRPr>
            </a:lvl7pPr>
            <a:lvl8pPr marL="3200400" indent="0" algn="l" rtl="0" fontAlgn="base">
              <a:spcBef>
                <a:spcPct val="20000"/>
              </a:spcBef>
              <a:spcAft>
                <a:spcPct val="0"/>
              </a:spcAft>
              <a:buNone/>
              <a:defRPr sz="1400">
                <a:solidFill>
                  <a:schemeClr val="tx1"/>
                </a:solidFill>
                <a:latin typeface="Arial" charset="0"/>
              </a:defRPr>
            </a:lvl8pPr>
            <a:lvl9pPr marL="3657600" indent="0" algn="l" rtl="0" fontAlgn="base">
              <a:spcBef>
                <a:spcPct val="20000"/>
              </a:spcBef>
              <a:spcAft>
                <a:spcPct val="0"/>
              </a:spcAft>
              <a:buNone/>
              <a:defRPr sz="1400">
                <a:solidFill>
                  <a:schemeClr val="tx1"/>
                </a:solidFill>
                <a:latin typeface="Arial" charset="0"/>
              </a:defRPr>
            </a:lvl9pPr>
          </a:lstStyle>
          <a:p>
            <a:pPr algn="l" eaLnBrk="1" hangingPunct="1">
              <a:lnSpc>
                <a:spcPct val="110000"/>
              </a:lnSpc>
              <a:spcBef>
                <a:spcPts val="0"/>
              </a:spcBef>
              <a:spcAft>
                <a:spcPts val="1800"/>
              </a:spcAft>
              <a:buClr>
                <a:srgbClr val="92D050"/>
              </a:buClr>
              <a:defRPr/>
            </a:pPr>
            <a:r>
              <a:rPr lang="en-GB" sz="2400" b="1" dirty="0">
                <a:solidFill>
                  <a:schemeClr val="tx1">
                    <a:lumMod val="50000"/>
                  </a:schemeClr>
                </a:solidFill>
              </a:rPr>
              <a:t>Awareness</a:t>
            </a:r>
            <a:r>
              <a:rPr lang="en-GB" sz="2400" dirty="0">
                <a:solidFill>
                  <a:schemeClr val="tx1">
                    <a:lumMod val="50000"/>
                  </a:schemeClr>
                </a:solidFill>
              </a:rPr>
              <a:t> of the disease shall be maintained within veterinary profession, agricultural community, etc., to guarantee a prompt notification of suspected outbreaks</a:t>
            </a:r>
          </a:p>
        </p:txBody>
      </p:sp>
    </p:spTree>
    <p:extLst>
      <p:ext uri="{BB962C8B-B14F-4D97-AF65-F5344CB8AC3E}">
        <p14:creationId xmlns:p14="http://schemas.microsoft.com/office/powerpoint/2010/main" val="20137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108965" y="550224"/>
            <a:ext cx="7772400" cy="576263"/>
          </a:xfrm>
        </p:spPr>
        <p:txBody>
          <a:bodyPr/>
          <a:lstStyle/>
          <a:p>
            <a:r>
              <a:rPr lang="en-GB" altLang="fr-FR" sz="4000" dirty="0">
                <a:solidFill>
                  <a:schemeClr val="tx2"/>
                </a:solidFill>
              </a:rPr>
              <a:t>Conclusions</a:t>
            </a:r>
            <a:endParaRPr lang="en-GB" altLang="en-US" sz="4000"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09932" y="1824443"/>
            <a:ext cx="9730856" cy="4596130"/>
          </a:xfrm>
        </p:spPr>
        <p:txBody>
          <a:bodyPr wrap="square">
            <a:spAutoFit/>
          </a:bodyPr>
          <a:lstStyle/>
          <a:p>
            <a:pPr marL="0" indent="0" algn="l">
              <a:spcBef>
                <a:spcPts val="1200"/>
              </a:spcBef>
              <a:spcAft>
                <a:spcPts val="1200"/>
              </a:spcAft>
              <a:buNone/>
            </a:pPr>
            <a:r>
              <a:rPr lang="en-GB" dirty="0">
                <a:solidFill>
                  <a:schemeClr val="tx1">
                    <a:lumMod val="50000"/>
                  </a:schemeClr>
                </a:solidFill>
              </a:rPr>
              <a:t>Contingency planning is not the production of a “fancy” manual but the organization of a coordinated </a:t>
            </a:r>
            <a:r>
              <a:rPr lang="en-GB" b="1" dirty="0">
                <a:solidFill>
                  <a:schemeClr val="tx1">
                    <a:lumMod val="50000"/>
                  </a:schemeClr>
                </a:solidFill>
              </a:rPr>
              <a:t>system</a:t>
            </a:r>
            <a:r>
              <a:rPr lang="en-GB" dirty="0">
                <a:solidFill>
                  <a:schemeClr val="tx1">
                    <a:lumMod val="50000"/>
                  </a:schemeClr>
                </a:solidFill>
              </a:rPr>
              <a:t> that must become </a:t>
            </a:r>
            <a:r>
              <a:rPr lang="en-GB" b="1" dirty="0">
                <a:solidFill>
                  <a:schemeClr val="tx1">
                    <a:lumMod val="50000"/>
                  </a:schemeClr>
                </a:solidFill>
              </a:rPr>
              <a:t>fully and promptly operational </a:t>
            </a:r>
            <a:r>
              <a:rPr lang="en-GB" dirty="0">
                <a:solidFill>
                  <a:schemeClr val="tx1">
                    <a:lumMod val="50000"/>
                  </a:schemeClr>
                </a:solidFill>
              </a:rPr>
              <a:t>in case of a disease outbreak</a:t>
            </a:r>
          </a:p>
          <a:p>
            <a:pPr marL="0" indent="0" algn="l">
              <a:spcBef>
                <a:spcPts val="1200"/>
              </a:spcBef>
              <a:spcAft>
                <a:spcPts val="1200"/>
              </a:spcAft>
              <a:buNone/>
            </a:pPr>
            <a:r>
              <a:rPr lang="en-GB" dirty="0">
                <a:solidFill>
                  <a:schemeClr val="tx1">
                    <a:lumMod val="50000"/>
                  </a:schemeClr>
                </a:solidFill>
              </a:rPr>
              <a:t>In order to fulfil this objective the plan shall be:</a:t>
            </a:r>
          </a:p>
          <a:p>
            <a:pPr>
              <a:spcBef>
                <a:spcPts val="480"/>
              </a:spcBef>
              <a:spcAft>
                <a:spcPts val="1200"/>
              </a:spcAft>
              <a:buFont typeface="Wingdings" pitchFamily="2" charset="2"/>
              <a:buChar char="§"/>
              <a:defRPr/>
            </a:pPr>
            <a:r>
              <a:rPr lang="en-GB" dirty="0">
                <a:solidFill>
                  <a:schemeClr val="tx1">
                    <a:lumMod val="50000"/>
                  </a:schemeClr>
                </a:solidFill>
              </a:rPr>
              <a:t>widely distributed to stakeholders</a:t>
            </a:r>
          </a:p>
          <a:p>
            <a:pPr>
              <a:spcBef>
                <a:spcPts val="480"/>
              </a:spcBef>
              <a:spcAft>
                <a:spcPts val="1200"/>
              </a:spcAft>
              <a:buFont typeface="Wingdings" pitchFamily="2" charset="2"/>
              <a:buChar char="§"/>
              <a:defRPr/>
            </a:pPr>
            <a:r>
              <a:rPr lang="en-GB" dirty="0">
                <a:solidFill>
                  <a:schemeClr val="tx1">
                    <a:lumMod val="50000"/>
                  </a:schemeClr>
                </a:solidFill>
              </a:rPr>
              <a:t>regularly updated</a:t>
            </a:r>
          </a:p>
          <a:p>
            <a:pPr>
              <a:spcBef>
                <a:spcPts val="480"/>
              </a:spcBef>
              <a:spcAft>
                <a:spcPts val="1200"/>
              </a:spcAft>
              <a:buFont typeface="Wingdings" pitchFamily="2" charset="2"/>
              <a:buChar char="§"/>
              <a:defRPr/>
            </a:pPr>
            <a:r>
              <a:rPr lang="en-GB" dirty="0">
                <a:solidFill>
                  <a:schemeClr val="tx1">
                    <a:lumMod val="50000"/>
                  </a:schemeClr>
                </a:solidFill>
              </a:rPr>
              <a:t>regularly tested by means of external audits and </a:t>
            </a:r>
            <a:r>
              <a:rPr lang="en-GB" b="1" dirty="0">
                <a:solidFill>
                  <a:schemeClr val="tx1">
                    <a:lumMod val="50000"/>
                  </a:schemeClr>
                </a:solidFill>
              </a:rPr>
              <a:t>simulation exercises  </a:t>
            </a:r>
          </a:p>
          <a:p>
            <a:pPr marL="0" indent="0">
              <a:spcBef>
                <a:spcPts val="480"/>
              </a:spcBef>
              <a:spcAft>
                <a:spcPts val="1200"/>
              </a:spcAft>
              <a:buNone/>
              <a:defRPr/>
            </a:pPr>
            <a:r>
              <a:rPr lang="en-GB" dirty="0">
                <a:solidFill>
                  <a:schemeClr val="tx1">
                    <a:lumMod val="50000"/>
                  </a:schemeClr>
                </a:solidFill>
              </a:rPr>
              <a:t>More modern IT based formats may be explored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29</a:t>
            </a:fld>
            <a:endParaRPr lang="en-GB" altLang="en-US" sz="1000" i="0">
              <a:solidFill>
                <a:srgbClr val="FFFFFF"/>
              </a:solidFill>
            </a:endParaRPr>
          </a:p>
        </p:txBody>
      </p:sp>
    </p:spTree>
    <p:extLst>
      <p:ext uri="{BB962C8B-B14F-4D97-AF65-F5344CB8AC3E}">
        <p14:creationId xmlns:p14="http://schemas.microsoft.com/office/powerpoint/2010/main" val="180559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409216" y="563872"/>
            <a:ext cx="7772400" cy="576263"/>
          </a:xfrm>
        </p:spPr>
        <p:txBody>
          <a:bodyPr/>
          <a:lstStyle/>
          <a:p>
            <a:r>
              <a:rPr lang="en-GB" sz="4000" dirty="0">
                <a:solidFill>
                  <a:schemeClr val="tx2"/>
                </a:solidFill>
              </a:rPr>
              <a:t>Epidemic disease emergencies</a:t>
            </a:r>
            <a:br>
              <a:rPr lang="en-GB" sz="2400" dirty="0">
                <a:solidFill>
                  <a:srgbClr val="000000"/>
                </a:solidFill>
              </a:rPr>
            </a:br>
            <a:endParaRPr lang="en-US" altLang="en-US" sz="2400" dirty="0">
              <a:solidFill>
                <a:srgbClr val="000000"/>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23585" y="1583143"/>
            <a:ext cx="10399594" cy="4532010"/>
          </a:xfrm>
        </p:spPr>
        <p:txBody>
          <a:bodyPr wrap="square">
            <a:spAutoFit/>
          </a:bodyPr>
          <a:lstStyle/>
          <a:p>
            <a:pPr marL="0" indent="0" algn="l">
              <a:spcBef>
                <a:spcPts val="600"/>
              </a:spcBef>
              <a:spcAft>
                <a:spcPts val="1200"/>
              </a:spcAft>
              <a:buNone/>
            </a:pPr>
            <a:r>
              <a:rPr lang="en-US" u="sng" dirty="0">
                <a:solidFill>
                  <a:schemeClr val="tx1">
                    <a:lumMod val="50000"/>
                  </a:schemeClr>
                </a:solidFill>
              </a:rPr>
              <a:t>Emergency</a:t>
            </a:r>
            <a:r>
              <a:rPr lang="en-US" dirty="0">
                <a:solidFill>
                  <a:schemeClr val="tx1">
                    <a:lumMod val="50000"/>
                  </a:schemeClr>
                </a:solidFill>
              </a:rPr>
              <a:t>: a serious, unexpected and harmful event that requires </a:t>
            </a:r>
            <a:r>
              <a:rPr lang="en-US" b="1" dirty="0">
                <a:solidFill>
                  <a:schemeClr val="tx1">
                    <a:lumMod val="50000"/>
                  </a:schemeClr>
                </a:solidFill>
              </a:rPr>
              <a:t>immediate action </a:t>
            </a:r>
            <a:r>
              <a:rPr lang="en-US" dirty="0">
                <a:solidFill>
                  <a:schemeClr val="tx1">
                    <a:lumMod val="50000"/>
                  </a:schemeClr>
                </a:solidFill>
              </a:rPr>
              <a:t>and availability of </a:t>
            </a:r>
            <a:r>
              <a:rPr lang="en-US" b="1" dirty="0">
                <a:solidFill>
                  <a:schemeClr val="tx1">
                    <a:lumMod val="50000"/>
                  </a:schemeClr>
                </a:solidFill>
              </a:rPr>
              <a:t>extra resources </a:t>
            </a:r>
          </a:p>
          <a:p>
            <a:pPr marL="0" indent="0" algn="l">
              <a:spcBef>
                <a:spcPts val="600"/>
              </a:spcBef>
              <a:spcAft>
                <a:spcPts val="1200"/>
              </a:spcAft>
              <a:buNone/>
            </a:pPr>
            <a:r>
              <a:rPr lang="en-US" u="sng" dirty="0">
                <a:solidFill>
                  <a:schemeClr val="tx1">
                    <a:lumMod val="50000"/>
                  </a:schemeClr>
                </a:solidFill>
              </a:rPr>
              <a:t>Disease emergency</a:t>
            </a:r>
            <a:r>
              <a:rPr lang="en-US" dirty="0">
                <a:solidFill>
                  <a:schemeClr val="tx1">
                    <a:lumMod val="50000"/>
                  </a:schemeClr>
                </a:solidFill>
              </a:rPr>
              <a:t>: introduction of a highly contagious disease in a free country or zone (exotic diseases such as FMD, HPAI, ASF, CSF)</a:t>
            </a:r>
          </a:p>
          <a:p>
            <a:pPr marL="0" indent="0" algn="l">
              <a:spcBef>
                <a:spcPts val="600"/>
              </a:spcBef>
              <a:spcAft>
                <a:spcPts val="1200"/>
              </a:spcAft>
              <a:buNone/>
            </a:pPr>
            <a:r>
              <a:rPr lang="en-US" dirty="0">
                <a:solidFill>
                  <a:schemeClr val="tx1">
                    <a:lumMod val="50000"/>
                  </a:schemeClr>
                </a:solidFill>
              </a:rPr>
              <a:t>The aim of </a:t>
            </a:r>
            <a:r>
              <a:rPr lang="en-US" u="sng" dirty="0">
                <a:solidFill>
                  <a:schemeClr val="tx1">
                    <a:lumMod val="50000"/>
                  </a:schemeClr>
                </a:solidFill>
              </a:rPr>
              <a:t>contingency planning </a:t>
            </a:r>
            <a:r>
              <a:rPr lang="en-US" dirty="0">
                <a:solidFill>
                  <a:schemeClr val="tx1">
                    <a:lumMod val="50000"/>
                  </a:schemeClr>
                </a:solidFill>
              </a:rPr>
              <a:t>is to arrange in advance for an epidemic that may or may not happen, if it happens:</a:t>
            </a:r>
            <a:r>
              <a:rPr lang="es-ES" dirty="0">
                <a:solidFill>
                  <a:schemeClr val="tx1">
                    <a:lumMod val="50000"/>
                  </a:schemeClr>
                </a:solidFill>
              </a:rPr>
              <a:t>  </a:t>
            </a:r>
          </a:p>
          <a:p>
            <a:pPr lvl="1">
              <a:spcAft>
                <a:spcPts val="1200"/>
              </a:spcAft>
              <a:buFont typeface="Wingdings" pitchFamily="2" charset="2"/>
              <a:buChar char="§"/>
              <a:defRPr/>
            </a:pPr>
            <a:r>
              <a:rPr lang="en-US" sz="2400" dirty="0">
                <a:solidFill>
                  <a:schemeClr val="tx1">
                    <a:lumMod val="50000"/>
                  </a:schemeClr>
                </a:solidFill>
              </a:rPr>
              <a:t>disease control and eradication actions shall be immediately enforced</a:t>
            </a:r>
          </a:p>
          <a:p>
            <a:pPr lvl="1">
              <a:spcAft>
                <a:spcPts val="1200"/>
              </a:spcAft>
              <a:buFont typeface="Wingdings" pitchFamily="2" charset="2"/>
              <a:buChar char="§"/>
              <a:defRPr/>
            </a:pPr>
            <a:r>
              <a:rPr lang="en-US" sz="2400" dirty="0">
                <a:solidFill>
                  <a:schemeClr val="tx1">
                    <a:lumMod val="50000"/>
                  </a:schemeClr>
                </a:solidFill>
              </a:rPr>
              <a:t>necessary resources must be available </a:t>
            </a:r>
            <a:endParaRPr lang="es-ES" sz="2400" dirty="0">
              <a:solidFill>
                <a:schemeClr val="tx1">
                  <a:lumMod val="50000"/>
                </a:schemeClr>
              </a:solidFill>
            </a:endParaRPr>
          </a:p>
          <a:p>
            <a:pPr lvl="1">
              <a:spcAft>
                <a:spcPts val="1200"/>
              </a:spcAft>
              <a:buFont typeface="Wingdings" pitchFamily="2" charset="2"/>
              <a:buChar char="§"/>
              <a:defRPr/>
            </a:pPr>
            <a:r>
              <a:rPr lang="en-US" sz="2400" dirty="0">
                <a:solidFill>
                  <a:schemeClr val="tx1">
                    <a:lumMod val="50000"/>
                  </a:schemeClr>
                </a:solidFill>
              </a:rPr>
              <a:t>a legal and administrative framework shall be in place</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3</a:t>
            </a:fld>
            <a:endParaRPr lang="en-GB" altLang="en-US" sz="1000" i="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5206" y="2939702"/>
            <a:ext cx="5706794" cy="268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Title 20"/>
          <p:cNvSpPr>
            <a:spLocks noGrp="1"/>
          </p:cNvSpPr>
          <p:nvPr>
            <p:ph type="title"/>
          </p:nvPr>
        </p:nvSpPr>
        <p:spPr>
          <a:xfrm>
            <a:off x="3028950" y="482860"/>
            <a:ext cx="8457372" cy="782357"/>
          </a:xfrm>
          <a:prstGeom prst="rect">
            <a:avLst/>
          </a:prstGeom>
        </p:spPr>
        <p:txBody>
          <a:bodyPr/>
          <a:lstStyle/>
          <a:p>
            <a:r>
              <a:rPr lang="en-US" dirty="0"/>
              <a:t>Keep in touch</a:t>
            </a:r>
          </a:p>
        </p:txBody>
      </p:sp>
    </p:spTree>
    <p:extLst>
      <p:ext uri="{BB962C8B-B14F-4D97-AF65-F5344CB8AC3E}">
        <p14:creationId xmlns:p14="http://schemas.microsoft.com/office/powerpoint/2010/main" val="1244639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622" y="3494435"/>
            <a:ext cx="5706794" cy="241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C Square Sans Pro" panose="020B0506040000020004" pitchFamily="34" charset="0"/>
            </a:endParaRPr>
          </a:p>
        </p:txBody>
      </p:sp>
      <p:grpSp>
        <p:nvGrpSpPr>
          <p:cNvPr id="3" name="Group 2">
            <a:extLst>
              <a:ext uri="{FF2B5EF4-FFF2-40B4-BE49-F238E27FC236}">
                <a16:creationId xmlns:a16="http://schemas.microsoft.com/office/drawing/2014/main" id="{FE785CDB-CE15-1596-CFB1-9C069B139A7F}"/>
              </a:ext>
            </a:extLst>
          </p:cNvPr>
          <p:cNvGrpSpPr/>
          <p:nvPr/>
        </p:nvGrpSpPr>
        <p:grpSpPr>
          <a:xfrm>
            <a:off x="8966777" y="3564284"/>
            <a:ext cx="3225223" cy="2533228"/>
            <a:chOff x="3101515" y="3168253"/>
            <a:chExt cx="2884615" cy="2432722"/>
          </a:xfrm>
        </p:grpSpPr>
        <p:pic>
          <p:nvPicPr>
            <p:cNvPr id="5" name="Picture 5">
              <a:extLst>
                <a:ext uri="{FF2B5EF4-FFF2-40B4-BE49-F238E27FC236}">
                  <a16:creationId xmlns:a16="http://schemas.microsoft.com/office/drawing/2014/main" id="{61D60B39-52ED-F23D-B205-F09F40C9D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716" y="3168253"/>
              <a:ext cx="1782419" cy="9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5614F0F5-4925-977E-A0DF-CA48CC5CC824}"/>
                </a:ext>
              </a:extLst>
            </p:cNvPr>
            <p:cNvSpPr txBox="1">
              <a:spLocks/>
            </p:cNvSpPr>
            <p:nvPr/>
          </p:nvSpPr>
          <p:spPr bwMode="auto">
            <a:xfrm>
              <a:off x="3101515" y="4403583"/>
              <a:ext cx="2884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r>
                <a:rPr lang="fr-FR" sz="1400" b="0" kern="0" dirty="0"/>
                <a:t>Avenue de Tervuren 36 </a:t>
              </a:r>
            </a:p>
            <a:p>
              <a:pPr>
                <a:defRPr/>
              </a:pPr>
              <a:r>
                <a:rPr lang="fr-FR" sz="1400" b="0" kern="0" dirty="0"/>
                <a:t>1040 Brussels – </a:t>
              </a:r>
              <a:r>
                <a:rPr lang="fr-FR" sz="1400" b="0" kern="0" dirty="0" err="1"/>
                <a:t>Belgium</a:t>
              </a:r>
              <a:endParaRPr lang="fr-FR" sz="1400" b="0" kern="0" dirty="0"/>
            </a:p>
            <a:p>
              <a:pPr>
                <a:defRPr/>
              </a:pPr>
              <a:r>
                <a:rPr lang="sl-SI" sz="1400" kern="0" dirty="0" err="1"/>
                <a:t>Phone</a:t>
              </a:r>
              <a:r>
                <a:rPr lang="fr-FR" sz="1400" b="0" kern="0" dirty="0"/>
                <a:t>: +32 2 736 22 77</a:t>
              </a:r>
            </a:p>
            <a:p>
              <a:pPr>
                <a:defRPr/>
              </a:pPr>
              <a:r>
                <a:rPr lang="fr-FR" sz="1400" b="0" kern="0" dirty="0"/>
                <a:t> </a:t>
              </a:r>
              <a:r>
                <a:rPr lang="fr-FR" sz="1400" b="0" kern="0" dirty="0">
                  <a:hlinkClick r:id="rId4"/>
                </a:rPr>
                <a:t>https://aesagroup.eu/</a:t>
              </a:r>
              <a:r>
                <a:rPr lang="fr-FR" sz="1400" b="0" kern="0" dirty="0"/>
                <a:t> </a:t>
              </a:r>
            </a:p>
          </p:txBody>
        </p:sp>
      </p:grpSp>
      <p:sp>
        <p:nvSpPr>
          <p:cNvPr id="12" name="Text Placeholder 5">
            <a:extLst>
              <a:ext uri="{FF2B5EF4-FFF2-40B4-BE49-F238E27FC236}">
                <a16:creationId xmlns:a16="http://schemas.microsoft.com/office/drawing/2014/main" id="{B7F163D2-0062-B023-8859-3A47873847B5}"/>
              </a:ext>
            </a:extLst>
          </p:cNvPr>
          <p:cNvSpPr txBox="1">
            <a:spLocks/>
          </p:cNvSpPr>
          <p:nvPr/>
        </p:nvSpPr>
        <p:spPr bwMode="auto">
          <a:xfrm>
            <a:off x="6625404" y="4656012"/>
            <a:ext cx="2503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0"/>
              </a:spcAft>
              <a:buNone/>
            </a:pPr>
            <a:r>
              <a:rPr lang="fr-FR" sz="1400" dirty="0"/>
              <a:t>17 Avenue André Marie Ampère, </a:t>
            </a:r>
            <a:r>
              <a:rPr lang="fr-FR" sz="1400" dirty="0" err="1"/>
              <a:t>Induspal</a:t>
            </a:r>
            <a:r>
              <a:rPr lang="fr-FR" sz="1400" dirty="0"/>
              <a:t> Lons</a:t>
            </a:r>
          </a:p>
          <a:p>
            <a:pPr marL="0" indent="0">
              <a:spcAft>
                <a:spcPts val="0"/>
              </a:spcAft>
              <a:buNone/>
            </a:pPr>
            <a:r>
              <a:rPr lang="fr-FR" sz="1400" dirty="0"/>
              <a:t>64140 Lons – France</a:t>
            </a:r>
          </a:p>
          <a:p>
            <a:pPr marL="0" indent="0">
              <a:spcAft>
                <a:spcPts val="0"/>
              </a:spcAft>
              <a:buNone/>
            </a:pPr>
            <a:r>
              <a:rPr lang="fr-FR" sz="1400" dirty="0"/>
              <a:t>Phone : +33 5 59 72 43 23</a:t>
            </a:r>
            <a:endParaRPr lang="sl-SI" sz="1400" dirty="0"/>
          </a:p>
          <a:p>
            <a:pPr marL="0" indent="0">
              <a:spcAft>
                <a:spcPts val="0"/>
              </a:spcAft>
              <a:buNone/>
            </a:pPr>
            <a:r>
              <a:rPr lang="en-GB" sz="1400" dirty="0">
                <a:hlinkClick r:id="rId5"/>
              </a:rPr>
              <a:t>https://thetrainingplace.eu</a:t>
            </a:r>
            <a:r>
              <a:rPr lang="en-GB" sz="1400" dirty="0"/>
              <a:t> </a:t>
            </a:r>
            <a:endParaRPr lang="en-GB" sz="1050" b="0" kern="0" dirty="0"/>
          </a:p>
        </p:txBody>
      </p:sp>
      <p:pic>
        <p:nvPicPr>
          <p:cNvPr id="13" name="Image 27">
            <a:extLst>
              <a:ext uri="{FF2B5EF4-FFF2-40B4-BE49-F238E27FC236}">
                <a16:creationId xmlns:a16="http://schemas.microsoft.com/office/drawing/2014/main" id="{11DCB934-9F4F-DFA5-8168-6BA225E06622}"/>
              </a:ext>
            </a:extLst>
          </p:cNvPr>
          <p:cNvPicPr>
            <a:picLocks noChangeAspect="1"/>
          </p:cNvPicPr>
          <p:nvPr/>
        </p:nvPicPr>
        <p:blipFill>
          <a:blip r:embed="rId6">
            <a:extLst>
              <a:ext uri="{28A0092B-C50C-407E-A947-70E740481C1C}">
                <a14:useLocalDpi xmlns:a14="http://schemas.microsoft.com/office/drawing/2010/main" val="0"/>
              </a:ext>
            </a:extLst>
          </a:blip>
          <a:srcRect l="8186" t="9293" r="16602" b="7048"/>
          <a:stretch>
            <a:fillRect/>
          </a:stretch>
        </p:blipFill>
        <p:spPr bwMode="auto">
          <a:xfrm>
            <a:off x="6625404" y="3280756"/>
            <a:ext cx="1282554" cy="1206189"/>
          </a:xfrm>
          <a:prstGeom prst="rect">
            <a:avLst/>
          </a:prstGeom>
          <a:noFill/>
          <a:ln>
            <a:noFill/>
          </a:ln>
        </p:spPr>
      </p:pic>
    </p:spTree>
    <p:extLst>
      <p:ext uri="{BB962C8B-B14F-4D97-AF65-F5344CB8AC3E}">
        <p14:creationId xmlns:p14="http://schemas.microsoft.com/office/powerpoint/2010/main" val="380836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204502" y="563873"/>
            <a:ext cx="7772400" cy="576263"/>
          </a:xfrm>
        </p:spPr>
        <p:txBody>
          <a:bodyPr/>
          <a:lstStyle/>
          <a:p>
            <a:r>
              <a:rPr lang="es-ES" altLang="fr-FR" sz="4000" dirty="0">
                <a:solidFill>
                  <a:schemeClr val="tx2"/>
                </a:solidFill>
              </a:rPr>
              <a:t>C</a:t>
            </a:r>
            <a:r>
              <a:rPr lang="en-GB" sz="4000" dirty="0" err="1">
                <a:solidFill>
                  <a:schemeClr val="tx2"/>
                </a:solidFill>
              </a:rPr>
              <a:t>ontrol</a:t>
            </a:r>
            <a:r>
              <a:rPr lang="en-GB" sz="4000" dirty="0">
                <a:solidFill>
                  <a:schemeClr val="tx2"/>
                </a:solidFill>
              </a:rPr>
              <a:t> of epidemic diseases</a:t>
            </a:r>
            <a:br>
              <a:rPr lang="en-GB" sz="2400" dirty="0">
                <a:solidFill>
                  <a:srgbClr val="000000"/>
                </a:solidFill>
              </a:rPr>
            </a:br>
            <a:endParaRPr lang="en-US" altLang="en-US" sz="2400" dirty="0">
              <a:solidFill>
                <a:srgbClr val="000000"/>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51103" y="2265531"/>
            <a:ext cx="8993650" cy="3193182"/>
          </a:xfrm>
        </p:spPr>
        <p:txBody>
          <a:bodyPr wrap="square">
            <a:spAutoFit/>
          </a:bodyPr>
          <a:lstStyle/>
          <a:p>
            <a:pPr marL="0" indent="0" algn="l">
              <a:buNone/>
              <a:defRPr/>
            </a:pPr>
            <a:r>
              <a:rPr lang="en-GB" dirty="0">
                <a:solidFill>
                  <a:schemeClr val="tx1">
                    <a:lumMod val="50000"/>
                  </a:schemeClr>
                </a:solidFill>
              </a:rPr>
              <a:t>Efficacy of disease control measures </a:t>
            </a:r>
            <a:r>
              <a:rPr lang="en-GB" altLang="en-US" dirty="0">
                <a:solidFill>
                  <a:schemeClr val="tx1">
                    <a:lumMod val="50000"/>
                  </a:schemeClr>
                </a:solidFill>
                <a:sym typeface="Wingdings" pitchFamily="2" charset="2"/>
              </a:rPr>
              <a:t> </a:t>
            </a:r>
            <a:r>
              <a:rPr lang="en-GB" dirty="0">
                <a:solidFill>
                  <a:schemeClr val="tx1">
                    <a:lumMod val="50000"/>
                  </a:schemeClr>
                </a:solidFill>
              </a:rPr>
              <a:t>capacity to limit the initial spread of infection during the </a:t>
            </a:r>
            <a:r>
              <a:rPr lang="en-GB" b="1" dirty="0">
                <a:solidFill>
                  <a:schemeClr val="tx1">
                    <a:lumMod val="50000"/>
                  </a:schemeClr>
                </a:solidFill>
              </a:rPr>
              <a:t>high risk period </a:t>
            </a:r>
            <a:r>
              <a:rPr lang="en-GB" dirty="0">
                <a:solidFill>
                  <a:schemeClr val="tx1">
                    <a:lumMod val="50000"/>
                  </a:schemeClr>
                </a:solidFill>
              </a:rPr>
              <a:t>of an epidemic:</a:t>
            </a:r>
            <a:endParaRPr lang="es-ES" dirty="0">
              <a:solidFill>
                <a:schemeClr val="tx1">
                  <a:lumMod val="50000"/>
                </a:schemeClr>
              </a:solidFill>
            </a:endParaRPr>
          </a:p>
          <a:p>
            <a:pPr marL="800100" lvl="1" indent="-342900">
              <a:buFont typeface="Wingdings" panose="05000000000000000000" pitchFamily="2" charset="2"/>
              <a:buChar char="§"/>
              <a:defRPr/>
            </a:pPr>
            <a:r>
              <a:rPr lang="en-GB" sz="2400" dirty="0">
                <a:solidFill>
                  <a:schemeClr val="tx1">
                    <a:lumMod val="50000"/>
                  </a:schemeClr>
                </a:solidFill>
                <a:cs typeface="Times New Roman" charset="0"/>
              </a:rPr>
              <a:t>application of good biosecurity and hygienic standards (difficult to sustain in the long term) </a:t>
            </a:r>
          </a:p>
          <a:p>
            <a:pPr marL="800100" lvl="1" indent="-342900">
              <a:buFont typeface="Wingdings" panose="05000000000000000000" pitchFamily="2" charset="2"/>
              <a:buChar char="§"/>
              <a:defRPr/>
            </a:pPr>
            <a:r>
              <a:rPr lang="en-GB" sz="2400" dirty="0">
                <a:solidFill>
                  <a:schemeClr val="tx1">
                    <a:lumMod val="50000"/>
                  </a:schemeClr>
                </a:solidFill>
                <a:cs typeface="Times New Roman" charset="0"/>
              </a:rPr>
              <a:t>rapid identification of disease introduction (</a:t>
            </a:r>
            <a:r>
              <a:rPr lang="en-GB" sz="2400" u="sng" dirty="0">
                <a:solidFill>
                  <a:schemeClr val="tx1">
                    <a:lumMod val="50000"/>
                  </a:schemeClr>
                </a:solidFill>
                <a:cs typeface="Times New Roman" charset="0"/>
              </a:rPr>
              <a:t>early detection</a:t>
            </a:r>
            <a:r>
              <a:rPr lang="en-GB" sz="2400" dirty="0">
                <a:solidFill>
                  <a:schemeClr val="tx1">
                    <a:lumMod val="50000"/>
                  </a:schemeClr>
                </a:solidFill>
                <a:cs typeface="Times New Roman" charset="0"/>
              </a:rPr>
              <a:t>)</a:t>
            </a:r>
          </a:p>
          <a:p>
            <a:pPr marL="800100" lvl="1" indent="-342900">
              <a:buFont typeface="Wingdings" panose="05000000000000000000" pitchFamily="2" charset="2"/>
              <a:buChar char="§"/>
              <a:defRPr/>
            </a:pPr>
            <a:r>
              <a:rPr lang="en-GB" sz="2400" dirty="0">
                <a:solidFill>
                  <a:schemeClr val="tx1">
                    <a:lumMod val="50000"/>
                  </a:schemeClr>
                </a:solidFill>
                <a:cs typeface="Times New Roman" charset="0"/>
              </a:rPr>
              <a:t>prompt enforcement of appropriate disease control policies</a:t>
            </a:r>
            <a:r>
              <a:rPr lang="en-GB" sz="2400" dirty="0">
                <a:solidFill>
                  <a:schemeClr val="tx1">
                    <a:lumMod val="50000"/>
                  </a:schemeClr>
                </a:solidFill>
              </a:rPr>
              <a:t>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4</a:t>
            </a:fld>
            <a:endParaRPr lang="en-GB" altLang="en-US" sz="1000" i="0">
              <a:solidFill>
                <a:srgbClr val="FFFFFF"/>
              </a:solidFill>
            </a:endParaRPr>
          </a:p>
        </p:txBody>
      </p:sp>
    </p:spTree>
    <p:extLst>
      <p:ext uri="{BB962C8B-B14F-4D97-AF65-F5344CB8AC3E}">
        <p14:creationId xmlns:p14="http://schemas.microsoft.com/office/powerpoint/2010/main" val="383486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3068022" y="433437"/>
            <a:ext cx="7772400" cy="576263"/>
          </a:xfrm>
        </p:spPr>
        <p:txBody>
          <a:bodyPr/>
          <a:lstStyle/>
          <a:p>
            <a:r>
              <a:rPr lang="en-GB" altLang="fr-FR" sz="4000" dirty="0">
                <a:solidFill>
                  <a:schemeClr val="tx2"/>
                </a:solidFill>
              </a:rPr>
              <a:t>C</a:t>
            </a:r>
            <a:r>
              <a:rPr lang="en-GB" sz="4000" dirty="0">
                <a:solidFill>
                  <a:schemeClr val="tx2"/>
                </a:solidFill>
              </a:rPr>
              <a:t>ontingency planning</a:t>
            </a:r>
            <a:endParaRPr lang="en-GB" altLang="en-US" sz="4000" dirty="0">
              <a:solidFill>
                <a:schemeClr val="tx2"/>
              </a:solidFill>
            </a:endParaRP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5</a:t>
            </a:fld>
            <a:endParaRPr lang="en-GB" altLang="en-US" sz="1000" i="0">
              <a:solidFill>
                <a:srgbClr val="FFFFFF"/>
              </a:solidFill>
            </a:endParaRPr>
          </a:p>
        </p:txBody>
      </p:sp>
      <p:sp>
        <p:nvSpPr>
          <p:cNvPr id="6"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848433" y="2115414"/>
            <a:ext cx="10085694" cy="3809504"/>
          </a:xfrm>
        </p:spPr>
        <p:txBody>
          <a:bodyPr wrap="square">
            <a:spAutoFit/>
          </a:bodyPr>
          <a:lstStyle/>
          <a:p>
            <a:pPr indent="0" algn="l">
              <a:lnSpc>
                <a:spcPct val="110000"/>
              </a:lnSpc>
              <a:spcBef>
                <a:spcPts val="840"/>
              </a:spcBef>
              <a:spcAft>
                <a:spcPts val="1200"/>
              </a:spcAft>
              <a:buClr>
                <a:schemeClr val="tx2"/>
              </a:buClr>
              <a:buSzPct val="75000"/>
              <a:buNone/>
            </a:pPr>
            <a:r>
              <a:rPr lang="en-GB" dirty="0">
                <a:solidFill>
                  <a:srgbClr val="000000"/>
                </a:solidFill>
                <a:cs typeface="Times New Roman" charset="0"/>
              </a:rPr>
              <a:t>The rapid implementation of adequate disease eradication measures is associated to the </a:t>
            </a:r>
            <a:r>
              <a:rPr lang="en-GB" b="1" dirty="0">
                <a:solidFill>
                  <a:srgbClr val="000000"/>
                </a:solidFill>
                <a:cs typeface="Times New Roman" charset="0"/>
              </a:rPr>
              <a:t>level of preparedness </a:t>
            </a:r>
            <a:r>
              <a:rPr lang="en-GB" dirty="0">
                <a:solidFill>
                  <a:srgbClr val="000000"/>
                </a:solidFill>
                <a:cs typeface="Times New Roman" charset="0"/>
              </a:rPr>
              <a:t>of the veterinary services:</a:t>
            </a:r>
          </a:p>
          <a:p>
            <a:pPr lvl="1">
              <a:lnSpc>
                <a:spcPct val="105000"/>
              </a:lnSpc>
              <a:spcBef>
                <a:spcPts val="840"/>
              </a:spcBef>
              <a:spcAft>
                <a:spcPts val="1200"/>
              </a:spcAft>
              <a:buFont typeface="Wingdings" pitchFamily="2" charset="2"/>
              <a:buChar char="§"/>
            </a:pPr>
            <a:r>
              <a:rPr lang="en-GB" sz="2400" b="1" dirty="0">
                <a:solidFill>
                  <a:srgbClr val="000000"/>
                </a:solidFill>
                <a:cs typeface="Times New Roman" charset="0"/>
              </a:rPr>
              <a:t>a contingency plan should be developed in times of peace</a:t>
            </a:r>
            <a:endParaRPr lang="en-GB" sz="2400" b="1" dirty="0">
              <a:solidFill>
                <a:srgbClr val="000000"/>
              </a:solidFill>
              <a:cs typeface="Arial Unicode MS" charset="0"/>
            </a:endParaRPr>
          </a:p>
          <a:p>
            <a:pPr indent="0">
              <a:lnSpc>
                <a:spcPct val="110000"/>
              </a:lnSpc>
              <a:spcBef>
                <a:spcPts val="1440"/>
              </a:spcBef>
              <a:spcAft>
                <a:spcPts val="1200"/>
              </a:spcAft>
              <a:buSzPct val="75000"/>
              <a:buNone/>
              <a:defRPr/>
            </a:pPr>
            <a:r>
              <a:rPr lang="en-GB" dirty="0">
                <a:solidFill>
                  <a:srgbClr val="000000"/>
                </a:solidFill>
                <a:cs typeface="Times New Roman" charset="0"/>
              </a:rPr>
              <a:t>In case of infection the prompt execution of the measures reported in the contingency plan is critical in limiting the magnitude of the epidemic</a:t>
            </a:r>
          </a:p>
          <a:p>
            <a:pPr indent="0">
              <a:lnSpc>
                <a:spcPct val="110000"/>
              </a:lnSpc>
              <a:spcBef>
                <a:spcPts val="1440"/>
              </a:spcBef>
              <a:spcAft>
                <a:spcPts val="1200"/>
              </a:spcAft>
              <a:buSzPct val="75000"/>
              <a:buNone/>
              <a:defRPr/>
            </a:pPr>
            <a:r>
              <a:rPr lang="en-GB" dirty="0">
                <a:solidFill>
                  <a:srgbClr val="000000"/>
                </a:solidFill>
                <a:cs typeface="Times New Roman" charset="0"/>
              </a:rPr>
              <a:t>EU Member States must set up and continuously update contingency plans and instruction manuals for transboundary animal  diseases</a:t>
            </a:r>
          </a:p>
        </p:txBody>
      </p:sp>
      <p:sp>
        <p:nvSpPr>
          <p:cNvPr id="2" name="Segnaposto contenuto 2">
            <a:extLst>
              <a:ext uri="{FF2B5EF4-FFF2-40B4-BE49-F238E27FC236}">
                <a16:creationId xmlns:a16="http://schemas.microsoft.com/office/drawing/2014/main" id="{38E4E3F0-81D3-2E19-55B2-64A8A7E10A71}"/>
              </a:ext>
            </a:extLst>
          </p:cNvPr>
          <p:cNvSpPr txBox="1">
            <a:spLocks/>
          </p:cNvSpPr>
          <p:nvPr/>
        </p:nvSpPr>
        <p:spPr bwMode="auto">
          <a:xfrm>
            <a:off x="2979097" y="1231202"/>
            <a:ext cx="82296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SzPct val="12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7F7F"/>
              </a:buClr>
              <a:buSzPct val="90000"/>
              <a:buChar char="o"/>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0000"/>
              </a:buClr>
              <a:buChar char="•"/>
              <a:defRPr kern="1200">
                <a:solidFill>
                  <a:srgbClr val="7F7F7F"/>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dirty="0">
                <a:solidFill>
                  <a:schemeClr val="tx1">
                    <a:lumMod val="50000"/>
                  </a:schemeClr>
                </a:solidFill>
                <a:latin typeface="+mj-lt"/>
                <a:ea typeface="Verdana" panose="020B0604030504040204" pitchFamily="34" charset="0"/>
                <a:cs typeface="Verdana" panose="020B0604030504040204" pitchFamily="34" charset="0"/>
              </a:rPr>
              <a:t>Regulation (EU) 2016/429 (“Animal Health Law”)</a:t>
            </a:r>
            <a:endParaRPr lang="en-GB" altLang="en-US" dirty="0">
              <a:solidFill>
                <a:schemeClr val="tx1">
                  <a:lumMod val="50000"/>
                </a:schemeClr>
              </a:solidFill>
              <a:latin typeface="+mj-lt"/>
              <a:cs typeface="Calibri"/>
            </a:endParaRPr>
          </a:p>
        </p:txBody>
      </p:sp>
    </p:spTree>
    <p:extLst>
      <p:ext uri="{BB962C8B-B14F-4D97-AF65-F5344CB8AC3E}">
        <p14:creationId xmlns:p14="http://schemas.microsoft.com/office/powerpoint/2010/main" val="206161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228299" y="1856393"/>
            <a:ext cx="8993874" cy="3985706"/>
          </a:xfrm>
        </p:spPr>
        <p:txBody>
          <a:bodyPr wrap="square">
            <a:spAutoFit/>
          </a:bodyPr>
          <a:lstStyle/>
          <a:p>
            <a:pPr marL="0" indent="0" algn="l">
              <a:lnSpc>
                <a:spcPct val="125000"/>
              </a:lnSpc>
              <a:spcBef>
                <a:spcPts val="2040"/>
              </a:spcBef>
              <a:spcAft>
                <a:spcPts val="600"/>
              </a:spcAft>
              <a:buNone/>
            </a:pPr>
            <a:r>
              <a:rPr lang="en-GB" b="1" dirty="0">
                <a:solidFill>
                  <a:srgbClr val="000000"/>
                </a:solidFill>
                <a:cs typeface="Times New Roman" charset="0"/>
              </a:rPr>
              <a:t>A contingency plan </a:t>
            </a:r>
          </a:p>
          <a:p>
            <a:pPr algn="l">
              <a:spcBef>
                <a:spcPts val="2040"/>
              </a:spcBef>
              <a:spcAft>
                <a:spcPts val="1200"/>
              </a:spcAft>
              <a:buFont typeface="Wingdings" pitchFamily="2" charset="2"/>
              <a:buChar char="§"/>
            </a:pPr>
            <a:r>
              <a:rPr lang="en-GB" dirty="0">
                <a:solidFill>
                  <a:srgbClr val="000000"/>
                </a:solidFill>
                <a:cs typeface="Times New Roman" charset="0"/>
              </a:rPr>
              <a:t>Describes the </a:t>
            </a:r>
            <a:r>
              <a:rPr lang="en-GB" b="1" dirty="0">
                <a:solidFill>
                  <a:srgbClr val="000000"/>
                </a:solidFill>
                <a:cs typeface="Times New Roman" charset="0"/>
              </a:rPr>
              <a:t>organization of the system </a:t>
            </a:r>
            <a:r>
              <a:rPr lang="en-GB" dirty="0">
                <a:solidFill>
                  <a:srgbClr val="000000"/>
                </a:solidFill>
                <a:cs typeface="Times New Roman" charset="0"/>
              </a:rPr>
              <a:t>to be implemented for an effective disease control</a:t>
            </a:r>
          </a:p>
          <a:p>
            <a:pPr algn="l">
              <a:spcBef>
                <a:spcPts val="840"/>
              </a:spcBef>
              <a:spcAft>
                <a:spcPts val="1200"/>
              </a:spcAft>
              <a:buFont typeface="Wingdings" pitchFamily="2" charset="2"/>
              <a:buChar char="§"/>
            </a:pPr>
            <a:r>
              <a:rPr lang="en-GB" dirty="0">
                <a:solidFill>
                  <a:srgbClr val="000000"/>
                </a:solidFill>
                <a:cs typeface="Times New Roman" charset="0"/>
              </a:rPr>
              <a:t>Identifies the </a:t>
            </a:r>
            <a:r>
              <a:rPr lang="en-GB" b="1" dirty="0">
                <a:solidFill>
                  <a:srgbClr val="000000"/>
                </a:solidFill>
                <a:cs typeface="Times New Roman" charset="0"/>
              </a:rPr>
              <a:t>resources</a:t>
            </a:r>
            <a:r>
              <a:rPr lang="en-GB" dirty="0">
                <a:solidFill>
                  <a:srgbClr val="000000"/>
                </a:solidFill>
                <a:cs typeface="Times New Roman" charset="0"/>
              </a:rPr>
              <a:t> which must be available to make the system operational</a:t>
            </a:r>
            <a:r>
              <a:rPr lang="en-GB" dirty="0">
                <a:solidFill>
                  <a:srgbClr val="000000"/>
                </a:solidFill>
              </a:rPr>
              <a:t> (</a:t>
            </a:r>
            <a:r>
              <a:rPr lang="en-GB" b="1" dirty="0">
                <a:solidFill>
                  <a:srgbClr val="000000"/>
                </a:solidFill>
              </a:rPr>
              <a:t>resource manual</a:t>
            </a:r>
            <a:r>
              <a:rPr lang="en-GB" dirty="0">
                <a:solidFill>
                  <a:srgbClr val="000000"/>
                </a:solidFill>
              </a:rPr>
              <a:t>)</a:t>
            </a:r>
          </a:p>
          <a:p>
            <a:pPr algn="l">
              <a:spcBef>
                <a:spcPts val="840"/>
              </a:spcBef>
              <a:spcAft>
                <a:spcPts val="1200"/>
              </a:spcAft>
              <a:buFont typeface="Wingdings" pitchFamily="2" charset="2"/>
              <a:buChar char="§"/>
            </a:pPr>
            <a:r>
              <a:rPr lang="en-GB" dirty="0">
                <a:solidFill>
                  <a:srgbClr val="000000"/>
                </a:solidFill>
              </a:rPr>
              <a:t>Provides up-to-date information on the </a:t>
            </a:r>
            <a:r>
              <a:rPr lang="en-GB" b="1" dirty="0">
                <a:solidFill>
                  <a:srgbClr val="000000"/>
                </a:solidFill>
              </a:rPr>
              <a:t>procedures</a:t>
            </a:r>
            <a:r>
              <a:rPr lang="en-GB" dirty="0">
                <a:solidFill>
                  <a:srgbClr val="000000"/>
                </a:solidFill>
              </a:rPr>
              <a:t> to be applied and the </a:t>
            </a:r>
            <a:r>
              <a:rPr lang="en-GB" b="1" dirty="0">
                <a:solidFill>
                  <a:srgbClr val="000000"/>
                </a:solidFill>
              </a:rPr>
              <a:t>actions</a:t>
            </a:r>
            <a:r>
              <a:rPr lang="en-GB" dirty="0">
                <a:solidFill>
                  <a:srgbClr val="000000"/>
                </a:solidFill>
              </a:rPr>
              <a:t> to be taken with suspected and confirmed outbreaks of a certain disease (</a:t>
            </a:r>
            <a:r>
              <a:rPr lang="en-GB" b="1" dirty="0">
                <a:solidFill>
                  <a:srgbClr val="000000"/>
                </a:solidFill>
              </a:rPr>
              <a:t>operational manual</a:t>
            </a:r>
            <a:r>
              <a:rPr lang="en-GB" dirty="0">
                <a:solidFill>
                  <a:srgbClr val="000000"/>
                </a:solidFill>
              </a:rPr>
              <a:t>)</a:t>
            </a:r>
            <a:r>
              <a:rPr lang="en-GB" dirty="0"/>
              <a:t>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6</a:t>
            </a:fld>
            <a:endParaRPr lang="en-GB" altLang="en-US" sz="1000" i="0">
              <a:solidFill>
                <a:srgbClr val="FFFFFF"/>
              </a:solidFill>
            </a:endParaRPr>
          </a:p>
        </p:txBody>
      </p:sp>
      <p:sp>
        <p:nvSpPr>
          <p:cNvPr id="3" name="Title 5">
            <a:extLst>
              <a:ext uri="{FF2B5EF4-FFF2-40B4-BE49-F238E27FC236}">
                <a16:creationId xmlns:a16="http://schemas.microsoft.com/office/drawing/2014/main" id="{F4C68ADA-E635-7955-CE9D-6C3E11489E38}"/>
              </a:ext>
            </a:extLst>
          </p:cNvPr>
          <p:cNvSpPr>
            <a:spLocks noGrp="1" noChangeArrowheads="1"/>
          </p:cNvSpPr>
          <p:nvPr>
            <p:ph type="title"/>
          </p:nvPr>
        </p:nvSpPr>
        <p:spPr>
          <a:xfrm>
            <a:off x="3068022" y="419789"/>
            <a:ext cx="7772400" cy="576263"/>
          </a:xfrm>
        </p:spPr>
        <p:txBody>
          <a:bodyPr/>
          <a:lstStyle/>
          <a:p>
            <a:r>
              <a:rPr lang="en-GB" altLang="fr-FR" sz="4000" dirty="0">
                <a:solidFill>
                  <a:schemeClr val="tx2"/>
                </a:solidFill>
              </a:rPr>
              <a:t>C</a:t>
            </a:r>
            <a:r>
              <a:rPr lang="en-GB" sz="4000" dirty="0">
                <a:solidFill>
                  <a:schemeClr val="tx2"/>
                </a:solidFill>
              </a:rPr>
              <a:t>ontingency planning</a:t>
            </a:r>
            <a:endParaRPr lang="en-GB" altLang="en-US" sz="4000" dirty="0">
              <a:solidFill>
                <a:schemeClr val="tx2"/>
              </a:solidFill>
            </a:endParaRPr>
          </a:p>
        </p:txBody>
      </p:sp>
      <p:sp>
        <p:nvSpPr>
          <p:cNvPr id="6" name="Segnaposto contenuto 2">
            <a:extLst>
              <a:ext uri="{FF2B5EF4-FFF2-40B4-BE49-F238E27FC236}">
                <a16:creationId xmlns:a16="http://schemas.microsoft.com/office/drawing/2014/main" id="{68FBD0D2-E7BF-3224-E8A6-8B66E428D92D}"/>
              </a:ext>
            </a:extLst>
          </p:cNvPr>
          <p:cNvSpPr txBox="1">
            <a:spLocks/>
          </p:cNvSpPr>
          <p:nvPr/>
        </p:nvSpPr>
        <p:spPr bwMode="auto">
          <a:xfrm>
            <a:off x="2979097" y="1217554"/>
            <a:ext cx="82296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SzPct val="12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7F7F"/>
              </a:buClr>
              <a:buSzPct val="90000"/>
              <a:buChar char="o"/>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0000"/>
              </a:buClr>
              <a:buChar char="•"/>
              <a:defRPr kern="1200">
                <a:solidFill>
                  <a:srgbClr val="7F7F7F"/>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dirty="0">
                <a:solidFill>
                  <a:schemeClr val="tx1">
                    <a:lumMod val="50000"/>
                  </a:schemeClr>
                </a:solidFill>
                <a:latin typeface="+mj-lt"/>
                <a:ea typeface="Verdana" panose="020B0604030504040204" pitchFamily="34" charset="0"/>
                <a:cs typeface="Verdana" panose="020B0604030504040204" pitchFamily="34" charset="0"/>
              </a:rPr>
              <a:t>Regulation (EU) 2016/429 (“Animal Health Law”)</a:t>
            </a:r>
            <a:endParaRPr lang="en-GB" altLang="en-US" dirty="0">
              <a:solidFill>
                <a:schemeClr val="tx1">
                  <a:lumMod val="50000"/>
                </a:schemeClr>
              </a:solidFill>
              <a:latin typeface="+mj-lt"/>
              <a:cs typeface="Calibri"/>
            </a:endParaRPr>
          </a:p>
        </p:txBody>
      </p:sp>
    </p:spTree>
    <p:extLst>
      <p:ext uri="{BB962C8B-B14F-4D97-AF65-F5344CB8AC3E}">
        <p14:creationId xmlns:p14="http://schemas.microsoft.com/office/powerpoint/2010/main" val="339436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105467" y="1687163"/>
            <a:ext cx="9389660" cy="4385816"/>
          </a:xfrm>
        </p:spPr>
        <p:txBody>
          <a:bodyPr wrap="square" lIns="72000" tIns="0" bIns="0" anchor="t">
            <a:spAutoFit/>
          </a:bodyPr>
          <a:lstStyle/>
          <a:p>
            <a:pPr marL="342900" lvl="1" indent="-342900">
              <a:spcBef>
                <a:spcPts val="0"/>
              </a:spcBef>
              <a:spcAft>
                <a:spcPts val="600"/>
              </a:spcAft>
              <a:buSzPct val="100000"/>
              <a:defRPr/>
            </a:pPr>
            <a:r>
              <a:rPr lang="en-GB" sz="2400" dirty="0">
                <a:solidFill>
                  <a:schemeClr val="tx1">
                    <a:lumMod val="50000"/>
                  </a:schemeClr>
                </a:solidFill>
                <a:cs typeface="Times New Roman" charset="0"/>
              </a:rPr>
              <a:t>Legal powers</a:t>
            </a:r>
          </a:p>
          <a:p>
            <a:pPr marL="342900" lvl="1" indent="-342900">
              <a:spcBef>
                <a:spcPts val="0"/>
              </a:spcBef>
              <a:spcAft>
                <a:spcPts val="600"/>
              </a:spcAft>
              <a:buSzPct val="100000"/>
              <a:defRPr/>
            </a:pPr>
            <a:r>
              <a:rPr lang="en-GB" sz="2400" dirty="0">
                <a:solidFill>
                  <a:schemeClr val="tx1">
                    <a:lumMod val="50000"/>
                  </a:schemeClr>
                </a:solidFill>
                <a:cs typeface="Times New Roman" charset="0"/>
              </a:rPr>
              <a:t>Financial provisions</a:t>
            </a:r>
            <a:endParaRPr lang="es-ES" sz="2400" dirty="0">
              <a:solidFill>
                <a:schemeClr val="tx1">
                  <a:lumMod val="50000"/>
                </a:schemeClr>
              </a:solidFill>
            </a:endParaRPr>
          </a:p>
          <a:p>
            <a:pPr marL="342900" lvl="1" indent="-342900">
              <a:spcBef>
                <a:spcPts val="0"/>
              </a:spcBef>
              <a:spcAft>
                <a:spcPts val="600"/>
              </a:spcAft>
              <a:buSzPct val="100000"/>
              <a:defRPr/>
            </a:pPr>
            <a:r>
              <a:rPr lang="en-GB" sz="2400" dirty="0">
                <a:solidFill>
                  <a:schemeClr val="tx1">
                    <a:lumMod val="50000"/>
                  </a:schemeClr>
                </a:solidFill>
                <a:cs typeface="Times New Roman" charset="0"/>
              </a:rPr>
              <a:t>Chain of command </a:t>
            </a:r>
          </a:p>
          <a:p>
            <a:pPr marL="342900" lvl="1" indent="-342900">
              <a:spcBef>
                <a:spcPts val="0"/>
              </a:spcBef>
              <a:spcAft>
                <a:spcPts val="600"/>
              </a:spcAft>
              <a:buSzPct val="100000"/>
              <a:defRPr/>
            </a:pPr>
            <a:r>
              <a:rPr lang="it-IT" sz="2400" dirty="0" err="1">
                <a:solidFill>
                  <a:schemeClr val="tx1">
                    <a:lumMod val="50000"/>
                  </a:schemeClr>
                </a:solidFill>
                <a:cs typeface="Times New Roman" charset="0"/>
              </a:rPr>
              <a:t>N</a:t>
            </a:r>
            <a:r>
              <a:rPr lang="en-GB" sz="2400" dirty="0" err="1">
                <a:solidFill>
                  <a:schemeClr val="tx1">
                    <a:lumMod val="50000"/>
                  </a:schemeClr>
                </a:solidFill>
                <a:cs typeface="Times New Roman" charset="0"/>
              </a:rPr>
              <a:t>ational</a:t>
            </a:r>
            <a:r>
              <a:rPr lang="en-GB" sz="2400" dirty="0">
                <a:solidFill>
                  <a:schemeClr val="tx1">
                    <a:lumMod val="50000"/>
                  </a:schemeClr>
                </a:solidFill>
                <a:cs typeface="Times New Roman" charset="0"/>
              </a:rPr>
              <a:t> </a:t>
            </a:r>
            <a:r>
              <a:rPr lang="it-IT" sz="2400" dirty="0">
                <a:solidFill>
                  <a:schemeClr val="tx1">
                    <a:lumMod val="50000"/>
                  </a:schemeClr>
                </a:solidFill>
                <a:cs typeface="Times New Roman" charset="0"/>
              </a:rPr>
              <a:t>and </a:t>
            </a:r>
            <a:r>
              <a:rPr lang="it-IT" sz="2400" dirty="0" err="1">
                <a:solidFill>
                  <a:schemeClr val="tx1">
                    <a:lumMod val="50000"/>
                  </a:schemeClr>
                </a:solidFill>
                <a:cs typeface="Times New Roman" charset="0"/>
              </a:rPr>
              <a:t>local</a:t>
            </a:r>
            <a:r>
              <a:rPr lang="it-IT" sz="2400" dirty="0">
                <a:solidFill>
                  <a:schemeClr val="tx1">
                    <a:lumMod val="50000"/>
                  </a:schemeClr>
                </a:solidFill>
                <a:cs typeface="Times New Roman" charset="0"/>
              </a:rPr>
              <a:t> </a:t>
            </a:r>
            <a:r>
              <a:rPr lang="en-GB" sz="2400" dirty="0">
                <a:solidFill>
                  <a:schemeClr val="tx1">
                    <a:lumMod val="50000"/>
                  </a:schemeClr>
                </a:solidFill>
                <a:cs typeface="Times New Roman" charset="0"/>
              </a:rPr>
              <a:t>disease control centres</a:t>
            </a:r>
          </a:p>
          <a:p>
            <a:pPr marL="342900" lvl="1" indent="-342900">
              <a:spcBef>
                <a:spcPts val="0"/>
              </a:spcBef>
              <a:spcAft>
                <a:spcPts val="600"/>
              </a:spcAft>
              <a:buSzPct val="100000"/>
              <a:defRPr/>
            </a:pPr>
            <a:r>
              <a:rPr lang="en-GB" sz="2400" dirty="0">
                <a:solidFill>
                  <a:schemeClr val="tx1">
                    <a:lumMod val="50000"/>
                  </a:schemeClr>
                </a:solidFill>
                <a:cs typeface="Times New Roman" charset="0"/>
              </a:rPr>
              <a:t>Operational expert groups</a:t>
            </a:r>
          </a:p>
          <a:p>
            <a:pPr marL="342900" lvl="1" indent="-342900">
              <a:spcBef>
                <a:spcPts val="0"/>
              </a:spcBef>
              <a:spcAft>
                <a:spcPts val="600"/>
              </a:spcAft>
              <a:buSzPct val="100000"/>
              <a:defRPr/>
            </a:pPr>
            <a:r>
              <a:rPr lang="en-GB" sz="2400" dirty="0">
                <a:solidFill>
                  <a:schemeClr val="tx1">
                    <a:lumMod val="50000"/>
                  </a:schemeClr>
                </a:solidFill>
                <a:cs typeface="Times New Roman" charset="0"/>
              </a:rPr>
              <a:t>Resources required for disease emergencies </a:t>
            </a:r>
          </a:p>
          <a:p>
            <a:pPr marL="342900" lvl="1" indent="-342900">
              <a:spcBef>
                <a:spcPts val="0"/>
              </a:spcBef>
              <a:spcAft>
                <a:spcPts val="600"/>
              </a:spcAft>
              <a:buSzPct val="100000"/>
              <a:defRPr/>
            </a:pPr>
            <a:r>
              <a:rPr lang="en-GB" sz="2400" dirty="0">
                <a:solidFill>
                  <a:schemeClr val="tx1">
                    <a:lumMod val="50000"/>
                  </a:schemeClr>
                </a:solidFill>
                <a:cs typeface="Times New Roman" charset="0"/>
              </a:rPr>
              <a:t>Instructions for managing notifiable exotic diseases</a:t>
            </a:r>
          </a:p>
          <a:p>
            <a:pPr marL="342900" lvl="1" indent="-342900">
              <a:spcBef>
                <a:spcPts val="0"/>
              </a:spcBef>
              <a:spcAft>
                <a:spcPts val="600"/>
              </a:spcAft>
              <a:buSzPct val="100000"/>
              <a:defRPr/>
            </a:pPr>
            <a:r>
              <a:rPr lang="en-GB" sz="2400" dirty="0">
                <a:solidFill>
                  <a:schemeClr val="tx1">
                    <a:lumMod val="50000"/>
                  </a:schemeClr>
                </a:solidFill>
                <a:cs typeface="Times New Roman" charset="0"/>
              </a:rPr>
              <a:t>Diagnostic laboratories</a:t>
            </a:r>
          </a:p>
          <a:p>
            <a:pPr marL="342900" lvl="1" indent="-342900">
              <a:spcBef>
                <a:spcPts val="0"/>
              </a:spcBef>
              <a:spcAft>
                <a:spcPts val="600"/>
              </a:spcAft>
              <a:buSzPct val="100000"/>
              <a:defRPr/>
            </a:pPr>
            <a:r>
              <a:rPr lang="en-GB" sz="2400" dirty="0">
                <a:solidFill>
                  <a:schemeClr val="tx1">
                    <a:lumMod val="50000"/>
                  </a:schemeClr>
                </a:solidFill>
                <a:cs typeface="Times New Roman" charset="0"/>
              </a:rPr>
              <a:t>Plans for emergency vaccination</a:t>
            </a:r>
            <a:endParaRPr lang="es-ES" sz="2400" dirty="0">
              <a:solidFill>
                <a:schemeClr val="tx1">
                  <a:lumMod val="50000"/>
                </a:schemeClr>
              </a:solidFill>
              <a:cs typeface="Times New Roman" charset="0"/>
            </a:endParaRPr>
          </a:p>
          <a:p>
            <a:pPr marL="342900" lvl="1" indent="-342900">
              <a:spcBef>
                <a:spcPts val="0"/>
              </a:spcBef>
              <a:spcAft>
                <a:spcPts val="600"/>
              </a:spcAft>
              <a:buSzPct val="100000"/>
              <a:defRPr/>
            </a:pPr>
            <a:r>
              <a:rPr lang="en-GB" sz="2400" dirty="0">
                <a:solidFill>
                  <a:schemeClr val="tx1">
                    <a:lumMod val="50000"/>
                  </a:schemeClr>
                </a:solidFill>
                <a:cs typeface="Times New Roman" charset="0"/>
              </a:rPr>
              <a:t>Training - Publicity - Disease awareness</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7</a:t>
            </a:fld>
            <a:endParaRPr lang="en-GB" altLang="en-US" sz="1000" i="0">
              <a:solidFill>
                <a:srgbClr val="FFFFFF"/>
              </a:solidFill>
            </a:endParaRPr>
          </a:p>
        </p:txBody>
      </p:sp>
      <p:sp>
        <p:nvSpPr>
          <p:cNvPr id="2" name="Title 5">
            <a:extLst>
              <a:ext uri="{FF2B5EF4-FFF2-40B4-BE49-F238E27FC236}">
                <a16:creationId xmlns:a16="http://schemas.microsoft.com/office/drawing/2014/main" id="{16D1A606-3B89-70A7-92CC-EB2636BAD129}"/>
              </a:ext>
            </a:extLst>
          </p:cNvPr>
          <p:cNvSpPr>
            <a:spLocks noGrp="1" noChangeArrowheads="1"/>
          </p:cNvSpPr>
          <p:nvPr>
            <p:ph type="title"/>
          </p:nvPr>
        </p:nvSpPr>
        <p:spPr>
          <a:xfrm>
            <a:off x="3068022" y="324253"/>
            <a:ext cx="7772400" cy="576263"/>
          </a:xfrm>
        </p:spPr>
        <p:txBody>
          <a:bodyPr/>
          <a:lstStyle/>
          <a:p>
            <a:r>
              <a:rPr lang="en-GB" altLang="fr-FR" sz="4000" dirty="0">
                <a:solidFill>
                  <a:schemeClr val="tx2"/>
                </a:solidFill>
              </a:rPr>
              <a:t>C</a:t>
            </a:r>
            <a:r>
              <a:rPr lang="en-GB" sz="4000" dirty="0">
                <a:solidFill>
                  <a:schemeClr val="tx2"/>
                </a:solidFill>
              </a:rPr>
              <a:t>ontingency planning</a:t>
            </a:r>
            <a:endParaRPr lang="en-GB" altLang="en-US" sz="4000" dirty="0">
              <a:solidFill>
                <a:schemeClr val="tx2"/>
              </a:solidFill>
            </a:endParaRPr>
          </a:p>
        </p:txBody>
      </p:sp>
      <p:sp>
        <p:nvSpPr>
          <p:cNvPr id="3" name="Segnaposto contenuto 2">
            <a:extLst>
              <a:ext uri="{FF2B5EF4-FFF2-40B4-BE49-F238E27FC236}">
                <a16:creationId xmlns:a16="http://schemas.microsoft.com/office/drawing/2014/main" id="{7973ED59-1ED2-2AB4-C285-079D90C79C14}"/>
              </a:ext>
            </a:extLst>
          </p:cNvPr>
          <p:cNvSpPr txBox="1">
            <a:spLocks/>
          </p:cNvSpPr>
          <p:nvPr/>
        </p:nvSpPr>
        <p:spPr bwMode="auto">
          <a:xfrm>
            <a:off x="2979097" y="1122018"/>
            <a:ext cx="82296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SzPct val="12000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7F7F"/>
              </a:buClr>
              <a:buSzPct val="90000"/>
              <a:buChar char="o"/>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0000"/>
              </a:buClr>
              <a:buChar char="•"/>
              <a:defRPr kern="1200">
                <a:solidFill>
                  <a:srgbClr val="7F7F7F"/>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dirty="0">
                <a:solidFill>
                  <a:schemeClr val="tx1">
                    <a:lumMod val="50000"/>
                  </a:schemeClr>
                </a:solidFill>
                <a:latin typeface="+mj-lt"/>
                <a:ea typeface="Verdana" panose="020B0604030504040204" pitchFamily="34" charset="0"/>
                <a:cs typeface="Verdana" panose="020B0604030504040204" pitchFamily="34" charset="0"/>
              </a:rPr>
              <a:t>Regulation (EU) 2016/429 (“Animal Health Law”)</a:t>
            </a:r>
            <a:endParaRPr lang="en-GB" altLang="en-US" dirty="0">
              <a:solidFill>
                <a:schemeClr val="tx1">
                  <a:lumMod val="50000"/>
                </a:schemeClr>
              </a:solidFill>
              <a:latin typeface="+mj-lt"/>
              <a:cs typeface="Calibri"/>
            </a:endParaRPr>
          </a:p>
        </p:txBody>
      </p:sp>
    </p:spTree>
    <p:extLst>
      <p:ext uri="{BB962C8B-B14F-4D97-AF65-F5344CB8AC3E}">
        <p14:creationId xmlns:p14="http://schemas.microsoft.com/office/powerpoint/2010/main" val="198358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noChangeArrowheads="1"/>
          </p:cNvSpPr>
          <p:nvPr>
            <p:ph type="title"/>
          </p:nvPr>
        </p:nvSpPr>
        <p:spPr>
          <a:xfrm>
            <a:off x="2808714" y="604815"/>
            <a:ext cx="7772400" cy="576263"/>
          </a:xfrm>
        </p:spPr>
        <p:txBody>
          <a:bodyPr/>
          <a:lstStyle/>
          <a:p>
            <a:r>
              <a:rPr lang="es-ES" altLang="fr-FR" sz="4000" dirty="0">
                <a:solidFill>
                  <a:schemeClr val="tx2"/>
                </a:solidFill>
              </a:rPr>
              <a:t>Legal </a:t>
            </a:r>
            <a:r>
              <a:rPr lang="es-ES" altLang="fr-FR" sz="4000" dirty="0" err="1">
                <a:solidFill>
                  <a:schemeClr val="tx2"/>
                </a:solidFill>
              </a:rPr>
              <a:t>powers</a:t>
            </a:r>
            <a:endParaRPr lang="en-US" altLang="en-US" sz="4000" dirty="0">
              <a:solidFill>
                <a:schemeClr val="tx2"/>
              </a:solidFill>
            </a:endParaRPr>
          </a:p>
        </p:txBody>
      </p:sp>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009934" y="1897430"/>
            <a:ext cx="9103057" cy="4098558"/>
          </a:xfrm>
        </p:spPr>
        <p:txBody>
          <a:bodyPr wrap="square">
            <a:spAutoFit/>
          </a:bodyPr>
          <a:lstStyle/>
          <a:p>
            <a:pPr marL="0" indent="0" algn="l">
              <a:spcBef>
                <a:spcPts val="1200"/>
              </a:spcBef>
              <a:spcAft>
                <a:spcPts val="1200"/>
              </a:spcAft>
              <a:buNone/>
            </a:pPr>
            <a:r>
              <a:rPr lang="en-GB" dirty="0">
                <a:solidFill>
                  <a:schemeClr val="tx1">
                    <a:lumMod val="50000"/>
                  </a:schemeClr>
                </a:solidFill>
              </a:rPr>
              <a:t>Veterinary services must have legal powers to </a:t>
            </a:r>
            <a:r>
              <a:rPr lang="en-GB" b="1" dirty="0">
                <a:solidFill>
                  <a:schemeClr val="tx1">
                    <a:lumMod val="50000"/>
                  </a:schemeClr>
                </a:solidFill>
              </a:rPr>
              <a:t>guarantee </a:t>
            </a:r>
            <a:r>
              <a:rPr lang="en-GB" dirty="0">
                <a:solidFill>
                  <a:schemeClr val="tx1">
                    <a:lumMod val="50000"/>
                  </a:schemeClr>
                </a:solidFill>
              </a:rPr>
              <a:t>that the control and </a:t>
            </a:r>
            <a:r>
              <a:rPr lang="en-GB" b="1" dirty="0">
                <a:solidFill>
                  <a:schemeClr val="tx1">
                    <a:lumMod val="50000"/>
                  </a:schemeClr>
                </a:solidFill>
              </a:rPr>
              <a:t>eradication</a:t>
            </a:r>
            <a:r>
              <a:rPr lang="en-GB" dirty="0">
                <a:solidFill>
                  <a:schemeClr val="tx1">
                    <a:lumMod val="50000"/>
                  </a:schemeClr>
                </a:solidFill>
              </a:rPr>
              <a:t> of a notifiable disease are promptly successful</a:t>
            </a:r>
          </a:p>
          <a:p>
            <a:pPr marL="0" indent="0" algn="l">
              <a:spcBef>
                <a:spcPts val="1200"/>
              </a:spcBef>
              <a:spcAft>
                <a:spcPts val="1200"/>
              </a:spcAft>
              <a:buNone/>
            </a:pPr>
            <a:r>
              <a:rPr lang="en-GB" dirty="0">
                <a:solidFill>
                  <a:schemeClr val="tx1">
                    <a:lumMod val="50000"/>
                  </a:schemeClr>
                </a:solidFill>
              </a:rPr>
              <a:t>Reference to the </a:t>
            </a:r>
            <a:r>
              <a:rPr lang="en-GB" b="1" dirty="0">
                <a:solidFill>
                  <a:schemeClr val="tx1">
                    <a:lumMod val="50000"/>
                  </a:schemeClr>
                </a:solidFill>
              </a:rPr>
              <a:t>legislation</a:t>
            </a:r>
            <a:r>
              <a:rPr lang="en-GB" dirty="0">
                <a:solidFill>
                  <a:schemeClr val="tx1">
                    <a:lumMod val="50000"/>
                  </a:schemeClr>
                </a:solidFill>
              </a:rPr>
              <a:t> containing the legal powers relevant for disease eradication shall be made in the contingency plan</a:t>
            </a:r>
          </a:p>
          <a:p>
            <a:pPr marL="0" indent="0" algn="l">
              <a:spcBef>
                <a:spcPts val="1200"/>
              </a:spcBef>
              <a:spcAft>
                <a:spcPts val="1200"/>
              </a:spcAft>
              <a:buNone/>
            </a:pPr>
            <a:r>
              <a:rPr lang="en-GB" dirty="0">
                <a:solidFill>
                  <a:schemeClr val="tx1">
                    <a:lumMod val="50000"/>
                  </a:schemeClr>
                </a:solidFill>
              </a:rPr>
              <a:t>The legal powers shall encompass:</a:t>
            </a:r>
            <a:endParaRPr lang="es-ES" dirty="0">
              <a:solidFill>
                <a:schemeClr val="tx1">
                  <a:lumMod val="50000"/>
                </a:schemeClr>
              </a:solidFill>
            </a:endParaRPr>
          </a:p>
          <a:p>
            <a:pPr marL="800100" lvl="1" indent="-342900">
              <a:spcAft>
                <a:spcPts val="1200"/>
              </a:spcAft>
              <a:buFont typeface="Wingdings" panose="05000000000000000000" pitchFamily="2" charset="2"/>
              <a:buChar char="§"/>
              <a:defRPr/>
            </a:pPr>
            <a:r>
              <a:rPr lang="en-GB" sz="2400" dirty="0">
                <a:solidFill>
                  <a:schemeClr val="tx1">
                    <a:lumMod val="50000"/>
                  </a:schemeClr>
                </a:solidFill>
              </a:rPr>
              <a:t>The </a:t>
            </a:r>
            <a:r>
              <a:rPr lang="en-GB" sz="2400" b="1" dirty="0">
                <a:solidFill>
                  <a:schemeClr val="tx1">
                    <a:lumMod val="50000"/>
                  </a:schemeClr>
                </a:solidFill>
              </a:rPr>
              <a:t>notification</a:t>
            </a:r>
            <a:r>
              <a:rPr lang="en-GB" sz="2400" dirty="0">
                <a:solidFill>
                  <a:schemeClr val="tx1">
                    <a:lumMod val="50000"/>
                  </a:schemeClr>
                </a:solidFill>
              </a:rPr>
              <a:t> of suspected exotic disease</a:t>
            </a:r>
            <a:endParaRPr lang="it-IT" sz="2400" dirty="0">
              <a:solidFill>
                <a:schemeClr val="tx1">
                  <a:lumMod val="50000"/>
                </a:schemeClr>
              </a:solidFill>
            </a:endParaRPr>
          </a:p>
          <a:p>
            <a:pPr marL="800100" lvl="1" indent="-342900">
              <a:spcAft>
                <a:spcPts val="1200"/>
              </a:spcAft>
              <a:buFont typeface="Wingdings" panose="05000000000000000000" pitchFamily="2" charset="2"/>
              <a:buChar char="§"/>
              <a:defRPr/>
            </a:pPr>
            <a:r>
              <a:rPr lang="en-GB" sz="2400" dirty="0">
                <a:solidFill>
                  <a:schemeClr val="tx1">
                    <a:lumMod val="50000"/>
                  </a:schemeClr>
                </a:solidFill>
              </a:rPr>
              <a:t>The </a:t>
            </a:r>
            <a:r>
              <a:rPr lang="en-GB" sz="2400" b="1" dirty="0">
                <a:solidFill>
                  <a:schemeClr val="tx1">
                    <a:lumMod val="50000"/>
                  </a:schemeClr>
                </a:solidFill>
              </a:rPr>
              <a:t>access to establishments </a:t>
            </a:r>
            <a:r>
              <a:rPr lang="en-GB" sz="2400" dirty="0">
                <a:solidFill>
                  <a:schemeClr val="tx1">
                    <a:lumMod val="50000"/>
                  </a:schemeClr>
                </a:solidFill>
              </a:rPr>
              <a:t>keeping animals    </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8</a:t>
            </a:fld>
            <a:endParaRPr lang="en-GB" altLang="en-US" sz="1000" i="0">
              <a:solidFill>
                <a:srgbClr val="FFFFFF"/>
              </a:solidFill>
            </a:endParaRPr>
          </a:p>
        </p:txBody>
      </p:sp>
    </p:spTree>
    <p:extLst>
      <p:ext uri="{BB962C8B-B14F-4D97-AF65-F5344CB8AC3E}">
        <p14:creationId xmlns:p14="http://schemas.microsoft.com/office/powerpoint/2010/main" val="371397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3FE270-15F4-440F-8DE1-5A7A4CA8F05D}"/>
              </a:ext>
            </a:extLst>
          </p:cNvPr>
          <p:cNvSpPr>
            <a:spLocks noGrp="1" noChangeArrowheads="1"/>
          </p:cNvSpPr>
          <p:nvPr>
            <p:ph type="body" idx="4294967295"/>
          </p:nvPr>
        </p:nvSpPr>
        <p:spPr>
          <a:xfrm>
            <a:off x="1132761" y="1842452"/>
            <a:ext cx="8980226" cy="4431983"/>
          </a:xfrm>
        </p:spPr>
        <p:txBody>
          <a:bodyPr wrap="square">
            <a:spAutoFit/>
          </a:bodyPr>
          <a:lstStyle/>
          <a:p>
            <a:pPr algn="l">
              <a:defRPr/>
            </a:pPr>
            <a:r>
              <a:rPr lang="en-GB" dirty="0">
                <a:solidFill>
                  <a:schemeClr val="tx1">
                    <a:lumMod val="50000"/>
                  </a:schemeClr>
                </a:solidFill>
              </a:rPr>
              <a:t>The access to documents and records for epidemiological investigation</a:t>
            </a:r>
            <a:endParaRPr lang="it-IT" dirty="0">
              <a:solidFill>
                <a:schemeClr val="tx1">
                  <a:lumMod val="50000"/>
                </a:schemeClr>
              </a:solidFill>
            </a:endParaRPr>
          </a:p>
          <a:p>
            <a:pPr algn="l">
              <a:defRPr/>
            </a:pPr>
            <a:r>
              <a:rPr lang="en-GB" dirty="0">
                <a:solidFill>
                  <a:schemeClr val="tx1">
                    <a:lumMod val="50000"/>
                  </a:schemeClr>
                </a:solidFill>
              </a:rPr>
              <a:t>The </a:t>
            </a:r>
            <a:r>
              <a:rPr lang="en-GB" b="1" dirty="0">
                <a:solidFill>
                  <a:schemeClr val="tx1">
                    <a:lumMod val="50000"/>
                  </a:schemeClr>
                </a:solidFill>
              </a:rPr>
              <a:t>killing</a:t>
            </a:r>
            <a:r>
              <a:rPr lang="en-GB" dirty="0">
                <a:solidFill>
                  <a:schemeClr val="tx1">
                    <a:lumMod val="50000"/>
                  </a:schemeClr>
                </a:solidFill>
              </a:rPr>
              <a:t> of infected and contact animals</a:t>
            </a:r>
            <a:endParaRPr lang="it-IT" dirty="0">
              <a:solidFill>
                <a:schemeClr val="tx1">
                  <a:lumMod val="50000"/>
                </a:schemeClr>
              </a:solidFill>
            </a:endParaRPr>
          </a:p>
          <a:p>
            <a:pPr algn="l">
              <a:defRPr/>
            </a:pPr>
            <a:r>
              <a:rPr lang="en-GB" dirty="0">
                <a:solidFill>
                  <a:schemeClr val="tx1">
                    <a:lumMod val="50000"/>
                  </a:schemeClr>
                </a:solidFill>
              </a:rPr>
              <a:t>The </a:t>
            </a:r>
            <a:r>
              <a:rPr lang="en-GB" b="1" dirty="0">
                <a:solidFill>
                  <a:schemeClr val="tx1">
                    <a:lumMod val="50000"/>
                  </a:schemeClr>
                </a:solidFill>
              </a:rPr>
              <a:t>destruction</a:t>
            </a:r>
            <a:r>
              <a:rPr lang="en-GB" dirty="0">
                <a:solidFill>
                  <a:schemeClr val="tx1">
                    <a:lumMod val="50000"/>
                  </a:schemeClr>
                </a:solidFill>
              </a:rPr>
              <a:t> of carcasses and contaminated materials</a:t>
            </a:r>
          </a:p>
          <a:p>
            <a:pPr algn="l">
              <a:defRPr/>
            </a:pPr>
            <a:r>
              <a:rPr lang="en-GB" dirty="0">
                <a:solidFill>
                  <a:schemeClr val="tx1">
                    <a:lumMod val="50000"/>
                  </a:schemeClr>
                </a:solidFill>
              </a:rPr>
              <a:t>The payment of </a:t>
            </a:r>
            <a:r>
              <a:rPr lang="en-GB" b="1" dirty="0">
                <a:solidFill>
                  <a:schemeClr val="tx1">
                    <a:lumMod val="50000"/>
                  </a:schemeClr>
                </a:solidFill>
              </a:rPr>
              <a:t>compensation</a:t>
            </a:r>
            <a:endParaRPr lang="it-IT" b="1" dirty="0">
              <a:solidFill>
                <a:schemeClr val="tx1">
                  <a:lumMod val="50000"/>
                </a:schemeClr>
              </a:solidFill>
            </a:endParaRPr>
          </a:p>
          <a:p>
            <a:pPr algn="l">
              <a:defRPr/>
            </a:pPr>
            <a:r>
              <a:rPr lang="en-GB" dirty="0">
                <a:solidFill>
                  <a:schemeClr val="tx1">
                    <a:lumMod val="50000"/>
                  </a:schemeClr>
                </a:solidFill>
              </a:rPr>
              <a:t>Sanitation and other procedures at infected premises</a:t>
            </a:r>
            <a:endParaRPr lang="it-IT" dirty="0">
              <a:solidFill>
                <a:schemeClr val="tx1">
                  <a:lumMod val="50000"/>
                </a:schemeClr>
              </a:solidFill>
            </a:endParaRPr>
          </a:p>
          <a:p>
            <a:pPr algn="l">
              <a:defRPr/>
            </a:pPr>
            <a:r>
              <a:rPr lang="en-GB" dirty="0">
                <a:solidFill>
                  <a:schemeClr val="tx1">
                    <a:lumMod val="50000"/>
                  </a:schemeClr>
                </a:solidFill>
              </a:rPr>
              <a:t>The control of movements and other </a:t>
            </a:r>
            <a:r>
              <a:rPr lang="en-GB" b="1" dirty="0">
                <a:solidFill>
                  <a:schemeClr val="tx1">
                    <a:lumMod val="50000"/>
                  </a:schemeClr>
                </a:solidFill>
              </a:rPr>
              <a:t>restrictions</a:t>
            </a:r>
            <a:endParaRPr lang="en-GB" dirty="0">
              <a:solidFill>
                <a:schemeClr val="tx1">
                  <a:lumMod val="50000"/>
                </a:schemeClr>
              </a:solidFill>
            </a:endParaRPr>
          </a:p>
          <a:p>
            <a:pPr algn="l">
              <a:defRPr/>
            </a:pPr>
            <a:r>
              <a:rPr lang="en-GB" dirty="0">
                <a:solidFill>
                  <a:schemeClr val="tx1">
                    <a:lumMod val="50000"/>
                  </a:schemeClr>
                </a:solidFill>
              </a:rPr>
              <a:t>Vaccination</a:t>
            </a:r>
          </a:p>
        </p:txBody>
      </p:sp>
      <p:sp>
        <p:nvSpPr>
          <p:cNvPr id="23556" name="Slide Number Placeholder 1"/>
          <p:cNvSpPr>
            <a:spLocks noGrp="1" noChangeArrowheads="1"/>
          </p:cNvSpPr>
          <p:nvPr>
            <p:ph type="sldNum" sz="quarter" idx="10"/>
          </p:nvPr>
        </p:nvSpPr>
        <p:spPr bwMode="auto">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EF1402E5-15CE-4087-BE3E-40A412511784}" type="slidenum">
              <a:rPr lang="en-GB" altLang="en-US" sz="1000" i="0">
                <a:solidFill>
                  <a:srgbClr val="FFFFFF"/>
                </a:solidFill>
              </a:rPr>
              <a:pPr>
                <a:spcBef>
                  <a:spcPct val="0"/>
                </a:spcBef>
                <a:buClrTx/>
                <a:buFontTx/>
                <a:buNone/>
              </a:pPr>
              <a:t>9</a:t>
            </a:fld>
            <a:endParaRPr lang="en-GB" altLang="en-US" sz="1000" i="0">
              <a:solidFill>
                <a:srgbClr val="FFFFFF"/>
              </a:solidFill>
            </a:endParaRPr>
          </a:p>
        </p:txBody>
      </p:sp>
      <p:sp>
        <p:nvSpPr>
          <p:cNvPr id="4" name="Title 5">
            <a:extLst>
              <a:ext uri="{FF2B5EF4-FFF2-40B4-BE49-F238E27FC236}">
                <a16:creationId xmlns:a16="http://schemas.microsoft.com/office/drawing/2014/main" id="{CD11AAB8-7FE3-98A5-D998-1E1398B20C6B}"/>
              </a:ext>
            </a:extLst>
          </p:cNvPr>
          <p:cNvSpPr>
            <a:spLocks noGrp="1" noChangeArrowheads="1"/>
          </p:cNvSpPr>
          <p:nvPr>
            <p:ph type="title"/>
          </p:nvPr>
        </p:nvSpPr>
        <p:spPr>
          <a:xfrm>
            <a:off x="2808714" y="604815"/>
            <a:ext cx="7772400" cy="576263"/>
          </a:xfrm>
        </p:spPr>
        <p:txBody>
          <a:bodyPr/>
          <a:lstStyle/>
          <a:p>
            <a:r>
              <a:rPr lang="es-ES" altLang="fr-FR" sz="4000" dirty="0">
                <a:solidFill>
                  <a:schemeClr val="tx2"/>
                </a:solidFill>
              </a:rPr>
              <a:t>Legal </a:t>
            </a:r>
            <a:r>
              <a:rPr lang="en-GB" altLang="fr-FR" sz="4000" dirty="0">
                <a:solidFill>
                  <a:schemeClr val="tx2"/>
                </a:solidFill>
              </a:rPr>
              <a:t>powers</a:t>
            </a:r>
            <a:endParaRPr lang="en-GB" altLang="en-US" sz="4000" dirty="0">
              <a:solidFill>
                <a:schemeClr val="tx2"/>
              </a:solidFill>
            </a:endParaRPr>
          </a:p>
        </p:txBody>
      </p:sp>
    </p:spTree>
    <p:extLst>
      <p:ext uri="{BB962C8B-B14F-4D97-AF65-F5344CB8AC3E}">
        <p14:creationId xmlns:p14="http://schemas.microsoft.com/office/powerpoint/2010/main" val="2318005875"/>
      </p:ext>
    </p:extLst>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1892</TotalTime>
  <Words>1768</Words>
  <Application>Microsoft Macintosh PowerPoint</Application>
  <PresentationFormat>Widescreen</PresentationFormat>
  <Paragraphs>251</Paragraphs>
  <Slides>31</Slides>
  <Notes>27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Arial Unicode MS</vt:lpstr>
      <vt:lpstr>Arial</vt:lpstr>
      <vt:lpstr>Calibri</vt:lpstr>
      <vt:lpstr>EC Square Sans Pro</vt:lpstr>
      <vt:lpstr>EC Square Sans Pro Medium</vt:lpstr>
      <vt:lpstr>Times New Roman</vt:lpstr>
      <vt:lpstr>Wingdings</vt:lpstr>
      <vt:lpstr>Office Theme</vt:lpstr>
      <vt:lpstr>Presentazione standard di PowerPoint</vt:lpstr>
      <vt:lpstr>Presentazione standard di PowerPoint</vt:lpstr>
      <vt:lpstr>Epidemic disease emergencies </vt:lpstr>
      <vt:lpstr>Control of epidemic diseases </vt:lpstr>
      <vt:lpstr>Contingency planning</vt:lpstr>
      <vt:lpstr>Contingency planning</vt:lpstr>
      <vt:lpstr>Contingency planning</vt:lpstr>
      <vt:lpstr>Legal powers</vt:lpstr>
      <vt:lpstr>Legal powers</vt:lpstr>
      <vt:lpstr>Financial provisions</vt:lpstr>
      <vt:lpstr>Presentazione standard di PowerPoint</vt:lpstr>
      <vt:lpstr>Chain of command</vt:lpstr>
      <vt:lpstr>National disease control centre (NDCC)</vt:lpstr>
      <vt:lpstr>Local disease control centre(s)</vt:lpstr>
      <vt:lpstr>Presentazione standard di PowerPoint</vt:lpstr>
      <vt:lpstr>Presentazione standard di PowerPoint</vt:lpstr>
      <vt:lpstr>Presentazione standard di PowerPoint</vt:lpstr>
      <vt:lpstr>Presentazione standard di PowerPoint</vt:lpstr>
      <vt:lpstr>Presentazione standard di PowerPoint</vt:lpstr>
      <vt:lpstr>DPPA – Restriction areas</vt:lpstr>
      <vt:lpstr>Presentazione standard di PowerPoint</vt:lpstr>
      <vt:lpstr>Presentazione standard di PowerPoint</vt:lpstr>
      <vt:lpstr>Instructions for dealing with exotic diseases</vt:lpstr>
      <vt:lpstr>Instructions for dealing with exotic diseases</vt:lpstr>
      <vt:lpstr>Instructions for dealing with exotic diseases</vt:lpstr>
      <vt:lpstr>Diagnostic laboratories</vt:lpstr>
      <vt:lpstr>Emergency vaccination</vt:lpstr>
      <vt:lpstr>Training</vt:lpstr>
      <vt:lpstr>Conclusions</vt:lpstr>
      <vt:lpstr>Keep in touch</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Stefano Marangon</cp:lastModifiedBy>
  <cp:revision>172</cp:revision>
  <dcterms:created xsi:type="dcterms:W3CDTF">2019-08-09T12:06:42Z</dcterms:created>
  <dcterms:modified xsi:type="dcterms:W3CDTF">2024-03-04T15:10:29Z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