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handoutMasterIdLst>
    <p:handoutMasterId r:id="rId52"/>
  </p:handoutMasterIdLst>
  <p:sldIdLst>
    <p:sldId id="313" r:id="rId5"/>
    <p:sldId id="266" r:id="rId6"/>
    <p:sldId id="328" r:id="rId7"/>
    <p:sldId id="331" r:id="rId8"/>
    <p:sldId id="333" r:id="rId9"/>
    <p:sldId id="334" r:id="rId10"/>
    <p:sldId id="340" r:id="rId11"/>
    <p:sldId id="351" r:id="rId12"/>
    <p:sldId id="352" r:id="rId13"/>
    <p:sldId id="338" r:id="rId14"/>
    <p:sldId id="345" r:id="rId15"/>
    <p:sldId id="342" r:id="rId16"/>
    <p:sldId id="353" r:id="rId17"/>
    <p:sldId id="354" r:id="rId18"/>
    <p:sldId id="336" r:id="rId19"/>
    <p:sldId id="501" r:id="rId20"/>
    <p:sldId id="502" r:id="rId21"/>
    <p:sldId id="505" r:id="rId22"/>
    <p:sldId id="506" r:id="rId23"/>
    <p:sldId id="509" r:id="rId24"/>
    <p:sldId id="458" r:id="rId25"/>
    <p:sldId id="460" r:id="rId26"/>
    <p:sldId id="446" r:id="rId27"/>
    <p:sldId id="494" r:id="rId28"/>
    <p:sldId id="440" r:id="rId29"/>
    <p:sldId id="445" r:id="rId30"/>
    <p:sldId id="507" r:id="rId31"/>
    <p:sldId id="323" r:id="rId32"/>
    <p:sldId id="447" r:id="rId33"/>
    <p:sldId id="498" r:id="rId34"/>
    <p:sldId id="360" r:id="rId35"/>
    <p:sldId id="324" r:id="rId36"/>
    <p:sldId id="292" r:id="rId37"/>
    <p:sldId id="325" r:id="rId38"/>
    <p:sldId id="312" r:id="rId39"/>
    <p:sldId id="467" r:id="rId40"/>
    <p:sldId id="508" r:id="rId41"/>
    <p:sldId id="499" r:id="rId42"/>
    <p:sldId id="364" r:id="rId43"/>
    <p:sldId id="497" r:id="rId44"/>
    <p:sldId id="462" r:id="rId45"/>
    <p:sldId id="465" r:id="rId46"/>
    <p:sldId id="327" r:id="rId47"/>
    <p:sldId id="500" r:id="rId48"/>
    <p:sldId id="274" r:id="rId49"/>
    <p:sldId id="31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528"/>
    <a:srgbClr val="0344A2"/>
    <a:srgbClr val="FFC819"/>
    <a:srgbClr val="E9622A"/>
    <a:srgbClr val="CDDCEC"/>
    <a:srgbClr val="FFC50D"/>
    <a:srgbClr val="FFCA21"/>
    <a:srgbClr val="FFCB25"/>
    <a:srgbClr val="FFCC29"/>
    <a:srgbClr val="FFCE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31" autoAdjust="0"/>
    <p:restoredTop sz="85302" autoAdjust="0"/>
  </p:normalViewPr>
  <p:slideViewPr>
    <p:cSldViewPr snapToGrid="0">
      <p:cViewPr varScale="1">
        <p:scale>
          <a:sx n="73" d="100"/>
          <a:sy n="73" d="100"/>
        </p:scale>
        <p:origin x="874" y="62"/>
      </p:cViewPr>
      <p:guideLst>
        <p:guide orient="horz" pos="2092"/>
        <p:guide pos="3840"/>
      </p:guideLst>
    </p:cSldViewPr>
  </p:slideViewPr>
  <p:outlineViewPr>
    <p:cViewPr>
      <p:scale>
        <a:sx n="33" d="100"/>
        <a:sy n="33" d="100"/>
      </p:scale>
      <p:origin x="0" y="-4434"/>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83B2CE-D87C-4F57-83FB-E328C655C252}" type="doc">
      <dgm:prSet loTypeId="urn:microsoft.com/office/officeart/2005/8/layout/pyramid1" loCatId="pyramid" qsTypeId="urn:microsoft.com/office/officeart/2005/8/quickstyle/simple1" qsCatId="simple" csTypeId="urn:microsoft.com/office/officeart/2005/8/colors/accent1_2" csCatId="accent1" phldr="1"/>
      <dgm:spPr/>
    </dgm:pt>
    <dgm:pt modelId="{34DCA790-DC84-4A60-8B0E-536322592C76}">
      <dgm:prSet phldrT="[Tekst]"/>
      <dgm:spPr/>
      <dgm:t>
        <a:bodyPr/>
        <a:lstStyle/>
        <a:p>
          <a:r>
            <a:rPr lang="da-DK" dirty="0"/>
            <a:t>Large scale commercial farms</a:t>
          </a:r>
        </a:p>
      </dgm:t>
    </dgm:pt>
    <dgm:pt modelId="{59105D45-939A-4DBC-A96A-C7D37E8DA4E0}" type="parTrans" cxnId="{9A69DE04-29FC-483F-9D5E-D2165098911D}">
      <dgm:prSet/>
      <dgm:spPr/>
      <dgm:t>
        <a:bodyPr/>
        <a:lstStyle/>
        <a:p>
          <a:endParaRPr lang="da-DK"/>
        </a:p>
      </dgm:t>
    </dgm:pt>
    <dgm:pt modelId="{1F2A7A35-6217-4534-AD35-61D0CEC2D665}" type="sibTrans" cxnId="{9A69DE04-29FC-483F-9D5E-D2165098911D}">
      <dgm:prSet/>
      <dgm:spPr/>
      <dgm:t>
        <a:bodyPr/>
        <a:lstStyle/>
        <a:p>
          <a:endParaRPr lang="da-DK"/>
        </a:p>
      </dgm:t>
    </dgm:pt>
    <dgm:pt modelId="{D66EFFF5-7AA4-4587-AB63-CFF578870531}">
      <dgm:prSet phldrT="[Tekst]"/>
      <dgm:spPr/>
      <dgm:t>
        <a:bodyPr/>
        <a:lstStyle/>
        <a:p>
          <a:r>
            <a:rPr lang="da-DK" dirty="0"/>
            <a:t>Small scale commercial farms</a:t>
          </a:r>
        </a:p>
      </dgm:t>
    </dgm:pt>
    <dgm:pt modelId="{DD10D416-D90F-4669-A9C3-2EE9C161FE31}" type="parTrans" cxnId="{A3BAB80F-107B-40A4-AC63-943290DE4213}">
      <dgm:prSet/>
      <dgm:spPr/>
      <dgm:t>
        <a:bodyPr/>
        <a:lstStyle/>
        <a:p>
          <a:endParaRPr lang="da-DK"/>
        </a:p>
      </dgm:t>
    </dgm:pt>
    <dgm:pt modelId="{FEE56341-9308-4C06-A54A-0D1292E3B236}" type="sibTrans" cxnId="{A3BAB80F-107B-40A4-AC63-943290DE4213}">
      <dgm:prSet/>
      <dgm:spPr/>
      <dgm:t>
        <a:bodyPr/>
        <a:lstStyle/>
        <a:p>
          <a:endParaRPr lang="da-DK"/>
        </a:p>
      </dgm:t>
    </dgm:pt>
    <dgm:pt modelId="{1894A60D-98FF-4073-8569-C09382C04C1C}">
      <dgm:prSet phldrT="[Tekst]"/>
      <dgm:spPr/>
      <dgm:t>
        <a:bodyPr/>
        <a:lstStyle/>
        <a:p>
          <a:r>
            <a:rPr lang="en-GB" dirty="0">
              <a:latin typeface="+mn-lt"/>
            </a:rPr>
            <a:t>Backyards</a:t>
          </a:r>
          <a:endParaRPr lang="da-DK" dirty="0"/>
        </a:p>
      </dgm:t>
    </dgm:pt>
    <dgm:pt modelId="{DC03B674-61FB-490A-A804-9A1E6C121D96}" type="parTrans" cxnId="{65EADBC1-DD35-47AB-9E9B-322BF15AAF78}">
      <dgm:prSet/>
      <dgm:spPr/>
      <dgm:t>
        <a:bodyPr/>
        <a:lstStyle/>
        <a:p>
          <a:endParaRPr lang="da-DK"/>
        </a:p>
      </dgm:t>
    </dgm:pt>
    <dgm:pt modelId="{BCFC273F-769B-4D0A-8629-99FE1A0A9A47}" type="sibTrans" cxnId="{65EADBC1-DD35-47AB-9E9B-322BF15AAF78}">
      <dgm:prSet/>
      <dgm:spPr/>
      <dgm:t>
        <a:bodyPr/>
        <a:lstStyle/>
        <a:p>
          <a:endParaRPr lang="da-DK"/>
        </a:p>
      </dgm:t>
    </dgm:pt>
    <dgm:pt modelId="{82E4751B-8512-42F7-9896-E8F6EA9642E1}" type="pres">
      <dgm:prSet presAssocID="{C183B2CE-D87C-4F57-83FB-E328C655C252}" presName="Name0" presStyleCnt="0">
        <dgm:presLayoutVars>
          <dgm:dir/>
          <dgm:animLvl val="lvl"/>
          <dgm:resizeHandles val="exact"/>
        </dgm:presLayoutVars>
      </dgm:prSet>
      <dgm:spPr/>
    </dgm:pt>
    <dgm:pt modelId="{052F9E87-AFFD-40FD-9DCC-82F8F031C39C}" type="pres">
      <dgm:prSet presAssocID="{34DCA790-DC84-4A60-8B0E-536322592C76}" presName="Name8" presStyleCnt="0"/>
      <dgm:spPr/>
    </dgm:pt>
    <dgm:pt modelId="{1BEED92E-10D3-4793-973F-4D68853BCBBB}" type="pres">
      <dgm:prSet presAssocID="{34DCA790-DC84-4A60-8B0E-536322592C76}" presName="level" presStyleLbl="node1" presStyleIdx="0" presStyleCnt="3">
        <dgm:presLayoutVars>
          <dgm:chMax val="1"/>
          <dgm:bulletEnabled val="1"/>
        </dgm:presLayoutVars>
      </dgm:prSet>
      <dgm:spPr/>
    </dgm:pt>
    <dgm:pt modelId="{645FA112-D994-4E36-B23A-1E12F48DEC5D}" type="pres">
      <dgm:prSet presAssocID="{34DCA790-DC84-4A60-8B0E-536322592C76}" presName="levelTx" presStyleLbl="revTx" presStyleIdx="0" presStyleCnt="0">
        <dgm:presLayoutVars>
          <dgm:chMax val="1"/>
          <dgm:bulletEnabled val="1"/>
        </dgm:presLayoutVars>
      </dgm:prSet>
      <dgm:spPr/>
    </dgm:pt>
    <dgm:pt modelId="{1AF4258F-1662-4493-B3DA-2852C10EA708}" type="pres">
      <dgm:prSet presAssocID="{D66EFFF5-7AA4-4587-AB63-CFF578870531}" presName="Name8" presStyleCnt="0"/>
      <dgm:spPr/>
    </dgm:pt>
    <dgm:pt modelId="{06159BCB-E11C-4B35-A306-35E22C4857B4}" type="pres">
      <dgm:prSet presAssocID="{D66EFFF5-7AA4-4587-AB63-CFF578870531}" presName="level" presStyleLbl="node1" presStyleIdx="1" presStyleCnt="3">
        <dgm:presLayoutVars>
          <dgm:chMax val="1"/>
          <dgm:bulletEnabled val="1"/>
        </dgm:presLayoutVars>
      </dgm:prSet>
      <dgm:spPr/>
    </dgm:pt>
    <dgm:pt modelId="{EFAD621F-9ED1-4D43-9ACC-82208377B9DC}" type="pres">
      <dgm:prSet presAssocID="{D66EFFF5-7AA4-4587-AB63-CFF578870531}" presName="levelTx" presStyleLbl="revTx" presStyleIdx="0" presStyleCnt="0">
        <dgm:presLayoutVars>
          <dgm:chMax val="1"/>
          <dgm:bulletEnabled val="1"/>
        </dgm:presLayoutVars>
      </dgm:prSet>
      <dgm:spPr/>
    </dgm:pt>
    <dgm:pt modelId="{07C31FE5-A538-409C-8823-050972F3E42C}" type="pres">
      <dgm:prSet presAssocID="{1894A60D-98FF-4073-8569-C09382C04C1C}" presName="Name8" presStyleCnt="0"/>
      <dgm:spPr/>
    </dgm:pt>
    <dgm:pt modelId="{F10A0124-FAA6-4FF7-8390-76949278A50D}" type="pres">
      <dgm:prSet presAssocID="{1894A60D-98FF-4073-8569-C09382C04C1C}" presName="level" presStyleLbl="node1" presStyleIdx="2" presStyleCnt="3" custLinFactNeighborX="581" custLinFactNeighborY="-1766">
        <dgm:presLayoutVars>
          <dgm:chMax val="1"/>
          <dgm:bulletEnabled val="1"/>
        </dgm:presLayoutVars>
      </dgm:prSet>
      <dgm:spPr/>
    </dgm:pt>
    <dgm:pt modelId="{09B516D9-F188-49E7-8B5C-4BE1128A6FF9}" type="pres">
      <dgm:prSet presAssocID="{1894A60D-98FF-4073-8569-C09382C04C1C}" presName="levelTx" presStyleLbl="revTx" presStyleIdx="0" presStyleCnt="0">
        <dgm:presLayoutVars>
          <dgm:chMax val="1"/>
          <dgm:bulletEnabled val="1"/>
        </dgm:presLayoutVars>
      </dgm:prSet>
      <dgm:spPr/>
    </dgm:pt>
  </dgm:ptLst>
  <dgm:cxnLst>
    <dgm:cxn modelId="{9A69DE04-29FC-483F-9D5E-D2165098911D}" srcId="{C183B2CE-D87C-4F57-83FB-E328C655C252}" destId="{34DCA790-DC84-4A60-8B0E-536322592C76}" srcOrd="0" destOrd="0" parTransId="{59105D45-939A-4DBC-A96A-C7D37E8DA4E0}" sibTransId="{1F2A7A35-6217-4534-AD35-61D0CEC2D665}"/>
    <dgm:cxn modelId="{3175D706-F176-477C-B45B-4853DFAD85B8}" type="presOf" srcId="{1894A60D-98FF-4073-8569-C09382C04C1C}" destId="{09B516D9-F188-49E7-8B5C-4BE1128A6FF9}" srcOrd="1" destOrd="0" presId="urn:microsoft.com/office/officeart/2005/8/layout/pyramid1"/>
    <dgm:cxn modelId="{A3BAB80F-107B-40A4-AC63-943290DE4213}" srcId="{C183B2CE-D87C-4F57-83FB-E328C655C252}" destId="{D66EFFF5-7AA4-4587-AB63-CFF578870531}" srcOrd="1" destOrd="0" parTransId="{DD10D416-D90F-4669-A9C3-2EE9C161FE31}" sibTransId="{FEE56341-9308-4C06-A54A-0D1292E3B236}"/>
    <dgm:cxn modelId="{62B30A1C-61EB-4B3E-B208-6D86B420C2F0}" type="presOf" srcId="{D66EFFF5-7AA4-4587-AB63-CFF578870531}" destId="{06159BCB-E11C-4B35-A306-35E22C4857B4}" srcOrd="0" destOrd="0" presId="urn:microsoft.com/office/officeart/2005/8/layout/pyramid1"/>
    <dgm:cxn modelId="{5C6BFA1F-765B-4163-95B1-3A2AB6F97353}" type="presOf" srcId="{D66EFFF5-7AA4-4587-AB63-CFF578870531}" destId="{EFAD621F-9ED1-4D43-9ACC-82208377B9DC}" srcOrd="1" destOrd="0" presId="urn:microsoft.com/office/officeart/2005/8/layout/pyramid1"/>
    <dgm:cxn modelId="{7433C94E-9160-4FF4-A688-0C365CD40006}" type="presOf" srcId="{34DCA790-DC84-4A60-8B0E-536322592C76}" destId="{1BEED92E-10D3-4793-973F-4D68853BCBBB}" srcOrd="0" destOrd="0" presId="urn:microsoft.com/office/officeart/2005/8/layout/pyramid1"/>
    <dgm:cxn modelId="{8E254292-52C6-40F4-9690-8EFB1CE7CDAB}" type="presOf" srcId="{34DCA790-DC84-4A60-8B0E-536322592C76}" destId="{645FA112-D994-4E36-B23A-1E12F48DEC5D}" srcOrd="1" destOrd="0" presId="urn:microsoft.com/office/officeart/2005/8/layout/pyramid1"/>
    <dgm:cxn modelId="{FFAB2FA3-305F-489A-B9D9-A52F0DC12AE4}" type="presOf" srcId="{C183B2CE-D87C-4F57-83FB-E328C655C252}" destId="{82E4751B-8512-42F7-9896-E8F6EA9642E1}" srcOrd="0" destOrd="0" presId="urn:microsoft.com/office/officeart/2005/8/layout/pyramid1"/>
    <dgm:cxn modelId="{65EADBC1-DD35-47AB-9E9B-322BF15AAF78}" srcId="{C183B2CE-D87C-4F57-83FB-E328C655C252}" destId="{1894A60D-98FF-4073-8569-C09382C04C1C}" srcOrd="2" destOrd="0" parTransId="{DC03B674-61FB-490A-A804-9A1E6C121D96}" sibTransId="{BCFC273F-769B-4D0A-8629-99FE1A0A9A47}"/>
    <dgm:cxn modelId="{27FC91D0-E604-47B2-A2F8-0F2E6D139C20}" type="presOf" srcId="{1894A60D-98FF-4073-8569-C09382C04C1C}" destId="{F10A0124-FAA6-4FF7-8390-76949278A50D}" srcOrd="0" destOrd="0" presId="urn:microsoft.com/office/officeart/2005/8/layout/pyramid1"/>
    <dgm:cxn modelId="{67E6A1F4-CFB2-4014-A7D6-7554F4AF7039}" type="presParOf" srcId="{82E4751B-8512-42F7-9896-E8F6EA9642E1}" destId="{052F9E87-AFFD-40FD-9DCC-82F8F031C39C}" srcOrd="0" destOrd="0" presId="urn:microsoft.com/office/officeart/2005/8/layout/pyramid1"/>
    <dgm:cxn modelId="{5858C2CE-FFE0-43E1-A19F-4C1CC50D473F}" type="presParOf" srcId="{052F9E87-AFFD-40FD-9DCC-82F8F031C39C}" destId="{1BEED92E-10D3-4793-973F-4D68853BCBBB}" srcOrd="0" destOrd="0" presId="urn:microsoft.com/office/officeart/2005/8/layout/pyramid1"/>
    <dgm:cxn modelId="{430C1610-596D-4A82-A48C-3347BD42A9B7}" type="presParOf" srcId="{052F9E87-AFFD-40FD-9DCC-82F8F031C39C}" destId="{645FA112-D994-4E36-B23A-1E12F48DEC5D}" srcOrd="1" destOrd="0" presId="urn:microsoft.com/office/officeart/2005/8/layout/pyramid1"/>
    <dgm:cxn modelId="{6ED7373F-3E06-4483-A39D-3455F07D141C}" type="presParOf" srcId="{82E4751B-8512-42F7-9896-E8F6EA9642E1}" destId="{1AF4258F-1662-4493-B3DA-2852C10EA708}" srcOrd="1" destOrd="0" presId="urn:microsoft.com/office/officeart/2005/8/layout/pyramid1"/>
    <dgm:cxn modelId="{43E2FB06-994C-4456-9E53-410C4DAD03D1}" type="presParOf" srcId="{1AF4258F-1662-4493-B3DA-2852C10EA708}" destId="{06159BCB-E11C-4B35-A306-35E22C4857B4}" srcOrd="0" destOrd="0" presId="urn:microsoft.com/office/officeart/2005/8/layout/pyramid1"/>
    <dgm:cxn modelId="{BC88541A-6C9A-4B58-B184-CC5AA4EDD343}" type="presParOf" srcId="{1AF4258F-1662-4493-B3DA-2852C10EA708}" destId="{EFAD621F-9ED1-4D43-9ACC-82208377B9DC}" srcOrd="1" destOrd="0" presId="urn:microsoft.com/office/officeart/2005/8/layout/pyramid1"/>
    <dgm:cxn modelId="{585A1261-5815-4011-AFA8-EDE8CC3EACAF}" type="presParOf" srcId="{82E4751B-8512-42F7-9896-E8F6EA9642E1}" destId="{07C31FE5-A538-409C-8823-050972F3E42C}" srcOrd="2" destOrd="0" presId="urn:microsoft.com/office/officeart/2005/8/layout/pyramid1"/>
    <dgm:cxn modelId="{4E728B22-5779-4C39-A766-1BD495FFD7FF}" type="presParOf" srcId="{07C31FE5-A538-409C-8823-050972F3E42C}" destId="{F10A0124-FAA6-4FF7-8390-76949278A50D}" srcOrd="0" destOrd="0" presId="urn:microsoft.com/office/officeart/2005/8/layout/pyramid1"/>
    <dgm:cxn modelId="{4EF813AF-6AB5-4D57-B61F-F214F4F90AFB}" type="presParOf" srcId="{07C31FE5-A538-409C-8823-050972F3E42C}" destId="{09B516D9-F188-49E7-8B5C-4BE1128A6FF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ED92E-10D3-4793-973F-4D68853BCBBB}">
      <dsp:nvSpPr>
        <dsp:cNvPr id="0" name=""/>
        <dsp:cNvSpPr/>
      </dsp:nvSpPr>
      <dsp:spPr>
        <a:xfrm>
          <a:off x="1879600" y="0"/>
          <a:ext cx="1879599" cy="1239643"/>
        </a:xfrm>
        <a:prstGeom prst="trapezoid">
          <a:avLst>
            <a:gd name="adj" fmla="val 7581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da-DK" sz="2700" kern="1200" dirty="0"/>
            <a:t>Large scale commercial farms</a:t>
          </a:r>
        </a:p>
      </dsp:txBody>
      <dsp:txXfrm>
        <a:off x="1879600" y="0"/>
        <a:ext cx="1879599" cy="1239643"/>
      </dsp:txXfrm>
    </dsp:sp>
    <dsp:sp modelId="{06159BCB-E11C-4B35-A306-35E22C4857B4}">
      <dsp:nvSpPr>
        <dsp:cNvPr id="0" name=""/>
        <dsp:cNvSpPr/>
      </dsp:nvSpPr>
      <dsp:spPr>
        <a:xfrm>
          <a:off x="939800" y="1239643"/>
          <a:ext cx="3759199" cy="1239643"/>
        </a:xfrm>
        <a:prstGeom prst="trapezoid">
          <a:avLst>
            <a:gd name="adj" fmla="val 7581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da-DK" sz="2700" kern="1200" dirty="0"/>
            <a:t>Small scale commercial farms</a:t>
          </a:r>
        </a:p>
      </dsp:txBody>
      <dsp:txXfrm>
        <a:off x="1597659" y="1239643"/>
        <a:ext cx="2443480" cy="1239643"/>
      </dsp:txXfrm>
    </dsp:sp>
    <dsp:sp modelId="{F10A0124-FAA6-4FF7-8390-76949278A50D}">
      <dsp:nvSpPr>
        <dsp:cNvPr id="0" name=""/>
        <dsp:cNvSpPr/>
      </dsp:nvSpPr>
      <dsp:spPr>
        <a:xfrm>
          <a:off x="0" y="2457394"/>
          <a:ext cx="5638799" cy="1239643"/>
        </a:xfrm>
        <a:prstGeom prst="trapezoid">
          <a:avLst>
            <a:gd name="adj" fmla="val 7581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mn-lt"/>
            </a:rPr>
            <a:t>Backyards</a:t>
          </a:r>
          <a:endParaRPr lang="da-DK" sz="2700" kern="1200" dirty="0"/>
        </a:p>
      </dsp:txBody>
      <dsp:txXfrm>
        <a:off x="986789" y="2457394"/>
        <a:ext cx="3665220" cy="123964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04/03/2024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‹Nº›</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04/03/2024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‹Nº›</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yintracomm.ec.europa.eu/corp/intellectual-property/Documents/2019_Reuse-guidelines(CC-BY).pdf"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18C78A5-473C-499D-810F-576B13CFC3B4}" type="slidenum">
              <a:rPr lang="es-ES" smtClean="0">
                <a:solidFill>
                  <a:prstClr val="black"/>
                </a:solidFill>
              </a:rPr>
              <a:pPr/>
              <a:t>40</a:t>
            </a:fld>
            <a:endParaRPr lang="es-ES">
              <a:solidFill>
                <a:prstClr val="black"/>
              </a:solidFill>
            </a:endParaRPr>
          </a:p>
        </p:txBody>
      </p:sp>
    </p:spTree>
    <p:extLst>
      <p:ext uri="{BB962C8B-B14F-4D97-AF65-F5344CB8AC3E}">
        <p14:creationId xmlns:p14="http://schemas.microsoft.com/office/powerpoint/2010/main" val="204533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Delete/update</a:t>
            </a:r>
            <a:r>
              <a:rPr lang="en-IE" baseline="0" dirty="0"/>
              <a:t> as appropriate</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45</a:t>
            </a:fld>
            <a:endParaRPr lang="en-GB"/>
          </a:p>
        </p:txBody>
      </p:sp>
    </p:spTree>
    <p:extLst>
      <p:ext uri="{BB962C8B-B14F-4D97-AF65-F5344CB8AC3E}">
        <p14:creationId xmlns:p14="http://schemas.microsoft.com/office/powerpoint/2010/main" val="48197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Update/add/delete parts of the</a:t>
            </a:r>
            <a:r>
              <a:rPr lang="en-IE" baseline="0" dirty="0"/>
              <a:t> copy right notice where appropriate.</a:t>
            </a:r>
          </a:p>
          <a:p>
            <a:r>
              <a:rPr lang="en-IE" baseline="0" dirty="0"/>
              <a:t>More information: </a:t>
            </a:r>
            <a:r>
              <a:rPr lang="en-GB" dirty="0">
                <a:hlinkClick r:id="rId3"/>
              </a:rPr>
              <a:t>https://myintracomm.ec.europa.eu/corp/intellectual-property/Documents/2019_Reuse-guidelines%28CC-BY%29.pdf</a:t>
            </a:r>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46</a:t>
            </a:fld>
            <a:endParaRPr lang="en-GB"/>
          </a:p>
        </p:txBody>
      </p:sp>
    </p:spTree>
    <p:extLst>
      <p:ext uri="{BB962C8B-B14F-4D97-AF65-F5344CB8AC3E}">
        <p14:creationId xmlns:p14="http://schemas.microsoft.com/office/powerpoint/2010/main" val="1192841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mailto:HaDEA-BTSF-PROJECTS@ec.europa.eu"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Title Slide - TUTOR">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1EAAD93-370F-49D5-9EBF-F4419DC45E29}"/>
              </a:ext>
            </a:extLst>
          </p:cNvPr>
          <p:cNvSpPr/>
          <p:nvPr userDrawn="1"/>
        </p:nvSpPr>
        <p:spPr>
          <a:xfrm>
            <a:off x="-5346" y="1068735"/>
            <a:ext cx="12197346" cy="5775410"/>
          </a:xfrm>
          <a:prstGeom prst="rect">
            <a:avLst/>
          </a:prstGeom>
          <a:solidFill>
            <a:srgbClr val="CD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cxnSp>
        <p:nvCxnSpPr>
          <p:cNvPr id="7" name="Straight Connector 6"/>
          <p:cNvCxnSpPr/>
          <p:nvPr userDrawn="1"/>
        </p:nvCxnSpPr>
        <p:spPr>
          <a:xfrm>
            <a:off x="838200" y="1978925"/>
            <a:ext cx="0" cy="4879075"/>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112F745-5536-4884-A2F2-BE8B7BB5933B}"/>
              </a:ext>
            </a:extLst>
          </p:cNvPr>
          <p:cNvSpPr/>
          <p:nvPr userDrawn="1"/>
        </p:nvSpPr>
        <p:spPr>
          <a:xfrm>
            <a:off x="6493685" y="2981742"/>
            <a:ext cx="5079600" cy="1879200"/>
          </a:xfrm>
          <a:prstGeom prst="rect">
            <a:avLst/>
          </a:prstGeom>
          <a:blipFill dpi="0" rotWithShape="1">
            <a:blip r:embed="rId2">
              <a:alphaModFix amt="15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5B1A1319-8BBA-4D2E-AF94-077A41E268B2}"/>
              </a:ext>
            </a:extLst>
          </p:cNvPr>
          <p:cNvSpPr txBox="1">
            <a:spLocks/>
          </p:cNvSpPr>
          <p:nvPr userDrawn="1"/>
        </p:nvSpPr>
        <p:spPr>
          <a:xfrm>
            <a:off x="6667739" y="2684799"/>
            <a:ext cx="4647389" cy="2176143"/>
          </a:xfrm>
          <a:prstGeom prst="rect">
            <a:avLst/>
          </a:prstGeom>
          <a:noFill/>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16000" dirty="0">
                <a:solidFill>
                  <a:srgbClr val="D5E1EF"/>
                </a:solidFill>
                <a:latin typeface="EC Square Sans Pro Medium" panose="020B0500000000020004" pitchFamily="34" charset="0"/>
              </a:rPr>
              <a:t>BTSF</a:t>
            </a:r>
            <a:endParaRPr lang="en-GB" sz="16000" dirty="0">
              <a:solidFill>
                <a:srgbClr val="D5E1EF"/>
              </a:solidFill>
              <a:latin typeface="EC Square Sans Pro Medium" panose="020B0500000000020004" pitchFamily="34" charset="0"/>
            </a:endParaRPr>
          </a:p>
        </p:txBody>
      </p:sp>
      <p:sp>
        <p:nvSpPr>
          <p:cNvPr id="28" name="Title 1">
            <a:extLst>
              <a:ext uri="{FF2B5EF4-FFF2-40B4-BE49-F238E27FC236}">
                <a16:creationId xmlns:a16="http://schemas.microsoft.com/office/drawing/2014/main" id="{CA36C2EC-6C04-46EC-AF1E-D01DD0E5B771}"/>
              </a:ext>
            </a:extLst>
          </p:cNvPr>
          <p:cNvSpPr txBox="1">
            <a:spLocks/>
          </p:cNvSpPr>
          <p:nvPr userDrawn="1"/>
        </p:nvSpPr>
        <p:spPr>
          <a:xfrm>
            <a:off x="963534" y="1723199"/>
            <a:ext cx="4560727"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8000" dirty="0">
                <a:solidFill>
                  <a:srgbClr val="034EA2"/>
                </a:solidFill>
                <a:latin typeface="EC Square Sans Pro Medium" panose="020B0500000000020004" pitchFamily="34" charset="0"/>
              </a:rPr>
              <a:t>BTSF</a:t>
            </a:r>
          </a:p>
        </p:txBody>
      </p:sp>
      <p:sp>
        <p:nvSpPr>
          <p:cNvPr id="31" name="Rectangle 30">
            <a:extLst>
              <a:ext uri="{FF2B5EF4-FFF2-40B4-BE49-F238E27FC236}">
                <a16:creationId xmlns:a16="http://schemas.microsoft.com/office/drawing/2014/main" id="{C365A510-66D5-48D5-98B3-B3B983D5738A}"/>
              </a:ext>
            </a:extLst>
          </p:cNvPr>
          <p:cNvSpPr/>
          <p:nvPr userDrawn="1"/>
        </p:nvSpPr>
        <p:spPr>
          <a:xfrm>
            <a:off x="0" y="0"/>
            <a:ext cx="12192000" cy="109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8" name="Picture 17">
            <a:extLst>
              <a:ext uri="{FF2B5EF4-FFF2-40B4-BE49-F238E27FC236}">
                <a16:creationId xmlns:a16="http://schemas.microsoft.com/office/drawing/2014/main" id="{F3B5A811-51F5-4DAD-ADAB-0FA88A3F8B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6104" y="258042"/>
            <a:ext cx="1659792" cy="1152460"/>
          </a:xfrm>
          <a:prstGeom prst="rect">
            <a:avLst/>
          </a:prstGeom>
        </p:spPr>
      </p:pic>
      <p:sp>
        <p:nvSpPr>
          <p:cNvPr id="16" name="Content Placeholder 2">
            <a:extLst>
              <a:ext uri="{FF2B5EF4-FFF2-40B4-BE49-F238E27FC236}">
                <a16:creationId xmlns:a16="http://schemas.microsoft.com/office/drawing/2014/main" id="{C9209686-8886-429D-880B-E8069C6F75F6}"/>
              </a:ext>
            </a:extLst>
          </p:cNvPr>
          <p:cNvSpPr>
            <a:spLocks noGrp="1"/>
          </p:cNvSpPr>
          <p:nvPr>
            <p:ph sz="quarter" idx="10" hasCustomPrompt="1"/>
          </p:nvPr>
        </p:nvSpPr>
        <p:spPr>
          <a:xfrm>
            <a:off x="978525" y="4480938"/>
            <a:ext cx="10096500" cy="627062"/>
          </a:xfrm>
        </p:spPr>
        <p:txBody>
          <a:bodyPr vert="horz" lIns="91440" tIns="45720" rIns="91440" bIns="0" rtlCol="0" anchor="t" anchorCtr="0">
            <a:noAutofit/>
          </a:bodyPr>
          <a:lstStyle>
            <a:lvl1pPr>
              <a:lnSpc>
                <a:spcPct val="100000"/>
              </a:lnSpc>
              <a:spcAft>
                <a:spcPts val="0"/>
              </a:spcAft>
              <a:defRPr lang="en-US" sz="2000" smtClean="0">
                <a:solidFill>
                  <a:schemeClr val="tx1"/>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Click to add Speaker’s name,</a:t>
            </a:r>
          </a:p>
          <a:p>
            <a:pPr marL="0" lvl="0">
              <a:lnSpc>
                <a:spcPct val="90000"/>
              </a:lnSpc>
              <a:spcBef>
                <a:spcPct val="0"/>
              </a:spcBef>
              <a:buNone/>
            </a:pPr>
            <a:r>
              <a:rPr lang="en-US" dirty="0"/>
              <a:t>Position, Organisation</a:t>
            </a:r>
            <a:endParaRPr lang="en-BE" dirty="0"/>
          </a:p>
        </p:txBody>
      </p:sp>
      <p:sp>
        <p:nvSpPr>
          <p:cNvPr id="17" name="Content Placeholder 2">
            <a:extLst>
              <a:ext uri="{FF2B5EF4-FFF2-40B4-BE49-F238E27FC236}">
                <a16:creationId xmlns:a16="http://schemas.microsoft.com/office/drawing/2014/main" id="{58DD9B99-05A2-4F48-A4B6-D03A283EFED4}"/>
              </a:ext>
            </a:extLst>
          </p:cNvPr>
          <p:cNvSpPr>
            <a:spLocks noGrp="1"/>
          </p:cNvSpPr>
          <p:nvPr>
            <p:ph sz="quarter" idx="11" hasCustomPrompt="1"/>
          </p:nvPr>
        </p:nvSpPr>
        <p:spPr>
          <a:xfrm>
            <a:off x="963535" y="5392774"/>
            <a:ext cx="10096500" cy="627062"/>
          </a:xfrm>
        </p:spPr>
        <p:txBody>
          <a:bodyPr vert="horz" lIns="91440" tIns="45720" rIns="91440" bIns="0" rtlCol="0" anchor="t" anchorCtr="0">
            <a:noAutofit/>
          </a:bodyPr>
          <a:lstStyle>
            <a:lvl1pPr>
              <a:lnSpc>
                <a:spcPct val="100000"/>
              </a:lnSpc>
              <a:spcAft>
                <a:spcPts val="0"/>
              </a:spcAft>
              <a:defRPr lang="en-US" sz="2000" smtClean="0">
                <a:solidFill>
                  <a:schemeClr val="tx1"/>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Location and Date</a:t>
            </a:r>
            <a:endParaRPr lang="en-BE" dirty="0"/>
          </a:p>
        </p:txBody>
      </p:sp>
      <p:sp>
        <p:nvSpPr>
          <p:cNvPr id="19" name="Content Placeholder 2">
            <a:extLst>
              <a:ext uri="{FF2B5EF4-FFF2-40B4-BE49-F238E27FC236}">
                <a16:creationId xmlns:a16="http://schemas.microsoft.com/office/drawing/2014/main" id="{E37AE30F-A5A7-4D69-9EBC-6962F7705A6E}"/>
              </a:ext>
            </a:extLst>
          </p:cNvPr>
          <p:cNvSpPr>
            <a:spLocks noGrp="1"/>
          </p:cNvSpPr>
          <p:nvPr>
            <p:ph sz="quarter" idx="12" hasCustomPrompt="1"/>
          </p:nvPr>
        </p:nvSpPr>
        <p:spPr>
          <a:xfrm>
            <a:off x="978525" y="3538639"/>
            <a:ext cx="10096500" cy="778268"/>
          </a:xfrm>
        </p:spPr>
        <p:txBody>
          <a:bodyPr vert="horz" lIns="91440" tIns="45720" rIns="91440" bIns="0" rtlCol="0" anchor="t" anchorCtr="0">
            <a:noAutofit/>
          </a:bodyPr>
          <a:lstStyle>
            <a:lvl1pPr>
              <a:lnSpc>
                <a:spcPct val="100000"/>
              </a:lnSpc>
              <a:spcAft>
                <a:spcPts val="0"/>
              </a:spcAft>
              <a:defRPr lang="en-BE" sz="2600" dirty="0">
                <a:solidFill>
                  <a:srgbClr val="6FA528"/>
                </a:solidFill>
                <a:latin typeface="EC Square Sans Pro Medium" panose="020B0500000000020004" pitchFamily="34" charset="0"/>
                <a:ea typeface="+mj-ea"/>
                <a:cs typeface="+mj-cs"/>
              </a:defRPr>
            </a:lvl1pPr>
          </a:lstStyle>
          <a:p>
            <a:pPr lvl="0">
              <a:lnSpc>
                <a:spcPct val="90000"/>
              </a:lnSpc>
              <a:spcBef>
                <a:spcPct val="0"/>
              </a:spcBef>
              <a:buNone/>
            </a:pPr>
            <a:r>
              <a:rPr lang="en-US" dirty="0"/>
              <a:t>Click to add Event/Activity Name</a:t>
            </a:r>
            <a:endParaRPr lang="en-BE" dirty="0"/>
          </a:p>
        </p:txBody>
      </p:sp>
    </p:spTree>
    <p:extLst>
      <p:ext uri="{BB962C8B-B14F-4D97-AF65-F5344CB8AC3E}">
        <p14:creationId xmlns:p14="http://schemas.microsoft.com/office/powerpoint/2010/main" val="25589065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9" name="Straight Connector 8"/>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B3F82F56-9E15-43E9-952D-83E00CA0E642}"/>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0" name="Slide Number Placeholder 5">
            <a:extLst>
              <a:ext uri="{FF2B5EF4-FFF2-40B4-BE49-F238E27FC236}">
                <a16:creationId xmlns:a16="http://schemas.microsoft.com/office/drawing/2014/main" id="{9603D000-1EFD-4FF1-92D5-2279C7174EF8}"/>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148430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rgbClr val="6FA528">
              <a:alpha val="20000"/>
            </a:srgbClr>
          </a:solidFill>
          <a:ln w="28575">
            <a:solidFill>
              <a:srgbClr val="6FA528"/>
            </a:solidFill>
          </a:ln>
        </p:spPr>
        <p:txBody>
          <a:bodyPr/>
          <a:lstStyle/>
          <a:p>
            <a:r>
              <a:rPr lang="en-US"/>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19447" y="746830"/>
            <a:ext cx="544923" cy="538867"/>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Click to edit Master text styles</a:t>
            </a:r>
          </a:p>
        </p:txBody>
      </p:sp>
      <p:sp>
        <p:nvSpPr>
          <p:cNvPr id="6" name="Title Placeholder 1"/>
          <p:cNvSpPr>
            <a:spLocks noGrp="1"/>
          </p:cNvSpPr>
          <p:nvPr>
            <p:ph type="title"/>
          </p:nvPr>
        </p:nvSpPr>
        <p:spPr>
          <a:xfrm>
            <a:off x="6466377" y="1288725"/>
            <a:ext cx="5297993" cy="707622"/>
          </a:xfrm>
          <a:prstGeom prst="rect">
            <a:avLst/>
          </a:prstGeom>
        </p:spPr>
        <p:txBody>
          <a:bodyPr vert="horz" lIns="91440" tIns="45720" rIns="91440" bIns="0" rtlCol="0" anchor="t" anchorCtr="0">
            <a:noAutofit/>
          </a:bodyPr>
          <a:lstStyle>
            <a:lvl1pPr>
              <a:defRPr sz="2800">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1" name="Title 1">
            <a:extLst>
              <a:ext uri="{FF2B5EF4-FFF2-40B4-BE49-F238E27FC236}">
                <a16:creationId xmlns:a16="http://schemas.microsoft.com/office/drawing/2014/main" id="{53C2AE37-341B-449D-9121-3287F405F9D0}"/>
              </a:ext>
            </a:extLst>
          </p:cNvPr>
          <p:cNvSpPr txBox="1">
            <a:spLocks/>
          </p:cNvSpPr>
          <p:nvPr userDrawn="1"/>
        </p:nvSpPr>
        <p:spPr>
          <a:xfrm>
            <a:off x="6457530" y="325403"/>
            <a:ext cx="2880000"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7000" dirty="0">
                <a:solidFill>
                  <a:srgbClr val="004494"/>
                </a:solidFill>
                <a:latin typeface="EC Square Sans Pro Medium" panose="020B0500000000020004" pitchFamily="34" charset="0"/>
              </a:rPr>
              <a:t>BTSF</a:t>
            </a:r>
            <a:endParaRPr lang="en-GB" sz="7000" dirty="0">
              <a:solidFill>
                <a:srgbClr val="004494"/>
              </a:solidFill>
              <a:latin typeface="EC Square Sans Pro Medium" panose="020B0500000000020004" pitchFamily="34" charset="0"/>
            </a:endParaRP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46383" y="-46383"/>
            <a:ext cx="6142383" cy="6964017"/>
          </a:xfrm>
          <a:solidFill>
            <a:srgbClr val="6FA528">
              <a:alpha val="20000"/>
            </a:srgbClr>
          </a:solidFill>
          <a:ln w="28575">
            <a:solidFill>
              <a:srgbClr val="6FA528"/>
            </a:solidFill>
          </a:ln>
        </p:spPr>
        <p:txBody>
          <a:bodyPr/>
          <a:lstStyle/>
          <a:p>
            <a:r>
              <a:rPr lang="en-US"/>
              <a:t>Click icon to add picture</a:t>
            </a:r>
            <a:endParaRPr lang="en-GB" dirty="0"/>
          </a:p>
        </p:txBody>
      </p:sp>
      <p:sp>
        <p:nvSpPr>
          <p:cNvPr id="3" name="Content Placeholder 2"/>
          <p:cNvSpPr>
            <a:spLocks noGrp="1"/>
          </p:cNvSpPr>
          <p:nvPr>
            <p:ph idx="1"/>
          </p:nvPr>
        </p:nvSpPr>
        <p:spPr>
          <a:xfrm>
            <a:off x="6817056" y="1825625"/>
            <a:ext cx="4926841" cy="37699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itle Placeholder 1"/>
          <p:cNvSpPr>
            <a:spLocks noGrp="1"/>
          </p:cNvSpPr>
          <p:nvPr>
            <p:ph type="title"/>
          </p:nvPr>
        </p:nvSpPr>
        <p:spPr>
          <a:xfrm>
            <a:off x="6466377" y="1288725"/>
            <a:ext cx="5297993" cy="707622"/>
          </a:xfrm>
          <a:prstGeom prst="rect">
            <a:avLst/>
          </a:prstGeom>
        </p:spPr>
        <p:txBody>
          <a:bodyPr vert="horz" lIns="91440" tIns="45720" rIns="91440" bIns="0" rtlCol="0" anchor="t" anchorCtr="0">
            <a:noAutofit/>
          </a:bodyPr>
          <a:lstStyle>
            <a:lvl1pPr>
              <a:defRPr sz="2800">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0" name="Title 1">
            <a:extLst>
              <a:ext uri="{FF2B5EF4-FFF2-40B4-BE49-F238E27FC236}">
                <a16:creationId xmlns:a16="http://schemas.microsoft.com/office/drawing/2014/main" id="{8122BA4E-7754-4CCF-A5F9-BC368B6FB373}"/>
              </a:ext>
            </a:extLst>
          </p:cNvPr>
          <p:cNvSpPr txBox="1">
            <a:spLocks/>
          </p:cNvSpPr>
          <p:nvPr userDrawn="1"/>
        </p:nvSpPr>
        <p:spPr>
          <a:xfrm>
            <a:off x="6457530" y="325403"/>
            <a:ext cx="2880000"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7000" dirty="0">
                <a:solidFill>
                  <a:srgbClr val="004494"/>
                </a:solidFill>
                <a:latin typeface="EC Square Sans Pro Medium" panose="020B0500000000020004" pitchFamily="34" charset="0"/>
              </a:rPr>
              <a:t>BTSF</a:t>
            </a:r>
            <a:endParaRPr lang="en-GB" sz="7000" dirty="0">
              <a:solidFill>
                <a:srgbClr val="004494"/>
              </a:solidFill>
              <a:latin typeface="EC Square Sans Pro Medium" panose="020B0500000000020004" pitchFamily="34" charset="0"/>
            </a:endParaRPr>
          </a:p>
        </p:txBody>
      </p:sp>
      <p:sp>
        <p:nvSpPr>
          <p:cNvPr id="11" name="Slide Number Placeholder 5">
            <a:extLst>
              <a:ext uri="{FF2B5EF4-FFF2-40B4-BE49-F238E27FC236}">
                <a16:creationId xmlns:a16="http://schemas.microsoft.com/office/drawing/2014/main" id="{10A9BEC7-C0BC-4448-8FF1-A6FBCC9B3DF0}"/>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‹Nº›</a:t>
            </a:fld>
            <a:endParaRPr lang="en-GB"/>
          </a:p>
        </p:txBody>
      </p:sp>
      <p:cxnSp>
        <p:nvCxnSpPr>
          <p:cNvPr id="8" name="Straight Connector 7"/>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970722" y="2284667"/>
            <a:ext cx="3141663" cy="2090737"/>
          </a:xfrm>
          <a:solidFill>
            <a:srgbClr val="6FA528">
              <a:alpha val="20000"/>
            </a:srgbClr>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rgbClr val="6FA528">
              <a:alpha val="20000"/>
            </a:srgbClr>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rgbClr val="6FA528">
              <a:alpha val="20000"/>
            </a:srgbClr>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a:t>Click to edit Master text styles</a:t>
            </a:r>
          </a:p>
        </p:txBody>
      </p:sp>
      <p:sp>
        <p:nvSpPr>
          <p:cNvPr id="17" name="Title Placeholder 1">
            <a:extLst>
              <a:ext uri="{FF2B5EF4-FFF2-40B4-BE49-F238E27FC236}">
                <a16:creationId xmlns:a16="http://schemas.microsoft.com/office/drawing/2014/main" id="{232E6CD8-9FA3-40A9-AD5D-8AA7B0B7EFCD}"/>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1780107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‹Nº›</a:t>
            </a:fld>
            <a:endParaRPr lang="en-GB"/>
          </a:p>
        </p:txBody>
      </p:sp>
      <p:cxnSp>
        <p:nvCxnSpPr>
          <p:cNvPr id="8" name="Straight Connector 7"/>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3713869" y="2159957"/>
            <a:ext cx="2461591" cy="1638158"/>
          </a:xfrm>
          <a:solidFill>
            <a:srgbClr val="6FA528">
              <a:alpha val="20000"/>
            </a:srgbClr>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rgbClr val="6FA528">
              <a:alpha val="20000"/>
            </a:srgbClr>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rgbClr val="6FA528">
              <a:alpha val="20000"/>
            </a:srgbClr>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a:t>Click to 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a:t>Click to edit Master text styles</a:t>
            </a:r>
          </a:p>
        </p:txBody>
      </p:sp>
      <p:sp>
        <p:nvSpPr>
          <p:cNvPr id="14" name="Picture Placeholder 2"/>
          <p:cNvSpPr>
            <a:spLocks noGrp="1"/>
          </p:cNvSpPr>
          <p:nvPr>
            <p:ph type="pic" sz="quarter" idx="19"/>
          </p:nvPr>
        </p:nvSpPr>
        <p:spPr>
          <a:xfrm>
            <a:off x="6324549" y="3968880"/>
            <a:ext cx="2461591" cy="1638158"/>
          </a:xfrm>
          <a:solidFill>
            <a:srgbClr val="6FA528">
              <a:alpha val="20000"/>
            </a:srgbClr>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a:t>Click to 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a:t>Click to edit Master text styles</a:t>
            </a:r>
          </a:p>
        </p:txBody>
      </p:sp>
      <p:sp>
        <p:nvSpPr>
          <p:cNvPr id="19" name="Title Placeholder 1">
            <a:extLst>
              <a:ext uri="{FF2B5EF4-FFF2-40B4-BE49-F238E27FC236}">
                <a16:creationId xmlns:a16="http://schemas.microsoft.com/office/drawing/2014/main" id="{69F8B3C0-2BF0-4951-BBBD-055698D3D46D}"/>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638556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flipV="1">
            <a:off x="0" y="2311076"/>
            <a:ext cx="12192000" cy="3354711"/>
          </a:xfrm>
          <a:solidFill>
            <a:srgbClr val="6FA528">
              <a:alpha val="20000"/>
            </a:srgbClr>
          </a:solidFill>
        </p:spPr>
        <p:txBody>
          <a:bodyPr/>
          <a:lstStyle/>
          <a:p>
            <a:r>
              <a:rPr lang="en-US"/>
              <a:t>Click icon to add picture</a:t>
            </a:r>
            <a:endParaRPr lang="en-GB"/>
          </a:p>
        </p:txBody>
      </p:sp>
      <p:sp>
        <p:nvSpPr>
          <p:cNvPr id="6" name="Text Placeholder 5"/>
          <p:cNvSpPr>
            <a:spLocks noGrp="1"/>
          </p:cNvSpPr>
          <p:nvPr>
            <p:ph type="body" sz="quarter" idx="14"/>
          </p:nvPr>
        </p:nvSpPr>
        <p:spPr>
          <a:xfrm>
            <a:off x="1055076" y="2447779"/>
            <a:ext cx="10298724" cy="27572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9" name="Straight Connector 8"/>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C02EB186-DFDC-4601-86CB-C38BEC1C9528}"/>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0" name="Slide Number Placeholder 5">
            <a:extLst>
              <a:ext uri="{FF2B5EF4-FFF2-40B4-BE49-F238E27FC236}">
                <a16:creationId xmlns:a16="http://schemas.microsoft.com/office/drawing/2014/main" id="{C613AADA-7815-46A8-B064-A90C4C1B9293}"/>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88A37DC2-4B32-4EB0-85FD-A8F749361D3A}"/>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7" name="Slide Number Placeholder 5">
            <a:extLst>
              <a:ext uri="{FF2B5EF4-FFF2-40B4-BE49-F238E27FC236}">
                <a16:creationId xmlns:a16="http://schemas.microsoft.com/office/drawing/2014/main" id="{A05A22D6-64CD-4036-BB60-E51645C15182}"/>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2414118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AF001D8E-F70C-435E-B294-446FEA37AE98}" type="datetime1">
              <a:rPr lang="es-ES" smtClean="0">
                <a:solidFill>
                  <a:prstClr val="black">
                    <a:tint val="75000"/>
                  </a:prstClr>
                </a:solidFill>
              </a:rPr>
              <a:pPr/>
              <a:t>04/03/2024</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9AA7A8E-3164-4FBB-A3F9-EF9BE68DA56A}"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val="3437554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1 Content - TUTO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0F4F37E-E245-4C11-ACF3-E87C6AF891C2}"/>
              </a:ext>
            </a:extLst>
          </p:cNvPr>
          <p:cNvSpPr/>
          <p:nvPr userDrawn="1"/>
        </p:nvSpPr>
        <p:spPr>
          <a:xfrm>
            <a:off x="-5346" y="5745772"/>
            <a:ext cx="12192000" cy="109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Rectangle 11">
            <a:extLst>
              <a:ext uri="{FF2B5EF4-FFF2-40B4-BE49-F238E27FC236}">
                <a16:creationId xmlns:a16="http://schemas.microsoft.com/office/drawing/2014/main" id="{A9F6ACE6-5C27-4EBA-A2C0-D9E1BBD9D672}"/>
              </a:ext>
            </a:extLst>
          </p:cNvPr>
          <p:cNvSpPr/>
          <p:nvPr userDrawn="1"/>
        </p:nvSpPr>
        <p:spPr>
          <a:xfrm>
            <a:off x="-5346" y="1068735"/>
            <a:ext cx="12197346" cy="4674407"/>
          </a:xfrm>
          <a:prstGeom prst="rect">
            <a:avLst/>
          </a:prstGeom>
          <a:solidFill>
            <a:srgbClr val="CD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3" name="Rectangle 22">
            <a:extLst>
              <a:ext uri="{FF2B5EF4-FFF2-40B4-BE49-F238E27FC236}">
                <a16:creationId xmlns:a16="http://schemas.microsoft.com/office/drawing/2014/main" id="{E69407D0-7DF1-4D7D-92C9-0EF246CBD584}"/>
              </a:ext>
            </a:extLst>
          </p:cNvPr>
          <p:cNvSpPr/>
          <p:nvPr userDrawn="1"/>
        </p:nvSpPr>
        <p:spPr>
          <a:xfrm>
            <a:off x="6493685" y="2981742"/>
            <a:ext cx="5079600" cy="1879200"/>
          </a:xfrm>
          <a:prstGeom prst="rect">
            <a:avLst/>
          </a:prstGeom>
          <a:blipFill dpi="0" rotWithShape="1">
            <a:blip r:embed="rId2">
              <a:alphaModFix amt="15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FCB28C1-D470-4CB4-B1AE-32210367843E}"/>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
        <p:nvSpPr>
          <p:cNvPr id="24" name="Title 1">
            <a:extLst>
              <a:ext uri="{FF2B5EF4-FFF2-40B4-BE49-F238E27FC236}">
                <a16:creationId xmlns:a16="http://schemas.microsoft.com/office/drawing/2014/main" id="{E25F6123-483C-42C0-8EFD-B9B1A4464B81}"/>
              </a:ext>
            </a:extLst>
          </p:cNvPr>
          <p:cNvSpPr txBox="1">
            <a:spLocks/>
          </p:cNvSpPr>
          <p:nvPr userDrawn="1"/>
        </p:nvSpPr>
        <p:spPr>
          <a:xfrm>
            <a:off x="6667739" y="2684799"/>
            <a:ext cx="4647389" cy="2176143"/>
          </a:xfrm>
          <a:prstGeom prst="rect">
            <a:avLst/>
          </a:prstGeom>
          <a:noFill/>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16000" dirty="0">
                <a:solidFill>
                  <a:srgbClr val="D5E1EF"/>
                </a:solidFill>
                <a:latin typeface="EC Square Sans Pro Medium" panose="020B0500000000020004" pitchFamily="34" charset="0"/>
              </a:rPr>
              <a:t>BTSF</a:t>
            </a:r>
            <a:endParaRPr lang="en-GB" sz="16000" dirty="0">
              <a:solidFill>
                <a:srgbClr val="D5E1EF"/>
              </a:solidFill>
              <a:latin typeface="EC Square Sans Pro Medium" panose="020B0500000000020004" pitchFamily="34" charset="0"/>
            </a:endParaRPr>
          </a:p>
        </p:txBody>
      </p:sp>
      <p:sp>
        <p:nvSpPr>
          <p:cNvPr id="26" name="Rectangle 25">
            <a:extLst>
              <a:ext uri="{FF2B5EF4-FFF2-40B4-BE49-F238E27FC236}">
                <a16:creationId xmlns:a16="http://schemas.microsoft.com/office/drawing/2014/main" id="{A9F0CE80-2E04-49BA-BD89-238AD4C3A86B}"/>
              </a:ext>
            </a:extLst>
          </p:cNvPr>
          <p:cNvSpPr/>
          <p:nvPr userDrawn="1"/>
        </p:nvSpPr>
        <p:spPr>
          <a:xfrm>
            <a:off x="0" y="0"/>
            <a:ext cx="12192000" cy="109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18" name="Picture 17">
            <a:extLst>
              <a:ext uri="{FF2B5EF4-FFF2-40B4-BE49-F238E27FC236}">
                <a16:creationId xmlns:a16="http://schemas.microsoft.com/office/drawing/2014/main" id="{F3B5A811-51F5-4DAD-ADAB-0FA88A3F8B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6104" y="258042"/>
            <a:ext cx="1659792" cy="1152460"/>
          </a:xfrm>
          <a:prstGeom prst="rect">
            <a:avLst/>
          </a:prstGeom>
        </p:spPr>
      </p:pic>
      <p:sp>
        <p:nvSpPr>
          <p:cNvPr id="32" name="Content Placeholder 2">
            <a:extLst>
              <a:ext uri="{FF2B5EF4-FFF2-40B4-BE49-F238E27FC236}">
                <a16:creationId xmlns:a16="http://schemas.microsoft.com/office/drawing/2014/main" id="{B96C0D44-011C-4FDF-8412-5FDF1ABE172F}"/>
              </a:ext>
            </a:extLst>
          </p:cNvPr>
          <p:cNvSpPr>
            <a:spLocks noGrp="1"/>
          </p:cNvSpPr>
          <p:nvPr>
            <p:ph idx="1"/>
          </p:nvPr>
        </p:nvSpPr>
        <p:spPr>
          <a:xfrm>
            <a:off x="838199" y="2808062"/>
            <a:ext cx="10905699" cy="2879072"/>
          </a:xfrm>
        </p:spPr>
        <p:txBody>
          <a:bodyPr>
            <a:noAutofit/>
          </a:bodyPr>
          <a:lstStyle>
            <a:lvl1pPr marL="342900" indent="-342900">
              <a:lnSpc>
                <a:spcPct val="100000"/>
              </a:lnSpc>
              <a:spcBef>
                <a:spcPts val="0"/>
              </a:spcBef>
              <a:spcAft>
                <a:spcPts val="1800"/>
              </a:spcAft>
              <a:buClr>
                <a:schemeClr val="tx1"/>
              </a:buClr>
              <a:buFont typeface="Wingdings" panose="05000000000000000000" pitchFamily="2" charset="2"/>
              <a:buChar char="§"/>
              <a:defRPr>
                <a:solidFill>
                  <a:schemeClr val="tx1"/>
                </a:solidFill>
              </a:defRPr>
            </a:lvl1pPr>
            <a:lvl2pPr marL="800100" indent="-342900">
              <a:lnSpc>
                <a:spcPct val="100000"/>
              </a:lnSpc>
              <a:spcAft>
                <a:spcPts val="1800"/>
              </a:spcAft>
              <a:buClr>
                <a:schemeClr val="tx1"/>
              </a:buClr>
              <a:buFont typeface="Wingdings" panose="05000000000000000000" pitchFamily="2" charset="2"/>
              <a:buChar char="§"/>
              <a:defRPr>
                <a:solidFill>
                  <a:schemeClr val="tx1"/>
                </a:solidFill>
              </a:defRPr>
            </a:lvl2pPr>
            <a:lvl3pPr marL="1200150" indent="-285750">
              <a:lnSpc>
                <a:spcPct val="100000"/>
              </a:lnSpc>
              <a:spcAft>
                <a:spcPts val="1800"/>
              </a:spcAft>
              <a:buClr>
                <a:schemeClr val="tx1"/>
              </a:buClr>
              <a:buFont typeface="Wingdings" panose="05000000000000000000" pitchFamily="2" charset="2"/>
              <a:buChar char="§"/>
              <a:defRPr>
                <a:solidFill>
                  <a:schemeClr val="tx1"/>
                </a:solidFill>
              </a:defRPr>
            </a:lvl3pPr>
            <a:lvl4pPr marL="1657350" indent="-285750">
              <a:lnSpc>
                <a:spcPct val="100000"/>
              </a:lnSpc>
              <a:spcAft>
                <a:spcPts val="1800"/>
              </a:spcAft>
              <a:buClr>
                <a:schemeClr val="tx1"/>
              </a:buClr>
              <a:buFont typeface="Wingdings" panose="05000000000000000000" pitchFamily="2" charset="2"/>
              <a:buChar char="§"/>
              <a:defRPr>
                <a:solidFill>
                  <a:schemeClr val="tx1"/>
                </a:solidFill>
              </a:defRPr>
            </a:lvl4pPr>
            <a:lvl5pPr marL="2114550" indent="-285750">
              <a:lnSpc>
                <a:spcPct val="100000"/>
              </a:lnSpc>
              <a:spcAft>
                <a:spcPts val="1800"/>
              </a:spcAft>
              <a:buClr>
                <a:schemeClr val="tx1"/>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1" name="Content Placeholder 2">
            <a:extLst>
              <a:ext uri="{FF2B5EF4-FFF2-40B4-BE49-F238E27FC236}">
                <a16:creationId xmlns:a16="http://schemas.microsoft.com/office/drawing/2014/main" id="{B332DDBB-FABA-4789-98C8-601D1C08A027}"/>
              </a:ext>
            </a:extLst>
          </p:cNvPr>
          <p:cNvSpPr>
            <a:spLocks noGrp="1"/>
          </p:cNvSpPr>
          <p:nvPr>
            <p:ph sz="quarter" idx="13" hasCustomPrompt="1"/>
          </p:nvPr>
        </p:nvSpPr>
        <p:spPr>
          <a:xfrm>
            <a:off x="838197" y="2272201"/>
            <a:ext cx="10905685" cy="437599"/>
          </a:xfrm>
        </p:spPr>
        <p:txBody>
          <a:bodyPr vert="horz" lIns="91440" tIns="45720" rIns="91440" bIns="0" rtlCol="0" anchor="t" anchorCtr="0">
            <a:noAutofit/>
          </a:bodyPr>
          <a:lstStyle>
            <a:lvl1pPr>
              <a:lnSpc>
                <a:spcPct val="100000"/>
              </a:lnSpc>
              <a:spcAft>
                <a:spcPts val="0"/>
              </a:spcAft>
              <a:defRPr lang="en-BE" sz="2600" dirty="0">
                <a:solidFill>
                  <a:srgbClr val="6FA528"/>
                </a:solidFill>
                <a:latin typeface="EC Square Sans Pro Medium" panose="020B0500000000020004" pitchFamily="34" charset="0"/>
                <a:ea typeface="+mj-ea"/>
                <a:cs typeface="+mj-cs"/>
              </a:defRPr>
            </a:lvl1pPr>
          </a:lstStyle>
          <a:p>
            <a:pPr lvl="0">
              <a:lnSpc>
                <a:spcPct val="90000"/>
              </a:lnSpc>
              <a:spcBef>
                <a:spcPct val="0"/>
              </a:spcBef>
              <a:buNone/>
            </a:pPr>
            <a:r>
              <a:rPr lang="en-US" dirty="0"/>
              <a:t>Click to add Topic Name</a:t>
            </a:r>
            <a:endParaRPr lang="en-BE" dirty="0"/>
          </a:p>
        </p:txBody>
      </p:sp>
      <p:sp>
        <p:nvSpPr>
          <p:cNvPr id="19" name="Text Placeholder 2">
            <a:extLst>
              <a:ext uri="{FF2B5EF4-FFF2-40B4-BE49-F238E27FC236}">
                <a16:creationId xmlns:a16="http://schemas.microsoft.com/office/drawing/2014/main" id="{B76D2B3C-AC16-4C2E-9D2E-2F0E02AF73A5}"/>
              </a:ext>
            </a:extLst>
          </p:cNvPr>
          <p:cNvSpPr>
            <a:spLocks noGrp="1"/>
          </p:cNvSpPr>
          <p:nvPr>
            <p:ph type="body" sz="quarter" idx="14" hasCustomPrompt="1"/>
          </p:nvPr>
        </p:nvSpPr>
        <p:spPr>
          <a:xfrm>
            <a:off x="1696828" y="5902623"/>
            <a:ext cx="4098222" cy="672074"/>
          </a:xfrm>
        </p:spPr>
        <p:txBody>
          <a:bodyPr lIns="0" tIns="0" rIns="0" bIns="0">
            <a:normAutofit/>
          </a:bodyPr>
          <a:lstStyle>
            <a:lvl1pPr>
              <a:defRPr lang="en-US" sz="1600" b="0" i="0" dirty="0" smtClean="0">
                <a:solidFill>
                  <a:srgbClr val="6FA528"/>
                </a:solidFill>
                <a:latin typeface="EC Square Sans Pro Medium" panose="020B0500000000020004" pitchFamily="34" charset="0"/>
                <a:ea typeface="Verdana" pitchFamily="34" charset="0"/>
                <a:cs typeface="EC Square Sans Pro" panose="020B0506040000020004" pitchFamily="34" charset="0"/>
              </a:defRPr>
            </a:lvl1pPr>
            <a:lvl2pPr>
              <a:defRPr lang="en-US" sz="2800" dirty="0" smtClean="0"/>
            </a:lvl2pPr>
            <a:lvl3pPr>
              <a:defRPr lang="en-US" sz="3000" b="1" dirty="0" smtClean="0">
                <a:solidFill>
                  <a:schemeClr val="bg1"/>
                </a:solidFill>
              </a:defRPr>
            </a:lvl3pPr>
            <a:lvl4pPr>
              <a:defRPr lang="en-US" sz="2000" dirty="0" smtClean="0"/>
            </a:lvl4pPr>
            <a:lvl5pPr>
              <a:defRPr lang="en-BE" sz="2000" dirty="0"/>
            </a:lvl5pPr>
          </a:lstStyle>
          <a:p>
            <a:pPr marL="0" lvl="0" indent="0" defTabSz="457200">
              <a:spcBef>
                <a:spcPct val="20000"/>
              </a:spcBef>
              <a:buFont typeface="Arial"/>
              <a:buNone/>
            </a:pPr>
            <a:r>
              <a:rPr lang="en-US" dirty="0"/>
              <a:t>Click to add Topic/Event Title</a:t>
            </a:r>
            <a:endParaRPr lang="en-BE" dirty="0"/>
          </a:p>
        </p:txBody>
      </p:sp>
      <p:sp>
        <p:nvSpPr>
          <p:cNvPr id="22" name="Content Placeholder 2">
            <a:extLst>
              <a:ext uri="{FF2B5EF4-FFF2-40B4-BE49-F238E27FC236}">
                <a16:creationId xmlns:a16="http://schemas.microsoft.com/office/drawing/2014/main" id="{D29D95BF-DDCB-4E85-8C02-1E33AF1FC9E5}"/>
              </a:ext>
            </a:extLst>
          </p:cNvPr>
          <p:cNvSpPr>
            <a:spLocks noGrp="1"/>
          </p:cNvSpPr>
          <p:nvPr>
            <p:ph sz="quarter" idx="10" hasCustomPrompt="1"/>
          </p:nvPr>
        </p:nvSpPr>
        <p:spPr>
          <a:xfrm>
            <a:off x="5906027" y="5899822"/>
            <a:ext cx="2969355" cy="413610"/>
          </a:xfrm>
        </p:spPr>
        <p:txBody>
          <a:bodyPr vert="horz" lIns="36000" tIns="0" rIns="72000" bIns="0" rtlCol="0" anchor="t" anchorCtr="0">
            <a:noAutofit/>
          </a:bodyPr>
          <a:lstStyle>
            <a:lvl1pPr>
              <a:lnSpc>
                <a:spcPct val="100000"/>
              </a:lnSpc>
              <a:spcAft>
                <a:spcPts val="0"/>
              </a:spcAft>
              <a:defRPr lang="en-US" sz="1500" cap="none" baseline="0" smtClean="0">
                <a:solidFill>
                  <a:schemeClr val="bg1">
                    <a:lumMod val="50000"/>
                  </a:schemeClr>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Click to add Speaker’s name,</a:t>
            </a:r>
          </a:p>
          <a:p>
            <a:pPr marL="0" lvl="0">
              <a:lnSpc>
                <a:spcPct val="90000"/>
              </a:lnSpc>
              <a:spcBef>
                <a:spcPct val="0"/>
              </a:spcBef>
              <a:buNone/>
            </a:pPr>
            <a:r>
              <a:rPr lang="en-US" dirty="0"/>
              <a:t>Position, Organisation</a:t>
            </a:r>
            <a:endParaRPr lang="en-BE" dirty="0"/>
          </a:p>
        </p:txBody>
      </p:sp>
      <p:sp>
        <p:nvSpPr>
          <p:cNvPr id="30" name="Content Placeholder 2">
            <a:extLst>
              <a:ext uri="{FF2B5EF4-FFF2-40B4-BE49-F238E27FC236}">
                <a16:creationId xmlns:a16="http://schemas.microsoft.com/office/drawing/2014/main" id="{50D82E7F-72A9-4AFA-A2CF-4F0FBD6D9A03}"/>
              </a:ext>
            </a:extLst>
          </p:cNvPr>
          <p:cNvSpPr>
            <a:spLocks noGrp="1"/>
          </p:cNvSpPr>
          <p:nvPr>
            <p:ph sz="quarter" idx="11" hasCustomPrompt="1"/>
          </p:nvPr>
        </p:nvSpPr>
        <p:spPr>
          <a:xfrm>
            <a:off x="5906027" y="6343657"/>
            <a:ext cx="2964463" cy="413610"/>
          </a:xfrm>
        </p:spPr>
        <p:txBody>
          <a:bodyPr vert="horz" lIns="36000" tIns="0" rIns="72000" bIns="0" rtlCol="0" anchor="t" anchorCtr="0">
            <a:noAutofit/>
          </a:bodyPr>
          <a:lstStyle>
            <a:lvl1pPr>
              <a:lnSpc>
                <a:spcPct val="100000"/>
              </a:lnSpc>
              <a:spcAft>
                <a:spcPts val="0"/>
              </a:spcAft>
              <a:defRPr lang="en-US" sz="1500" cap="none" baseline="0" smtClean="0">
                <a:solidFill>
                  <a:schemeClr val="bg1">
                    <a:lumMod val="50000"/>
                  </a:schemeClr>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Location and Date</a:t>
            </a:r>
            <a:endParaRPr lang="en-BE" dirty="0"/>
          </a:p>
        </p:txBody>
      </p:sp>
      <p:sp>
        <p:nvSpPr>
          <p:cNvPr id="31" name="Picture Placeholder 4">
            <a:extLst>
              <a:ext uri="{FF2B5EF4-FFF2-40B4-BE49-F238E27FC236}">
                <a16:creationId xmlns:a16="http://schemas.microsoft.com/office/drawing/2014/main" id="{D8CC42F6-A1AB-43CA-9055-1200B8A88897}"/>
              </a:ext>
            </a:extLst>
          </p:cNvPr>
          <p:cNvSpPr>
            <a:spLocks noGrp="1"/>
          </p:cNvSpPr>
          <p:nvPr>
            <p:ph type="pic" sz="quarter" idx="15" hasCustomPrompt="1"/>
          </p:nvPr>
        </p:nvSpPr>
        <p:spPr>
          <a:xfrm>
            <a:off x="10862876" y="5923701"/>
            <a:ext cx="809625" cy="779462"/>
          </a:xfrm>
        </p:spPr>
        <p:txBody>
          <a:bodyPr/>
          <a:lstStyle>
            <a:lvl1pPr marL="0" indent="0" algn="ctr">
              <a:buNone/>
              <a:defRPr sz="1200"/>
            </a:lvl1pPr>
          </a:lstStyle>
          <a:p>
            <a:r>
              <a:rPr lang="en-GB" dirty="0"/>
              <a:t>LOGO</a:t>
            </a:r>
            <a:endParaRPr lang="en-BE" dirty="0"/>
          </a:p>
        </p:txBody>
      </p:sp>
      <p:sp>
        <p:nvSpPr>
          <p:cNvPr id="20" name="Title 1">
            <a:extLst>
              <a:ext uri="{FF2B5EF4-FFF2-40B4-BE49-F238E27FC236}">
                <a16:creationId xmlns:a16="http://schemas.microsoft.com/office/drawing/2014/main" id="{64962DEE-C427-43B4-8B80-955526B7F70D}"/>
              </a:ext>
            </a:extLst>
          </p:cNvPr>
          <p:cNvSpPr txBox="1">
            <a:spLocks/>
          </p:cNvSpPr>
          <p:nvPr userDrawn="1"/>
        </p:nvSpPr>
        <p:spPr>
          <a:xfrm>
            <a:off x="838196" y="1784791"/>
            <a:ext cx="10905685" cy="648982"/>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lnSpc>
                <a:spcPts val="3800"/>
              </a:lnSpc>
            </a:pPr>
            <a:r>
              <a:rPr lang="en-US" sz="4000" kern="1200" dirty="0">
                <a:solidFill>
                  <a:srgbClr val="0344A2"/>
                </a:solidFill>
                <a:latin typeface="EC Square Sans Pro Medium" panose="020B0500000000020004" pitchFamily="34" charset="0"/>
                <a:ea typeface="Verdana" pitchFamily="34" charset="0"/>
              </a:rPr>
              <a:t>BTSF</a:t>
            </a:r>
            <a:endParaRPr lang="en-GB" sz="4000" kern="1200" dirty="0">
              <a:solidFill>
                <a:srgbClr val="0344A2"/>
              </a:solidFill>
              <a:latin typeface="EC Square Sans Pro Medium" panose="020B0500000000020004" pitchFamily="34" charset="0"/>
              <a:ea typeface="Verdana" pitchFamily="34" charset="0"/>
            </a:endParaRPr>
          </a:p>
        </p:txBody>
      </p:sp>
      <p:cxnSp>
        <p:nvCxnSpPr>
          <p:cNvPr id="27" name="Straight Connector 26">
            <a:extLst>
              <a:ext uri="{FF2B5EF4-FFF2-40B4-BE49-F238E27FC236}">
                <a16:creationId xmlns:a16="http://schemas.microsoft.com/office/drawing/2014/main" id="{BD4BAF4C-ED63-4362-9B0A-E6A9D26E310A}"/>
              </a:ext>
            </a:extLst>
          </p:cNvPr>
          <p:cNvCxnSpPr>
            <a:cxnSpLocks/>
          </p:cNvCxnSpPr>
          <p:nvPr userDrawn="1"/>
        </p:nvCxnSpPr>
        <p:spPr>
          <a:xfrm>
            <a:off x="838196" y="1784791"/>
            <a:ext cx="4" cy="5073209"/>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035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ntent - TUTO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0F4F37E-E245-4C11-ACF3-E87C6AF891C2}"/>
              </a:ext>
            </a:extLst>
          </p:cNvPr>
          <p:cNvSpPr/>
          <p:nvPr userDrawn="1"/>
        </p:nvSpPr>
        <p:spPr>
          <a:xfrm>
            <a:off x="-5346" y="5745772"/>
            <a:ext cx="12192000" cy="1091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Rectangle 11">
            <a:extLst>
              <a:ext uri="{FF2B5EF4-FFF2-40B4-BE49-F238E27FC236}">
                <a16:creationId xmlns:a16="http://schemas.microsoft.com/office/drawing/2014/main" id="{A9F6ACE6-5C27-4EBA-A2C0-D9E1BBD9D672}"/>
              </a:ext>
            </a:extLst>
          </p:cNvPr>
          <p:cNvSpPr/>
          <p:nvPr userDrawn="1"/>
        </p:nvSpPr>
        <p:spPr>
          <a:xfrm>
            <a:off x="-5346" y="0"/>
            <a:ext cx="12197346" cy="5756997"/>
          </a:xfrm>
          <a:prstGeom prst="rect">
            <a:avLst/>
          </a:prstGeom>
          <a:solidFill>
            <a:srgbClr val="CD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3" name="Rectangle 22">
            <a:extLst>
              <a:ext uri="{FF2B5EF4-FFF2-40B4-BE49-F238E27FC236}">
                <a16:creationId xmlns:a16="http://schemas.microsoft.com/office/drawing/2014/main" id="{E69407D0-7DF1-4D7D-92C9-0EF246CBD584}"/>
              </a:ext>
            </a:extLst>
          </p:cNvPr>
          <p:cNvSpPr/>
          <p:nvPr userDrawn="1"/>
        </p:nvSpPr>
        <p:spPr>
          <a:xfrm>
            <a:off x="6493685" y="2981742"/>
            <a:ext cx="5079600" cy="1879200"/>
          </a:xfrm>
          <a:prstGeom prst="rect">
            <a:avLst/>
          </a:prstGeom>
          <a:blipFill dpi="0" rotWithShape="1">
            <a:blip r:embed="rId2">
              <a:alphaModFix amt="15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EFCB28C1-D470-4CB4-B1AE-32210367843E}"/>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
        <p:nvSpPr>
          <p:cNvPr id="24" name="Title 1">
            <a:extLst>
              <a:ext uri="{FF2B5EF4-FFF2-40B4-BE49-F238E27FC236}">
                <a16:creationId xmlns:a16="http://schemas.microsoft.com/office/drawing/2014/main" id="{E25F6123-483C-42C0-8EFD-B9B1A4464B81}"/>
              </a:ext>
            </a:extLst>
          </p:cNvPr>
          <p:cNvSpPr txBox="1">
            <a:spLocks/>
          </p:cNvSpPr>
          <p:nvPr userDrawn="1"/>
        </p:nvSpPr>
        <p:spPr>
          <a:xfrm>
            <a:off x="6667739" y="2684799"/>
            <a:ext cx="4647389" cy="2176143"/>
          </a:xfrm>
          <a:prstGeom prst="rect">
            <a:avLst/>
          </a:prstGeom>
          <a:noFill/>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16000" dirty="0">
                <a:solidFill>
                  <a:srgbClr val="D5E1EF"/>
                </a:solidFill>
                <a:latin typeface="EC Square Sans Pro Medium" panose="020B0500000000020004" pitchFamily="34" charset="0"/>
              </a:rPr>
              <a:t>BTSF</a:t>
            </a:r>
            <a:endParaRPr lang="en-GB" sz="16000" dirty="0">
              <a:solidFill>
                <a:srgbClr val="D5E1EF"/>
              </a:solidFill>
              <a:latin typeface="EC Square Sans Pro Medium" panose="020B0500000000020004" pitchFamily="34" charset="0"/>
            </a:endParaRPr>
          </a:p>
        </p:txBody>
      </p:sp>
      <p:cxnSp>
        <p:nvCxnSpPr>
          <p:cNvPr id="25" name="Straight Connector 24">
            <a:extLst>
              <a:ext uri="{FF2B5EF4-FFF2-40B4-BE49-F238E27FC236}">
                <a16:creationId xmlns:a16="http://schemas.microsoft.com/office/drawing/2014/main" id="{A0F41ECB-9B5D-4C84-B9FA-1EDE0AB2DD22}"/>
              </a:ext>
            </a:extLst>
          </p:cNvPr>
          <p:cNvCxnSpPr/>
          <p:nvPr userDrawn="1"/>
        </p:nvCxnSpPr>
        <p:spPr>
          <a:xfrm>
            <a:off x="838200" y="1978925"/>
            <a:ext cx="0" cy="4879075"/>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32" name="Content Placeholder 2">
            <a:extLst>
              <a:ext uri="{FF2B5EF4-FFF2-40B4-BE49-F238E27FC236}">
                <a16:creationId xmlns:a16="http://schemas.microsoft.com/office/drawing/2014/main" id="{B96C0D44-011C-4FDF-8412-5FDF1ABE172F}"/>
              </a:ext>
            </a:extLst>
          </p:cNvPr>
          <p:cNvSpPr>
            <a:spLocks noGrp="1"/>
          </p:cNvSpPr>
          <p:nvPr>
            <p:ph idx="1"/>
          </p:nvPr>
        </p:nvSpPr>
        <p:spPr>
          <a:xfrm>
            <a:off x="838199" y="2451183"/>
            <a:ext cx="10905699" cy="3235951"/>
          </a:xfrm>
        </p:spPr>
        <p:txBody>
          <a:bodyPr>
            <a:noAutofit/>
          </a:bodyPr>
          <a:lstStyle>
            <a:lvl1pPr marL="342900" indent="-342900">
              <a:lnSpc>
                <a:spcPct val="100000"/>
              </a:lnSpc>
              <a:spcBef>
                <a:spcPts val="0"/>
              </a:spcBef>
              <a:spcAft>
                <a:spcPts val="1800"/>
              </a:spcAft>
              <a:buClr>
                <a:schemeClr val="tx1"/>
              </a:buClr>
              <a:buFont typeface="Wingdings" panose="05000000000000000000" pitchFamily="2" charset="2"/>
              <a:buChar char="§"/>
              <a:defRPr>
                <a:solidFill>
                  <a:schemeClr val="tx1"/>
                </a:solidFill>
              </a:defRPr>
            </a:lvl1pPr>
            <a:lvl2pPr marL="800100" indent="-342900">
              <a:lnSpc>
                <a:spcPct val="100000"/>
              </a:lnSpc>
              <a:spcAft>
                <a:spcPts val="1800"/>
              </a:spcAft>
              <a:buClr>
                <a:schemeClr val="tx1"/>
              </a:buClr>
              <a:buFont typeface="Wingdings" panose="05000000000000000000" pitchFamily="2" charset="2"/>
              <a:buChar char="§"/>
              <a:defRPr>
                <a:solidFill>
                  <a:schemeClr val="tx1"/>
                </a:solidFill>
              </a:defRPr>
            </a:lvl2pPr>
            <a:lvl3pPr marL="1200150" indent="-285750">
              <a:lnSpc>
                <a:spcPct val="100000"/>
              </a:lnSpc>
              <a:spcAft>
                <a:spcPts val="1800"/>
              </a:spcAft>
              <a:buClr>
                <a:schemeClr val="tx1"/>
              </a:buClr>
              <a:buFont typeface="Wingdings" panose="05000000000000000000" pitchFamily="2" charset="2"/>
              <a:buChar char="§"/>
              <a:defRPr>
                <a:solidFill>
                  <a:schemeClr val="tx1"/>
                </a:solidFill>
              </a:defRPr>
            </a:lvl3pPr>
            <a:lvl4pPr marL="1657350" indent="-285750">
              <a:lnSpc>
                <a:spcPct val="100000"/>
              </a:lnSpc>
              <a:spcAft>
                <a:spcPts val="1800"/>
              </a:spcAft>
              <a:buClr>
                <a:schemeClr val="tx1"/>
              </a:buClr>
              <a:buFont typeface="Wingdings" panose="05000000000000000000" pitchFamily="2" charset="2"/>
              <a:buChar char="§"/>
              <a:defRPr>
                <a:solidFill>
                  <a:schemeClr val="tx1"/>
                </a:solidFill>
              </a:defRPr>
            </a:lvl4pPr>
            <a:lvl5pPr marL="2114550" indent="-285750">
              <a:lnSpc>
                <a:spcPct val="100000"/>
              </a:lnSpc>
              <a:spcAft>
                <a:spcPts val="1800"/>
              </a:spcAft>
              <a:buClr>
                <a:schemeClr val="tx1"/>
              </a:buClr>
              <a:buFont typeface="Wingdings" panose="05000000000000000000" pitchFamily="2" charset="2"/>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Content Placeholder 2">
            <a:extLst>
              <a:ext uri="{FF2B5EF4-FFF2-40B4-BE49-F238E27FC236}">
                <a16:creationId xmlns:a16="http://schemas.microsoft.com/office/drawing/2014/main" id="{B332DDBB-FABA-4789-98C8-601D1C08A027}"/>
              </a:ext>
            </a:extLst>
          </p:cNvPr>
          <p:cNvSpPr>
            <a:spLocks noGrp="1"/>
          </p:cNvSpPr>
          <p:nvPr>
            <p:ph sz="quarter" idx="13" hasCustomPrompt="1"/>
          </p:nvPr>
        </p:nvSpPr>
        <p:spPr>
          <a:xfrm>
            <a:off x="838197" y="1993233"/>
            <a:ext cx="10905685" cy="437599"/>
          </a:xfrm>
        </p:spPr>
        <p:txBody>
          <a:bodyPr vert="horz" lIns="91440" tIns="45720" rIns="91440" bIns="0" rtlCol="0" anchor="t" anchorCtr="0">
            <a:noAutofit/>
          </a:bodyPr>
          <a:lstStyle>
            <a:lvl1pPr>
              <a:lnSpc>
                <a:spcPct val="100000"/>
              </a:lnSpc>
              <a:spcAft>
                <a:spcPts val="0"/>
              </a:spcAft>
              <a:defRPr lang="en-BE" sz="2600" dirty="0">
                <a:solidFill>
                  <a:srgbClr val="6FA528"/>
                </a:solidFill>
                <a:latin typeface="EC Square Sans Pro Medium" panose="020B0500000000020004" pitchFamily="34" charset="0"/>
                <a:ea typeface="+mj-ea"/>
                <a:cs typeface="+mj-cs"/>
              </a:defRPr>
            </a:lvl1pPr>
          </a:lstStyle>
          <a:p>
            <a:pPr lvl="0">
              <a:lnSpc>
                <a:spcPct val="90000"/>
              </a:lnSpc>
              <a:spcBef>
                <a:spcPct val="0"/>
              </a:spcBef>
              <a:buNone/>
            </a:pPr>
            <a:r>
              <a:rPr lang="en-US" dirty="0"/>
              <a:t>Click to add Topic Name</a:t>
            </a:r>
            <a:endParaRPr lang="en-BE" dirty="0"/>
          </a:p>
        </p:txBody>
      </p:sp>
      <p:pic>
        <p:nvPicPr>
          <p:cNvPr id="17" name="Picture 16">
            <a:extLst>
              <a:ext uri="{FF2B5EF4-FFF2-40B4-BE49-F238E27FC236}">
                <a16:creationId xmlns:a16="http://schemas.microsoft.com/office/drawing/2014/main" id="{30681C61-2192-4B18-A1E6-51B9747C0A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0000" y="6045988"/>
            <a:ext cx="1710390" cy="450423"/>
          </a:xfrm>
          <a:prstGeom prst="rect">
            <a:avLst/>
          </a:prstGeom>
        </p:spPr>
      </p:pic>
      <p:sp>
        <p:nvSpPr>
          <p:cNvPr id="19" name="Text Placeholder 2">
            <a:extLst>
              <a:ext uri="{FF2B5EF4-FFF2-40B4-BE49-F238E27FC236}">
                <a16:creationId xmlns:a16="http://schemas.microsoft.com/office/drawing/2014/main" id="{B76D2B3C-AC16-4C2E-9D2E-2F0E02AF73A5}"/>
              </a:ext>
            </a:extLst>
          </p:cNvPr>
          <p:cNvSpPr>
            <a:spLocks noGrp="1"/>
          </p:cNvSpPr>
          <p:nvPr>
            <p:ph type="body" sz="quarter" idx="14" hasCustomPrompt="1"/>
          </p:nvPr>
        </p:nvSpPr>
        <p:spPr>
          <a:xfrm>
            <a:off x="1696828" y="5902623"/>
            <a:ext cx="4098222" cy="672074"/>
          </a:xfrm>
        </p:spPr>
        <p:txBody>
          <a:bodyPr lIns="0" tIns="0" rIns="0" bIns="0">
            <a:normAutofit/>
          </a:bodyPr>
          <a:lstStyle>
            <a:lvl1pPr>
              <a:defRPr lang="en-US" sz="1600" b="0" i="0" dirty="0" smtClean="0">
                <a:solidFill>
                  <a:srgbClr val="6FA528"/>
                </a:solidFill>
                <a:latin typeface="EC Square Sans Pro Medium" panose="020B0500000000020004" pitchFamily="34" charset="0"/>
                <a:ea typeface="Verdana" pitchFamily="34" charset="0"/>
                <a:cs typeface="EC Square Sans Pro" panose="020B0506040000020004" pitchFamily="34" charset="0"/>
              </a:defRPr>
            </a:lvl1pPr>
            <a:lvl2pPr>
              <a:defRPr lang="en-US" sz="2800" dirty="0" smtClean="0"/>
            </a:lvl2pPr>
            <a:lvl3pPr>
              <a:defRPr lang="en-US" sz="3000" b="1" dirty="0" smtClean="0">
                <a:solidFill>
                  <a:schemeClr val="bg1"/>
                </a:solidFill>
              </a:defRPr>
            </a:lvl3pPr>
            <a:lvl4pPr>
              <a:defRPr lang="en-US" sz="2000" dirty="0" smtClean="0"/>
            </a:lvl4pPr>
            <a:lvl5pPr>
              <a:defRPr lang="en-BE" sz="2000" dirty="0"/>
            </a:lvl5pPr>
          </a:lstStyle>
          <a:p>
            <a:pPr marL="0" lvl="0" indent="0" defTabSz="457200">
              <a:spcBef>
                <a:spcPct val="20000"/>
              </a:spcBef>
              <a:buFont typeface="Arial"/>
              <a:buNone/>
            </a:pPr>
            <a:r>
              <a:rPr lang="en-US" dirty="0"/>
              <a:t>Click to add Topic/Event Title</a:t>
            </a:r>
            <a:endParaRPr lang="en-BE" dirty="0"/>
          </a:p>
        </p:txBody>
      </p:sp>
      <p:sp>
        <p:nvSpPr>
          <p:cNvPr id="22" name="Content Placeholder 2">
            <a:extLst>
              <a:ext uri="{FF2B5EF4-FFF2-40B4-BE49-F238E27FC236}">
                <a16:creationId xmlns:a16="http://schemas.microsoft.com/office/drawing/2014/main" id="{D29D95BF-DDCB-4E85-8C02-1E33AF1FC9E5}"/>
              </a:ext>
            </a:extLst>
          </p:cNvPr>
          <p:cNvSpPr>
            <a:spLocks noGrp="1"/>
          </p:cNvSpPr>
          <p:nvPr>
            <p:ph sz="quarter" idx="10" hasCustomPrompt="1"/>
          </p:nvPr>
        </p:nvSpPr>
        <p:spPr>
          <a:xfrm>
            <a:off x="5906027" y="5899822"/>
            <a:ext cx="2969355" cy="413610"/>
          </a:xfrm>
        </p:spPr>
        <p:txBody>
          <a:bodyPr vert="horz" lIns="36000" tIns="0" rIns="72000" bIns="0" rtlCol="0" anchor="t" anchorCtr="0">
            <a:noAutofit/>
          </a:bodyPr>
          <a:lstStyle>
            <a:lvl1pPr>
              <a:lnSpc>
                <a:spcPct val="100000"/>
              </a:lnSpc>
              <a:spcAft>
                <a:spcPts val="0"/>
              </a:spcAft>
              <a:defRPr lang="en-US" sz="1500" cap="none" baseline="0" smtClean="0">
                <a:solidFill>
                  <a:schemeClr val="bg1">
                    <a:lumMod val="50000"/>
                  </a:schemeClr>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Click to add Speaker’s name,</a:t>
            </a:r>
          </a:p>
          <a:p>
            <a:pPr marL="0" lvl="0">
              <a:lnSpc>
                <a:spcPct val="90000"/>
              </a:lnSpc>
              <a:spcBef>
                <a:spcPct val="0"/>
              </a:spcBef>
              <a:buNone/>
            </a:pPr>
            <a:r>
              <a:rPr lang="en-US" dirty="0"/>
              <a:t>Position, Organisation</a:t>
            </a:r>
            <a:endParaRPr lang="en-BE" dirty="0"/>
          </a:p>
        </p:txBody>
      </p:sp>
      <p:sp>
        <p:nvSpPr>
          <p:cNvPr id="30" name="Content Placeholder 2">
            <a:extLst>
              <a:ext uri="{FF2B5EF4-FFF2-40B4-BE49-F238E27FC236}">
                <a16:creationId xmlns:a16="http://schemas.microsoft.com/office/drawing/2014/main" id="{50D82E7F-72A9-4AFA-A2CF-4F0FBD6D9A03}"/>
              </a:ext>
            </a:extLst>
          </p:cNvPr>
          <p:cNvSpPr>
            <a:spLocks noGrp="1"/>
          </p:cNvSpPr>
          <p:nvPr>
            <p:ph sz="quarter" idx="11" hasCustomPrompt="1"/>
          </p:nvPr>
        </p:nvSpPr>
        <p:spPr>
          <a:xfrm>
            <a:off x="5906027" y="6343657"/>
            <a:ext cx="2964463" cy="413610"/>
          </a:xfrm>
        </p:spPr>
        <p:txBody>
          <a:bodyPr vert="horz" lIns="36000" tIns="0" rIns="72000" bIns="0" rtlCol="0" anchor="t" anchorCtr="0">
            <a:noAutofit/>
          </a:bodyPr>
          <a:lstStyle>
            <a:lvl1pPr>
              <a:lnSpc>
                <a:spcPct val="100000"/>
              </a:lnSpc>
              <a:spcAft>
                <a:spcPts val="0"/>
              </a:spcAft>
              <a:defRPr lang="en-US" sz="1500" cap="none" baseline="0" smtClean="0">
                <a:solidFill>
                  <a:schemeClr val="bg1">
                    <a:lumMod val="50000"/>
                  </a:schemeClr>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Location and Date</a:t>
            </a:r>
            <a:endParaRPr lang="en-BE" dirty="0"/>
          </a:p>
        </p:txBody>
      </p:sp>
      <p:sp>
        <p:nvSpPr>
          <p:cNvPr id="31" name="Picture Placeholder 4">
            <a:extLst>
              <a:ext uri="{FF2B5EF4-FFF2-40B4-BE49-F238E27FC236}">
                <a16:creationId xmlns:a16="http://schemas.microsoft.com/office/drawing/2014/main" id="{D8CC42F6-A1AB-43CA-9055-1200B8A88897}"/>
              </a:ext>
            </a:extLst>
          </p:cNvPr>
          <p:cNvSpPr>
            <a:spLocks noGrp="1"/>
          </p:cNvSpPr>
          <p:nvPr>
            <p:ph type="pic" sz="quarter" idx="15" hasCustomPrompt="1"/>
          </p:nvPr>
        </p:nvSpPr>
        <p:spPr>
          <a:xfrm>
            <a:off x="10862876" y="5923701"/>
            <a:ext cx="809625" cy="779462"/>
          </a:xfrm>
        </p:spPr>
        <p:txBody>
          <a:bodyPr/>
          <a:lstStyle>
            <a:lvl1pPr marL="0" indent="0" algn="ctr">
              <a:buNone/>
              <a:defRPr sz="1200"/>
            </a:lvl1pPr>
          </a:lstStyle>
          <a:p>
            <a:r>
              <a:rPr lang="en-GB" dirty="0"/>
              <a:t>LOGO</a:t>
            </a:r>
            <a:endParaRPr lang="en-BE" dirty="0"/>
          </a:p>
        </p:txBody>
      </p:sp>
      <p:sp>
        <p:nvSpPr>
          <p:cNvPr id="20" name="Title 1">
            <a:extLst>
              <a:ext uri="{FF2B5EF4-FFF2-40B4-BE49-F238E27FC236}">
                <a16:creationId xmlns:a16="http://schemas.microsoft.com/office/drawing/2014/main" id="{4915B6E2-33F3-460D-AAE1-E911F2CB1838}"/>
              </a:ext>
            </a:extLst>
          </p:cNvPr>
          <p:cNvSpPr txBox="1">
            <a:spLocks/>
          </p:cNvSpPr>
          <p:nvPr userDrawn="1"/>
        </p:nvSpPr>
        <p:spPr>
          <a:xfrm>
            <a:off x="684565" y="46203"/>
            <a:ext cx="2880000"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6000" dirty="0">
                <a:solidFill>
                  <a:srgbClr val="0344A2"/>
                </a:solidFill>
                <a:latin typeface="EC Square Sans Pro Medium" panose="020B0500000000020004" pitchFamily="34" charset="0"/>
              </a:rPr>
              <a:t>BTSF</a:t>
            </a:r>
          </a:p>
        </p:txBody>
      </p:sp>
    </p:spTree>
    <p:extLst>
      <p:ext uri="{BB962C8B-B14F-4D97-AF65-F5344CB8AC3E}">
        <p14:creationId xmlns:p14="http://schemas.microsoft.com/office/powerpoint/2010/main" val="797780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071811"/>
          </a:xfrm>
          <a:prstGeom prst="rect">
            <a:avLst/>
          </a:prstGeom>
          <a:solidFill>
            <a:srgbClr val="CDD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cxnSp>
        <p:nvCxnSpPr>
          <p:cNvPr id="10" name="Straight Connector 9"/>
          <p:cNvCxnSpPr>
            <a:cxnSpLocks/>
          </p:cNvCxnSpPr>
          <p:nvPr userDrawn="1"/>
        </p:nvCxnSpPr>
        <p:spPr>
          <a:xfrm flipH="1">
            <a:off x="838200" y="0"/>
            <a:ext cx="1" cy="2498271"/>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420E950D-7389-4D38-9CF4-932A0214F747}"/>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
        <p:nvSpPr>
          <p:cNvPr id="18" name="Subtitle 2">
            <a:extLst>
              <a:ext uri="{FF2B5EF4-FFF2-40B4-BE49-F238E27FC236}">
                <a16:creationId xmlns:a16="http://schemas.microsoft.com/office/drawing/2014/main" id="{A4E238D9-73CF-413D-8827-6DBC8E4CBBE1}"/>
              </a:ext>
            </a:extLst>
          </p:cNvPr>
          <p:cNvSpPr txBox="1">
            <a:spLocks/>
          </p:cNvSpPr>
          <p:nvPr userDrawn="1"/>
        </p:nvSpPr>
        <p:spPr>
          <a:xfrm>
            <a:off x="969764" y="1887663"/>
            <a:ext cx="10541977" cy="8977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4000" i="0" kern="1200">
                <a:solidFill>
                  <a:schemeClr val="accent5"/>
                </a:solidFill>
                <a:latin typeface="EC Square Sans Pro" panose="020B0506040000020004" pitchFamily="34" charset="0"/>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srgbClr val="6FA528"/>
                </a:solidFill>
              </a:rPr>
              <a:t>Thank you!</a:t>
            </a:r>
            <a:endParaRPr lang="en-GB" dirty="0">
              <a:solidFill>
                <a:srgbClr val="6FA528"/>
              </a:solidFill>
            </a:endParaRPr>
          </a:p>
        </p:txBody>
      </p:sp>
      <p:sp>
        <p:nvSpPr>
          <p:cNvPr id="8" name="Title 1">
            <a:extLst>
              <a:ext uri="{FF2B5EF4-FFF2-40B4-BE49-F238E27FC236}">
                <a16:creationId xmlns:a16="http://schemas.microsoft.com/office/drawing/2014/main" id="{AFB2BB05-5B99-4139-B635-347019D71BCD}"/>
              </a:ext>
            </a:extLst>
          </p:cNvPr>
          <p:cNvSpPr txBox="1">
            <a:spLocks/>
          </p:cNvSpPr>
          <p:nvPr userDrawn="1"/>
        </p:nvSpPr>
        <p:spPr>
          <a:xfrm>
            <a:off x="969764" y="342726"/>
            <a:ext cx="2655174"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marL="0" indent="0" algn="l"/>
            <a:r>
              <a:rPr lang="en-US" sz="8000" dirty="0">
                <a:solidFill>
                  <a:srgbClr val="034EA2"/>
                </a:solidFill>
                <a:latin typeface="EC Square Sans Pro Medium" panose="020B0500000000020004" pitchFamily="34" charset="0"/>
              </a:rPr>
              <a:t>BTSF</a:t>
            </a:r>
          </a:p>
        </p:txBody>
      </p:sp>
      <p:sp>
        <p:nvSpPr>
          <p:cNvPr id="11" name="TextBox 10">
            <a:extLst>
              <a:ext uri="{FF2B5EF4-FFF2-40B4-BE49-F238E27FC236}">
                <a16:creationId xmlns:a16="http://schemas.microsoft.com/office/drawing/2014/main" id="{BDA0C2D3-0AE6-41F7-9B5A-A236DB050F3B}"/>
              </a:ext>
            </a:extLst>
          </p:cNvPr>
          <p:cNvSpPr txBox="1"/>
          <p:nvPr userDrawn="1"/>
        </p:nvSpPr>
        <p:spPr>
          <a:xfrm>
            <a:off x="838199" y="5051231"/>
            <a:ext cx="5545336" cy="9310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b="1" dirty="0">
                <a:latin typeface="EC Square Sans Pro" panose="020B0506040000020004" pitchFamily="34" charset="0"/>
              </a:rPr>
              <a:t>© European Union 2021</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100" dirty="0">
                <a:latin typeface="EC Square Sans Pro" panose="020B0506040000020004" pitchFamily="34" charset="0"/>
              </a:rPr>
              <a:t>Unless otherwise noted the reuse of this presentation is not authorised. For any use or reproduction of elements that are owned by the EU, permission may need to be sought directly from the respective right holders.</a:t>
            </a:r>
          </a:p>
          <a:p>
            <a:endParaRPr lang="en-BE" sz="1050" dirty="0">
              <a:latin typeface="EC Square Sans Pro" panose="020B0506040000020004" pitchFamily="34" charset="0"/>
            </a:endParaRPr>
          </a:p>
        </p:txBody>
      </p:sp>
      <p:sp>
        <p:nvSpPr>
          <p:cNvPr id="12" name="Text Placeholder 7">
            <a:extLst>
              <a:ext uri="{FF2B5EF4-FFF2-40B4-BE49-F238E27FC236}">
                <a16:creationId xmlns:a16="http://schemas.microsoft.com/office/drawing/2014/main" id="{573FF88D-C7A0-4DFA-A423-49D0A69245D1}"/>
              </a:ext>
            </a:extLst>
          </p:cNvPr>
          <p:cNvSpPr txBox="1">
            <a:spLocks/>
          </p:cNvSpPr>
          <p:nvPr userDrawn="1"/>
        </p:nvSpPr>
        <p:spPr>
          <a:xfrm>
            <a:off x="838199" y="3355564"/>
            <a:ext cx="5100962" cy="1695667"/>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GB" sz="1800" dirty="0">
                <a:solidFill>
                  <a:srgbClr val="0344A2"/>
                </a:solidFill>
                <a:latin typeface="EC Square Sans Pro Medium" panose="020B0500000000020004" pitchFamily="34" charset="0"/>
              </a:rPr>
              <a:t>European Commission</a:t>
            </a:r>
            <a:br>
              <a:rPr lang="en-GB" sz="1600" dirty="0">
                <a:latin typeface="EC Square Sans Pro" panose="020B0506040000020004" pitchFamily="34" charset="0"/>
              </a:rPr>
            </a:br>
            <a:r>
              <a:rPr lang="en-GB" sz="1600" dirty="0">
                <a:solidFill>
                  <a:srgbClr val="0344A2"/>
                </a:solidFill>
                <a:latin typeface="EC Square Sans Pro Medium" panose="020B0500000000020004" pitchFamily="34" charset="0"/>
              </a:rPr>
              <a:t>European Health and Digital Executive Agency (HaDEA)</a:t>
            </a:r>
          </a:p>
          <a:p>
            <a:pPr marL="0" indent="0">
              <a:spcAft>
                <a:spcPts val="0"/>
              </a:spcAft>
              <a:buNone/>
            </a:pPr>
            <a:r>
              <a:rPr lang="en-GB" sz="1600" dirty="0">
                <a:solidFill>
                  <a:srgbClr val="0344A2"/>
                </a:solidFill>
                <a:latin typeface="EC Square Sans Pro" panose="020B0506040000020004" pitchFamily="34" charset="0"/>
              </a:rPr>
              <a:t>Established by the European Commission</a:t>
            </a:r>
          </a:p>
          <a:p>
            <a:pPr marL="0" indent="0">
              <a:spcAft>
                <a:spcPts val="0"/>
              </a:spcAft>
              <a:buNone/>
            </a:pPr>
            <a:br>
              <a:rPr lang="en-GB" sz="1600" dirty="0">
                <a:latin typeface="EC Square Sans Pro" panose="020B0506040000020004" pitchFamily="34" charset="0"/>
              </a:rPr>
            </a:br>
            <a:r>
              <a:rPr lang="pl-PL" sz="1400" dirty="0">
                <a:solidFill>
                  <a:srgbClr val="0344A2"/>
                </a:solidFill>
                <a:latin typeface="EC Square Sans Pro" panose="020B0506040000020004" pitchFamily="34" charset="0"/>
              </a:rPr>
              <a:t>B-1049 Brussels/Belgium</a:t>
            </a:r>
            <a:endParaRPr lang="en-GB" sz="1400" dirty="0">
              <a:solidFill>
                <a:srgbClr val="0344A2"/>
              </a:solidFill>
              <a:latin typeface="EC Square Sans Pro" panose="020B0506040000020004" pitchFamily="34" charset="0"/>
            </a:endParaRPr>
          </a:p>
          <a:p>
            <a:pPr marL="0" indent="0">
              <a:spcAft>
                <a:spcPts val="0"/>
              </a:spcAft>
              <a:buNone/>
            </a:pPr>
            <a:r>
              <a:rPr lang="pl-PL" sz="1400" dirty="0">
                <a:solidFill>
                  <a:srgbClr val="0344A2"/>
                </a:solidFill>
                <a:latin typeface="EC Square Sans Pro" panose="020B0506040000020004" pitchFamily="34" charset="0"/>
                <a:hlinkClick r:id="rId2"/>
              </a:rPr>
              <a:t>HaDEA-BTSF-PROJECTS@ec.europa.eu</a:t>
            </a:r>
            <a:endParaRPr lang="pl-PL" sz="1400" dirty="0">
              <a:solidFill>
                <a:srgbClr val="0344A2"/>
              </a:solidFill>
              <a:latin typeface="EC Square Sans Pro" panose="020B0506040000020004" pitchFamily="34" charset="0"/>
            </a:endParaRPr>
          </a:p>
        </p:txBody>
      </p:sp>
      <p:sp>
        <p:nvSpPr>
          <p:cNvPr id="13" name="Content Placeholder 2">
            <a:extLst>
              <a:ext uri="{FF2B5EF4-FFF2-40B4-BE49-F238E27FC236}">
                <a16:creationId xmlns:a16="http://schemas.microsoft.com/office/drawing/2014/main" id="{951A5EF7-E8FA-497C-81DB-9DA981CF04F2}"/>
              </a:ext>
            </a:extLst>
          </p:cNvPr>
          <p:cNvSpPr>
            <a:spLocks noGrp="1"/>
          </p:cNvSpPr>
          <p:nvPr>
            <p:ph sz="quarter" idx="10" hasCustomPrompt="1"/>
          </p:nvPr>
        </p:nvSpPr>
        <p:spPr>
          <a:xfrm>
            <a:off x="7644540" y="3355483"/>
            <a:ext cx="4174188" cy="627062"/>
          </a:xfrm>
        </p:spPr>
        <p:txBody>
          <a:bodyPr vert="horz" lIns="91440" tIns="45720" rIns="91440" bIns="0" rtlCol="0" anchor="t" anchorCtr="0">
            <a:noAutofit/>
          </a:bodyPr>
          <a:lstStyle>
            <a:lvl1pPr>
              <a:lnSpc>
                <a:spcPct val="100000"/>
              </a:lnSpc>
              <a:spcAft>
                <a:spcPts val="0"/>
              </a:spcAft>
              <a:defRPr lang="en-US" sz="2000" smtClean="0">
                <a:solidFill>
                  <a:schemeClr val="tx1"/>
                </a:solidFill>
                <a:latin typeface="EC Square Sans Pro" panose="020B0506040000020004" pitchFamily="34" charset="0"/>
                <a:ea typeface="+mj-ea"/>
                <a:cs typeface="+mj-cs"/>
              </a:defRPr>
            </a:lvl1pPr>
            <a:lvl2pPr>
              <a:defRPr lang="en-US" sz="1800" smtClean="0"/>
            </a:lvl2pPr>
            <a:lvl3pPr>
              <a:defRPr lang="en-US" smtClean="0"/>
            </a:lvl3pPr>
            <a:lvl4pPr>
              <a:defRPr lang="en-US" sz="1800" smtClean="0"/>
            </a:lvl4pPr>
            <a:lvl5pPr>
              <a:defRPr lang="en-BE" sz="1800"/>
            </a:lvl5pPr>
          </a:lstStyle>
          <a:p>
            <a:pPr marL="0" lvl="0">
              <a:lnSpc>
                <a:spcPct val="90000"/>
              </a:lnSpc>
              <a:spcBef>
                <a:spcPct val="0"/>
              </a:spcBef>
              <a:buNone/>
            </a:pPr>
            <a:r>
              <a:rPr lang="en-US" dirty="0"/>
              <a:t>Organisation</a:t>
            </a:r>
            <a:endParaRPr lang="en-BE" dirty="0"/>
          </a:p>
        </p:txBody>
      </p:sp>
      <p:sp>
        <p:nvSpPr>
          <p:cNvPr id="14" name="Picture Placeholder 4">
            <a:extLst>
              <a:ext uri="{FF2B5EF4-FFF2-40B4-BE49-F238E27FC236}">
                <a16:creationId xmlns:a16="http://schemas.microsoft.com/office/drawing/2014/main" id="{BD597C69-9CCA-44F8-AECE-94E15DA232EC}"/>
              </a:ext>
            </a:extLst>
          </p:cNvPr>
          <p:cNvSpPr>
            <a:spLocks noGrp="1"/>
          </p:cNvSpPr>
          <p:nvPr>
            <p:ph type="pic" sz="quarter" idx="14" hasCustomPrompt="1"/>
          </p:nvPr>
        </p:nvSpPr>
        <p:spPr>
          <a:xfrm>
            <a:off x="6498454" y="3355483"/>
            <a:ext cx="1146086" cy="633611"/>
          </a:xfrm>
        </p:spPr>
        <p:txBody>
          <a:bodyPr/>
          <a:lstStyle>
            <a:lvl1pPr marL="0" indent="0" algn="ctr">
              <a:buNone/>
              <a:defRPr sz="1200"/>
            </a:lvl1pPr>
          </a:lstStyle>
          <a:p>
            <a:r>
              <a:rPr lang="en-GB" dirty="0"/>
              <a:t>LOGO</a:t>
            </a:r>
            <a:endParaRPr lang="en-BE" dirty="0"/>
          </a:p>
        </p:txBody>
      </p:sp>
    </p:spTree>
    <p:extLst>
      <p:ext uri="{BB962C8B-B14F-4D97-AF65-F5344CB8AC3E}">
        <p14:creationId xmlns:p14="http://schemas.microsoft.com/office/powerpoint/2010/main" val="337613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05231"/>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7" name="Straight Connector 6"/>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8" name="Title Placeholder 1">
            <a:extLst>
              <a:ext uri="{FF2B5EF4-FFF2-40B4-BE49-F238E27FC236}">
                <a16:creationId xmlns:a16="http://schemas.microsoft.com/office/drawing/2014/main" id="{7C4F14A8-70A0-4F6E-A87F-716778D79B41}"/>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0" name="Slide Number Placeholder 5">
            <a:extLst>
              <a:ext uri="{FF2B5EF4-FFF2-40B4-BE49-F238E27FC236}">
                <a16:creationId xmlns:a16="http://schemas.microsoft.com/office/drawing/2014/main" id="{9DF73DDD-A061-46FA-AC5B-734A19B4ABD5}"/>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3042341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Click to edit Master text styles</a:t>
            </a:r>
          </a:p>
        </p:txBody>
      </p:sp>
      <p:sp>
        <p:nvSpPr>
          <p:cNvPr id="8" name="Title Placeholder 1"/>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9" name="Slide Number Placeholder 5">
            <a:extLst>
              <a:ext uri="{FF2B5EF4-FFF2-40B4-BE49-F238E27FC236}">
                <a16:creationId xmlns:a16="http://schemas.microsoft.com/office/drawing/2014/main" id="{AD0AE62C-9FA2-42CE-BE28-0C6524AFE6A0}"/>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2803839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1" name="Straight Connector 10"/>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84DF2A30-3632-4E31-A377-A6FA90487014}"/>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2" name="Slide Number Placeholder 5">
            <a:extLst>
              <a:ext uri="{FF2B5EF4-FFF2-40B4-BE49-F238E27FC236}">
                <a16:creationId xmlns:a16="http://schemas.microsoft.com/office/drawing/2014/main" id="{83D31461-71E5-49F3-B191-CED42CEAF077}"/>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1246774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3" name="Straight Connector 12"/>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698B7334-9A25-4793-B6AC-656CC72DBE8C}"/>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BFF720C4-EBCC-44BF-983B-7247EC08A288}"/>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2207101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rgbClr val="034E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rgbClr val="034EA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3" name="Straight Connector 12"/>
          <p:cNvCxnSpPr/>
          <p:nvPr userDrawn="1"/>
        </p:nvCxnSpPr>
        <p:spPr>
          <a:xfrm flipH="1">
            <a:off x="838199" y="0"/>
            <a:ext cx="1" cy="1276357"/>
          </a:xfrm>
          <a:prstGeom prst="line">
            <a:avLst/>
          </a:prstGeom>
          <a:ln w="28575">
            <a:solidFill>
              <a:srgbClr val="6FA528"/>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8124B0FB-7E1A-4CA8-ACD6-C8E9E66E6F4D}"/>
              </a:ext>
            </a:extLst>
          </p:cNvPr>
          <p:cNvSpPr>
            <a:spLocks noGrp="1"/>
          </p:cNvSpPr>
          <p:nvPr>
            <p:ph type="title"/>
          </p:nvPr>
        </p:nvSpPr>
        <p:spPr>
          <a:xfrm>
            <a:off x="3028950" y="540010"/>
            <a:ext cx="8457372" cy="782357"/>
          </a:xfrm>
          <a:prstGeom prst="rect">
            <a:avLst/>
          </a:prstGeom>
        </p:spPr>
        <p:txBody>
          <a:bodyPr vert="horz" lIns="91440" tIns="45720" rIns="91440" bIns="0" rtlCol="0" anchor="b" anchorCtr="0">
            <a:noAutofit/>
          </a:bodyPr>
          <a:lstStyle>
            <a:lvl1pPr>
              <a:defRPr>
                <a:solidFill>
                  <a:srgbClr val="034EA2"/>
                </a:solidFill>
                <a:latin typeface="EC Square Sans Pro Medium" panose="020B0500000000020004" pitchFamily="34" charset="0"/>
              </a:defRPr>
            </a:lvl1pPr>
          </a:lstStyle>
          <a:p>
            <a:r>
              <a:rPr lang="en-US"/>
              <a:t>Click to edit Master title style</a:t>
            </a:r>
            <a:endParaRPr lang="en-GB" dirty="0"/>
          </a:p>
        </p:txBody>
      </p:sp>
      <p:sp>
        <p:nvSpPr>
          <p:cNvPr id="14" name="Slide Number Placeholder 5">
            <a:extLst>
              <a:ext uri="{FF2B5EF4-FFF2-40B4-BE49-F238E27FC236}">
                <a16:creationId xmlns:a16="http://schemas.microsoft.com/office/drawing/2014/main" id="{E20201E0-5F74-4E7F-8D16-64F2CEC615D5}"/>
              </a:ext>
            </a:extLst>
          </p:cNvPr>
          <p:cNvSpPr>
            <a:spLocks noGrp="1"/>
          </p:cNvSpPr>
          <p:nvPr>
            <p:ph type="sldNum" sz="quarter" idx="12"/>
          </p:nvPr>
        </p:nvSpPr>
        <p:spPr>
          <a:xfrm>
            <a:off x="838200" y="6131286"/>
            <a:ext cx="720000" cy="365125"/>
          </a:xfrm>
        </p:spPr>
        <p:txBody>
          <a:bodyPr>
            <a:noAutofit/>
          </a:bodyPr>
          <a:lstStyle/>
          <a:p>
            <a:fld id="{F46C79FD-C571-418B-AB0F-5EE936C85276}" type="slidenum">
              <a:rPr lang="en-GB" smtClean="0"/>
              <a:t>‹Nº›</a:t>
            </a:fld>
            <a:endParaRPr lang="en-GB"/>
          </a:p>
        </p:txBody>
      </p:sp>
    </p:spTree>
    <p:extLst>
      <p:ext uri="{BB962C8B-B14F-4D97-AF65-F5344CB8AC3E}">
        <p14:creationId xmlns:p14="http://schemas.microsoft.com/office/powerpoint/2010/main" val="2742694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‹Nº›</a:t>
            </a:fld>
            <a:endParaRPr lang="en-GB" dirty="0"/>
          </a:p>
        </p:txBody>
      </p:sp>
      <p:pic>
        <p:nvPicPr>
          <p:cNvPr id="7" name="Picture 6"/>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0036523" y="6045988"/>
            <a:ext cx="1710390" cy="450423"/>
          </a:xfrm>
          <a:prstGeom prst="rect">
            <a:avLst/>
          </a:prstGeom>
        </p:spPr>
      </p:pic>
      <p:sp>
        <p:nvSpPr>
          <p:cNvPr id="8" name="Rectangle 7"/>
          <p:cNvSpPr/>
          <p:nvPr userDrawn="1"/>
        </p:nvSpPr>
        <p:spPr>
          <a:xfrm>
            <a:off x="6616800" y="3916926"/>
            <a:ext cx="5079600" cy="1879200"/>
          </a:xfrm>
          <a:prstGeom prst="rect">
            <a:avLst/>
          </a:prstGeom>
          <a:blipFill dpi="0" rotWithShape="1">
            <a:blip r:embed="rId20">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C42817-A861-4376-8ECC-9C0E1883949D}"/>
              </a:ext>
            </a:extLst>
          </p:cNvPr>
          <p:cNvSpPr txBox="1">
            <a:spLocks/>
          </p:cNvSpPr>
          <p:nvPr userDrawn="1"/>
        </p:nvSpPr>
        <p:spPr>
          <a:xfrm>
            <a:off x="923498" y="332523"/>
            <a:ext cx="2880000" cy="1258543"/>
          </a:xfrm>
          <a:prstGeom prst="rect">
            <a:avLst/>
          </a:prstGeom>
        </p:spPr>
        <p:txBody>
          <a:bodyPr/>
          <a:lstStyle>
            <a:lvl1pPr algn="ctr" defTabSz="457200" rtl="0" eaLnBrk="1" latinLnBrk="0" hangingPunct="1">
              <a:spcBef>
                <a:spcPct val="0"/>
              </a:spcBef>
              <a:buNone/>
              <a:defRPr sz="4000" kern="1200">
                <a:solidFill>
                  <a:srgbClr val="FFD624"/>
                </a:solidFill>
                <a:latin typeface="EC Square Sans Pro" panose="020B0506040000020004" pitchFamily="34" charset="0"/>
                <a:ea typeface="Verdana" pitchFamily="34" charset="0"/>
                <a:cs typeface="EC Square Sans Pro" panose="020B0506040000020004" pitchFamily="34" charset="0"/>
              </a:defRPr>
            </a:lvl1pPr>
          </a:lstStyle>
          <a:p>
            <a:pPr algn="l"/>
            <a:r>
              <a:rPr lang="en-US" sz="7000" dirty="0">
                <a:solidFill>
                  <a:srgbClr val="004494"/>
                </a:solidFill>
                <a:latin typeface="EC Square Sans Pro Medium" panose="020B0500000000020004" pitchFamily="34" charset="0"/>
              </a:rPr>
              <a:t>BTSF</a:t>
            </a:r>
            <a:endParaRPr lang="en-GB" sz="7000" dirty="0">
              <a:solidFill>
                <a:srgbClr val="004494"/>
              </a:solidFill>
              <a:latin typeface="EC Square Sans Pro Medium" panose="020B0500000000020004" pitchFamily="34" charset="0"/>
            </a:endParaRPr>
          </a:p>
        </p:txBody>
      </p:sp>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72" r:id="rId1"/>
    <p:sldLayoutId id="2147483691" r:id="rId2"/>
    <p:sldLayoutId id="2147483677" r:id="rId3"/>
    <p:sldLayoutId id="2147483686" r:id="rId4"/>
    <p:sldLayoutId id="2147483650" r:id="rId5"/>
    <p:sldLayoutId id="2147483660" r:id="rId6"/>
    <p:sldLayoutId id="2147483652" r:id="rId7"/>
    <p:sldLayoutId id="2147483661" r:id="rId8"/>
    <p:sldLayoutId id="2147483653" r:id="rId9"/>
    <p:sldLayoutId id="2147483654" r:id="rId10"/>
    <p:sldLayoutId id="2147483659" r:id="rId11"/>
    <p:sldLayoutId id="2147483658" r:id="rId12"/>
    <p:sldLayoutId id="2147483666" r:id="rId13"/>
    <p:sldLayoutId id="2147483667" r:id="rId14"/>
    <p:sldLayoutId id="2147483668" r:id="rId15"/>
    <p:sldLayoutId id="2147483655" r:id="rId16"/>
    <p:sldLayoutId id="2147483692" r:id="rId17"/>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hyperlink" Target="https://www.woah.org/fileadmin/Home/esp/Animal_Health_in_the_World/docs/pdf/ASF/GF-TADs_Handbook_ASF_WILDBOAR_version_2018-12-19.pdf" TargetMode="External"/><Relationship Id="rId2" Type="http://schemas.openxmlformats.org/officeDocument/2006/relationships/hyperlink" Target="https://www.woah.org/fileadmin/Home/eng/Animal_Health_in_the_World/docs/pdf/ASF/EN_Manual_ASFinwildboar_2019_Web.pdf" TargetMode="Externa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8" Type="http://schemas.openxmlformats.org/officeDocument/2006/relationships/hyperlink" Target="https://twitter.com/eu_commission" TargetMode="External"/><Relationship Id="rId13" Type="http://schemas.openxmlformats.org/officeDocument/2006/relationships/image" Target="../media/image51.png"/><Relationship Id="rId18" Type="http://schemas.openxmlformats.org/officeDocument/2006/relationships/image" Target="../media/image53.png"/><Relationship Id="rId3" Type="http://schemas.openxmlformats.org/officeDocument/2006/relationships/hyperlink" Target="https://open.spotify.com/user/v7ra0as4ychfdatgcjt9nabh0?si=SEs1mANESea5kzyVy7HvDw" TargetMode="External"/><Relationship Id="rId7" Type="http://schemas.openxmlformats.org/officeDocument/2006/relationships/image" Target="../media/image48.png"/><Relationship Id="rId12" Type="http://schemas.openxmlformats.org/officeDocument/2006/relationships/image" Target="../media/image50.png"/><Relationship Id="rId17" Type="http://schemas.openxmlformats.org/officeDocument/2006/relationships/hyperlink" Target="https://www.youtube.com/user/eutube" TargetMode="External"/><Relationship Id="rId2" Type="http://schemas.openxmlformats.org/officeDocument/2006/relationships/notesSlide" Target="../notesSlides/notesSlide2.xml"/><Relationship Id="rId16" Type="http://schemas.openxmlformats.org/officeDocument/2006/relationships/hyperlink" Target="https://medium.com/@EuropeanCommission" TargetMode="External"/><Relationship Id="rId1" Type="http://schemas.openxmlformats.org/officeDocument/2006/relationships/slideLayout" Target="../slideLayouts/slideLayout5.xml"/><Relationship Id="rId6" Type="http://schemas.openxmlformats.org/officeDocument/2006/relationships/hyperlink" Target="https://europa.eu/" TargetMode="External"/><Relationship Id="rId11" Type="http://schemas.openxmlformats.org/officeDocument/2006/relationships/hyperlink" Target="https://www.linkedin.com/company/european-commission/" TargetMode="External"/><Relationship Id="rId5" Type="http://schemas.openxmlformats.org/officeDocument/2006/relationships/hyperlink" Target="https://ec.europa.eu/" TargetMode="External"/><Relationship Id="rId15" Type="http://schemas.openxmlformats.org/officeDocument/2006/relationships/image" Target="../media/image52.png"/><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image" Target="../media/image47.png"/><Relationship Id="rId9" Type="http://schemas.openxmlformats.org/officeDocument/2006/relationships/hyperlink" Target="https://www.facebook.com/EuropeanCommission" TargetMode="External"/><Relationship Id="rId14" Type="http://schemas.openxmlformats.org/officeDocument/2006/relationships/hyperlink" Target="https://www.instagram.com/europeancommissi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hyperlink" Target="https://thetrainingplace.eu/" TargetMode="External"/><Relationship Id="rId4" Type="http://schemas.openxmlformats.org/officeDocument/2006/relationships/hyperlink" Target="https://aesagroup.e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3E1466-1144-42BD-9C4D-458E4FF81FBF}"/>
              </a:ext>
            </a:extLst>
          </p:cNvPr>
          <p:cNvSpPr>
            <a:spLocks noGrp="1"/>
          </p:cNvSpPr>
          <p:nvPr>
            <p:ph sz="quarter" idx="10"/>
          </p:nvPr>
        </p:nvSpPr>
        <p:spPr>
          <a:xfrm>
            <a:off x="963535" y="4907658"/>
            <a:ext cx="10096500" cy="627062"/>
          </a:xfrm>
        </p:spPr>
        <p:txBody>
          <a:bodyPr/>
          <a:lstStyle/>
          <a:p>
            <a:pPr marL="0" indent="0">
              <a:buNone/>
            </a:pPr>
            <a:r>
              <a:rPr lang="en-US" i="1" dirty="0"/>
              <a:t>LUIS JOSÉ ROMERO GONZÁLEZ</a:t>
            </a:r>
          </a:p>
        </p:txBody>
      </p:sp>
      <p:sp>
        <p:nvSpPr>
          <p:cNvPr id="3" name="Content Placeholder 2">
            <a:extLst>
              <a:ext uri="{FF2B5EF4-FFF2-40B4-BE49-F238E27FC236}">
                <a16:creationId xmlns:a16="http://schemas.microsoft.com/office/drawing/2014/main" id="{3116C1D9-E2CF-4461-ACCB-DBCAB245932A}"/>
              </a:ext>
            </a:extLst>
          </p:cNvPr>
          <p:cNvSpPr>
            <a:spLocks noGrp="1"/>
          </p:cNvSpPr>
          <p:nvPr>
            <p:ph sz="quarter" idx="11"/>
          </p:nvPr>
        </p:nvSpPr>
        <p:spPr/>
        <p:txBody>
          <a:bodyPr/>
          <a:lstStyle/>
          <a:p>
            <a:pPr marL="0" indent="0">
              <a:buNone/>
            </a:pPr>
            <a:r>
              <a:rPr lang="en-US" dirty="0"/>
              <a:t>Bangkok, Thailand / 4-8 March 2024</a:t>
            </a:r>
            <a:endParaRPr lang="en-BE" dirty="0"/>
          </a:p>
        </p:txBody>
      </p:sp>
      <p:sp>
        <p:nvSpPr>
          <p:cNvPr id="4" name="Content Placeholder 3">
            <a:extLst>
              <a:ext uri="{FF2B5EF4-FFF2-40B4-BE49-F238E27FC236}">
                <a16:creationId xmlns:a16="http://schemas.microsoft.com/office/drawing/2014/main" id="{5F74E3AE-1159-4BFA-8768-8AF645EC3C5B}"/>
              </a:ext>
            </a:extLst>
          </p:cNvPr>
          <p:cNvSpPr>
            <a:spLocks noGrp="1"/>
          </p:cNvSpPr>
          <p:nvPr>
            <p:ph sz="quarter" idx="12"/>
          </p:nvPr>
        </p:nvSpPr>
        <p:spPr>
          <a:xfrm>
            <a:off x="963535" y="3039866"/>
            <a:ext cx="10096500" cy="778268"/>
          </a:xfrm>
        </p:spPr>
        <p:txBody>
          <a:bodyPr/>
          <a:lstStyle/>
          <a:p>
            <a:pPr marL="0" indent="0">
              <a:buNone/>
            </a:pPr>
            <a:r>
              <a:rPr lang="en-US" sz="4000" dirty="0"/>
              <a:t>SURVEILLANCE, PREVENTIVE MEASURES AND BIOSECURITY</a:t>
            </a:r>
          </a:p>
        </p:txBody>
      </p:sp>
      <mc:AlternateContent xmlns:mc="http://schemas.openxmlformats.org/markup-compatibility/2006" xmlns:pslz="http://schemas.microsoft.com/office/powerpoint/2016/slidezoom">
        <mc:Choice Requires="pslz">
          <p:graphicFrame>
            <p:nvGraphicFramePr>
              <p:cNvPr id="6" name="Vista general de diapositiva 5">
                <a:extLst>
                  <a:ext uri="{FF2B5EF4-FFF2-40B4-BE49-F238E27FC236}">
                    <a16:creationId xmlns:a16="http://schemas.microsoft.com/office/drawing/2014/main" id="{15BF5EB8-E5BF-24BE-21C1-22D2AE353834}"/>
                  </a:ext>
                </a:extLst>
              </p:cNvPr>
              <p:cNvGraphicFramePr>
                <a:graphicFrameLocks noChangeAspect="1"/>
              </p:cNvGraphicFramePr>
              <p:nvPr>
                <p:extLst>
                  <p:ext uri="{D42A27DB-BD31-4B8C-83A1-F6EECF244321}">
                    <p14:modId xmlns:p14="http://schemas.microsoft.com/office/powerpoint/2010/main" val="2083670300"/>
                  </p:ext>
                </p:extLst>
              </p:nvPr>
            </p:nvGraphicFramePr>
            <p:xfrm>
              <a:off x="5384504" y="872776"/>
              <a:ext cx="3048000" cy="1714500"/>
            </p:xfrm>
            <a:graphic>
              <a:graphicData uri="http://schemas.microsoft.com/office/powerpoint/2016/slidezoom">
                <pslz:sldZm>
                  <pslz:sldZmObj sldId="266" cId="1058563292">
                    <pslz:zmPr id="{7A972176-CD65-4EF3-98CA-B70A680A6339}"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6" name="Vista general de diapositiva 5">
                <a:hlinkClick r:id="rId3" action="ppaction://hlinksldjump"/>
                <a:extLst>
                  <a:ext uri="{FF2B5EF4-FFF2-40B4-BE49-F238E27FC236}">
                    <a16:creationId xmlns:a16="http://schemas.microsoft.com/office/drawing/2014/main" id="{15BF5EB8-E5BF-24BE-21C1-22D2AE353834}"/>
                  </a:ext>
                </a:extLst>
              </p:cNvPr>
              <p:cNvPicPr>
                <a:picLocks noGrp="1" noRot="1" noChangeAspect="1" noMove="1" noResize="1" noEditPoints="1" noAdjustHandles="1" noChangeArrowheads="1" noChangeShapeType="1"/>
              </p:cNvPicPr>
              <p:nvPr/>
            </p:nvPicPr>
            <p:blipFill>
              <a:blip r:embed="rId4"/>
              <a:stretch>
                <a:fillRect/>
              </a:stretch>
            </p:blipFill>
            <p:spPr>
              <a:xfrm>
                <a:off x="5384504" y="87277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384983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B9DA5A-2FBD-965E-9F5C-282BC240EB94}"/>
              </a:ext>
            </a:extLst>
          </p:cNvPr>
          <p:cNvSpPr>
            <a:spLocks noGrp="1"/>
          </p:cNvSpPr>
          <p:nvPr>
            <p:ph type="title"/>
          </p:nvPr>
        </p:nvSpPr>
        <p:spPr>
          <a:xfrm>
            <a:off x="2708433" y="604314"/>
            <a:ext cx="9336422" cy="782357"/>
          </a:xfrm>
        </p:spPr>
        <p:txBody>
          <a:bodyPr/>
          <a:lstStyle/>
          <a:p>
            <a:pPr algn="ctr"/>
            <a:r>
              <a:rPr lang="en-US" sz="3600" dirty="0">
                <a:solidFill>
                  <a:srgbClr val="0070C0"/>
                </a:solidFill>
              </a:rPr>
              <a:t>Passive surveillance: only effective surveillance for early detection</a:t>
            </a:r>
            <a:endParaRPr lang="it-IT" sz="3600" dirty="0">
              <a:solidFill>
                <a:srgbClr val="0070C0"/>
              </a:solidFill>
            </a:endParaRPr>
          </a:p>
        </p:txBody>
      </p:sp>
      <p:pic>
        <p:nvPicPr>
          <p:cNvPr id="3" name="Immagine 2">
            <a:extLst>
              <a:ext uri="{FF2B5EF4-FFF2-40B4-BE49-F238E27FC236}">
                <a16:creationId xmlns:a16="http://schemas.microsoft.com/office/drawing/2014/main" id="{D775EA6B-F06A-9B36-EF64-63025521B159}"/>
              </a:ext>
            </a:extLst>
          </p:cNvPr>
          <p:cNvPicPr>
            <a:picLocks noChangeAspect="1"/>
          </p:cNvPicPr>
          <p:nvPr/>
        </p:nvPicPr>
        <p:blipFill>
          <a:blip r:embed="rId2"/>
          <a:stretch>
            <a:fillRect/>
          </a:stretch>
        </p:blipFill>
        <p:spPr>
          <a:xfrm>
            <a:off x="2075215" y="1681778"/>
            <a:ext cx="8461981" cy="4377307"/>
          </a:xfrm>
          <a:prstGeom prst="rect">
            <a:avLst/>
          </a:prstGeom>
        </p:spPr>
      </p:pic>
      <p:sp>
        <p:nvSpPr>
          <p:cNvPr id="5" name="CasellaDiTesto 4">
            <a:extLst>
              <a:ext uri="{FF2B5EF4-FFF2-40B4-BE49-F238E27FC236}">
                <a16:creationId xmlns:a16="http://schemas.microsoft.com/office/drawing/2014/main" id="{83FE3E2A-31CC-ECD6-3168-9A9253607008}"/>
              </a:ext>
            </a:extLst>
          </p:cNvPr>
          <p:cNvSpPr txBox="1"/>
          <p:nvPr/>
        </p:nvSpPr>
        <p:spPr>
          <a:xfrm>
            <a:off x="9963791" y="4939177"/>
            <a:ext cx="1965450" cy="923330"/>
          </a:xfrm>
          <a:prstGeom prst="rect">
            <a:avLst/>
          </a:prstGeom>
          <a:solidFill>
            <a:schemeClr val="bg2"/>
          </a:solidFill>
        </p:spPr>
        <p:txBody>
          <a:bodyPr wrap="square" rtlCol="0">
            <a:spAutoFit/>
          </a:bodyPr>
          <a:lstStyle/>
          <a:p>
            <a:r>
              <a:rPr lang="en-GB" sz="1800" b="1" dirty="0">
                <a:solidFill>
                  <a:srgbClr val="0356B1"/>
                </a:solidFill>
              </a:rPr>
              <a:t>nobody will report what is unknown</a:t>
            </a:r>
            <a:endParaRPr lang="it-IT" b="1" dirty="0">
              <a:solidFill>
                <a:srgbClr val="0356B1"/>
              </a:solidFill>
            </a:endParaRPr>
          </a:p>
        </p:txBody>
      </p:sp>
    </p:spTree>
    <p:extLst>
      <p:ext uri="{BB962C8B-B14F-4D97-AF65-F5344CB8AC3E}">
        <p14:creationId xmlns:p14="http://schemas.microsoft.com/office/powerpoint/2010/main" val="2318928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47D4BD-725B-93D1-AFA5-CC9EDC78A1C9}"/>
              </a:ext>
            </a:extLst>
          </p:cNvPr>
          <p:cNvSpPr>
            <a:spLocks noGrp="1"/>
          </p:cNvSpPr>
          <p:nvPr>
            <p:ph type="title"/>
          </p:nvPr>
        </p:nvSpPr>
        <p:spPr>
          <a:xfrm>
            <a:off x="3028950" y="540010"/>
            <a:ext cx="8849372" cy="782357"/>
          </a:xfrm>
        </p:spPr>
        <p:txBody>
          <a:bodyPr/>
          <a:lstStyle/>
          <a:p>
            <a:r>
              <a:rPr lang="en-GB" altLang="en-US" b="1" dirty="0">
                <a:solidFill>
                  <a:srgbClr val="F47B22"/>
                </a:solidFill>
                <a:ea typeface="Malgun Gothic" panose="020B0503020000020004" pitchFamily="34" charset="-127"/>
              </a:rPr>
              <a:t>ASF </a:t>
            </a:r>
            <a:r>
              <a:rPr lang="en-GB" altLang="en-US" sz="4000" b="1" dirty="0">
                <a:solidFill>
                  <a:srgbClr val="F47B22"/>
                </a:solidFill>
                <a:ea typeface="Malgun Gothic" panose="020B0503020000020004" pitchFamily="34" charset="-127"/>
              </a:rPr>
              <a:t>Surveillance (acute form)</a:t>
            </a:r>
            <a:endParaRPr lang="it-IT" dirty="0"/>
          </a:p>
        </p:txBody>
      </p:sp>
      <p:pic>
        <p:nvPicPr>
          <p:cNvPr id="3" name="Immagine 2">
            <a:extLst>
              <a:ext uri="{FF2B5EF4-FFF2-40B4-BE49-F238E27FC236}">
                <a16:creationId xmlns:a16="http://schemas.microsoft.com/office/drawing/2014/main" id="{A07B4E36-F4D4-F9A3-E5E3-3D0C0A511088}"/>
              </a:ext>
            </a:extLst>
          </p:cNvPr>
          <p:cNvPicPr>
            <a:picLocks noChangeAspect="1"/>
          </p:cNvPicPr>
          <p:nvPr/>
        </p:nvPicPr>
        <p:blipFill>
          <a:blip r:embed="rId2"/>
          <a:stretch>
            <a:fillRect/>
          </a:stretch>
        </p:blipFill>
        <p:spPr>
          <a:xfrm>
            <a:off x="3035832" y="2017062"/>
            <a:ext cx="6687892" cy="4316342"/>
          </a:xfrm>
          <a:prstGeom prst="rect">
            <a:avLst/>
          </a:prstGeom>
        </p:spPr>
      </p:pic>
    </p:spTree>
    <p:extLst>
      <p:ext uri="{BB962C8B-B14F-4D97-AF65-F5344CB8AC3E}">
        <p14:creationId xmlns:p14="http://schemas.microsoft.com/office/powerpoint/2010/main" val="4059929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D8EFAE-C6C9-636B-7A00-1FF8DD2335B7}"/>
              </a:ext>
            </a:extLst>
          </p:cNvPr>
          <p:cNvSpPr>
            <a:spLocks noGrp="1"/>
          </p:cNvSpPr>
          <p:nvPr>
            <p:ph type="title"/>
          </p:nvPr>
        </p:nvSpPr>
        <p:spPr>
          <a:xfrm>
            <a:off x="2650579" y="325203"/>
            <a:ext cx="8457372" cy="782357"/>
          </a:xfrm>
        </p:spPr>
        <p:txBody>
          <a:bodyPr/>
          <a:lstStyle/>
          <a:p>
            <a:pPr algn="ctr"/>
            <a:r>
              <a:rPr lang="en-GB" altLang="it-IT" b="1" dirty="0">
                <a:solidFill>
                  <a:srgbClr val="0070C0"/>
                </a:solidFill>
                <a:ea typeface="Verdana" panose="020B0604030504040204" pitchFamily="34" charset="0"/>
                <a:cs typeface="Verdana" panose="020B0604030504040204" pitchFamily="34" charset="0"/>
              </a:rPr>
              <a:t>Clinical Surveillance </a:t>
            </a:r>
            <a:endParaRPr lang="it-IT" b="1" dirty="0"/>
          </a:p>
        </p:txBody>
      </p:sp>
      <p:pic>
        <p:nvPicPr>
          <p:cNvPr id="3" name="Immagine 2">
            <a:extLst>
              <a:ext uri="{FF2B5EF4-FFF2-40B4-BE49-F238E27FC236}">
                <a16:creationId xmlns:a16="http://schemas.microsoft.com/office/drawing/2014/main" id="{C812597D-C470-3CF7-A1B3-92835DBD9217}"/>
              </a:ext>
            </a:extLst>
          </p:cNvPr>
          <p:cNvPicPr>
            <a:picLocks noChangeAspect="1"/>
          </p:cNvPicPr>
          <p:nvPr/>
        </p:nvPicPr>
        <p:blipFill>
          <a:blip r:embed="rId2"/>
          <a:stretch>
            <a:fillRect/>
          </a:stretch>
        </p:blipFill>
        <p:spPr>
          <a:xfrm>
            <a:off x="1969230" y="1326938"/>
            <a:ext cx="9388654" cy="4645555"/>
          </a:xfrm>
          <a:prstGeom prst="rect">
            <a:avLst/>
          </a:prstGeom>
        </p:spPr>
      </p:pic>
    </p:spTree>
    <p:extLst>
      <p:ext uri="{BB962C8B-B14F-4D97-AF65-F5344CB8AC3E}">
        <p14:creationId xmlns:p14="http://schemas.microsoft.com/office/powerpoint/2010/main" val="2616451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F8CE1286-D610-CC20-E752-E190A22DC60D}"/>
              </a:ext>
            </a:extLst>
          </p:cNvPr>
          <p:cNvSpPr txBox="1">
            <a:spLocks/>
          </p:cNvSpPr>
          <p:nvPr/>
        </p:nvSpPr>
        <p:spPr bwMode="auto">
          <a:xfrm>
            <a:off x="9912350" y="5995988"/>
            <a:ext cx="774700"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lr>
                <a:schemeClr val="bg1"/>
              </a:buClr>
              <a:buChar char="•"/>
              <a:defRPr sz="2400" i="1" kern="1200">
                <a:solidFill>
                  <a:srgbClr val="0F5494"/>
                </a:solidFill>
                <a:latin typeface="Verdana" panose="020B0604030504040204" pitchFamily="34" charset="0"/>
                <a:ea typeface="+mn-ea"/>
                <a:cs typeface="+mn-cs"/>
              </a:defRPr>
            </a:lvl1pPr>
            <a:lvl2pPr marL="742950" indent="-285750" algn="l" defTabSz="914400" rtl="0" eaLnBrk="1" latinLnBrk="0" hangingPunct="1">
              <a:spcBef>
                <a:spcPct val="20000"/>
              </a:spcBef>
              <a:buClr>
                <a:srgbClr val="009FBA"/>
              </a:buClr>
              <a:buChar char="•"/>
              <a:defRPr sz="2000" b="1" kern="1200">
                <a:solidFill>
                  <a:srgbClr val="0F5494"/>
                </a:solidFill>
                <a:latin typeface="Verdana" panose="020B0604030504040204" pitchFamily="34" charset="0"/>
                <a:ea typeface="+mn-ea"/>
                <a:cs typeface="+mn-cs"/>
              </a:defRPr>
            </a:lvl2pPr>
            <a:lvl3pPr marL="1143000" indent="-228600" algn="l" defTabSz="914400" rtl="0" eaLnBrk="1" latinLnBrk="0" hangingPunct="1">
              <a:spcBef>
                <a:spcPct val="20000"/>
              </a:spcBef>
              <a:defRPr sz="1400" kern="1200">
                <a:solidFill>
                  <a:srgbClr val="0F5494"/>
                </a:solidFill>
                <a:latin typeface="Verdana" panose="020B060403050404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eaLnBrk="0" hangingPunct="0">
              <a:spcBef>
                <a:spcPct val="0"/>
              </a:spcBef>
              <a:buClrTx/>
              <a:buFontTx/>
              <a:buNone/>
            </a:pPr>
            <a:fld id="{569BD0F4-F93E-4559-A938-86FBCD2AE221}" type="slidenum">
              <a:rPr lang="en-GB" altLang="en-US" sz="2000" i="0" smtClean="0">
                <a:solidFill>
                  <a:srgbClr val="FFD624"/>
                </a:solidFill>
              </a:rPr>
              <a:pPr eaLnBrk="0" hangingPunct="0">
                <a:spcBef>
                  <a:spcPct val="0"/>
                </a:spcBef>
                <a:buClrTx/>
                <a:buFontTx/>
                <a:buNone/>
              </a:pPr>
              <a:t>13</a:t>
            </a:fld>
            <a:endParaRPr lang="en-GB" sz="2000" i="0">
              <a:solidFill>
                <a:srgbClr val="FFD624"/>
              </a:solidFill>
            </a:endParaRPr>
          </a:p>
        </p:txBody>
      </p:sp>
      <p:sp>
        <p:nvSpPr>
          <p:cNvPr id="4" name="Segnaposto contenuto 2">
            <a:extLst>
              <a:ext uri="{FF2B5EF4-FFF2-40B4-BE49-F238E27FC236}">
                <a16:creationId xmlns:a16="http://schemas.microsoft.com/office/drawing/2014/main" id="{A640356F-8BDF-733F-3074-782A9D2A6789}"/>
              </a:ext>
            </a:extLst>
          </p:cNvPr>
          <p:cNvSpPr txBox="1">
            <a:spLocks/>
          </p:cNvSpPr>
          <p:nvPr/>
        </p:nvSpPr>
        <p:spPr>
          <a:xfrm>
            <a:off x="1812204" y="1780166"/>
            <a:ext cx="9206778" cy="4530725"/>
          </a:xfrm>
          <a:prstGeom prst="rect">
            <a:avLst/>
          </a:prstGeom>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just">
              <a:spcAft>
                <a:spcPts val="1200"/>
              </a:spcAft>
              <a:buNone/>
              <a:defRPr i="0">
                <a:solidFill>
                  <a:srgbClr val="0065A2"/>
                </a:solidFill>
                <a:latin typeface="+mj-lt"/>
                <a:ea typeface="Malgun Gothic" panose="020B0503020000020004" pitchFamily="34" charset="-127"/>
              </a:defRPr>
            </a:pPr>
            <a:r>
              <a:rPr dirty="0">
                <a:solidFill>
                  <a:schemeClr val="tx1"/>
                </a:solidFill>
              </a:rPr>
              <a:t>It is important for early detection, differential diagnosis and for systematic sampling of target populations. It should be conducted:</a:t>
            </a:r>
            <a:endParaRPr lang="es-ES" dirty="0">
              <a:solidFill>
                <a:schemeClr val="tx1"/>
              </a:solidFill>
            </a:endParaRPr>
          </a:p>
          <a:p>
            <a:pPr marL="0" indent="0" algn="just">
              <a:spcAft>
                <a:spcPts val="1200"/>
              </a:spcAft>
              <a:buNone/>
              <a:defRPr i="0">
                <a:solidFill>
                  <a:srgbClr val="0065A2"/>
                </a:solidFill>
                <a:latin typeface="+mj-lt"/>
                <a:ea typeface="Malgun Gothic" panose="020B0503020000020004" pitchFamily="34" charset="-127"/>
              </a:defRPr>
            </a:pPr>
            <a:endParaRPr sz="1800" i="0" kern="0" dirty="0">
              <a:solidFill>
                <a:schemeClr val="tx1"/>
              </a:solidFill>
              <a:latin typeface="+mj-lt"/>
              <a:ea typeface="Malgun Gothic" panose="020B0503020000020004" pitchFamily="34" charset="-127"/>
            </a:endParaRPr>
          </a:p>
          <a:p>
            <a:pPr algn="just">
              <a:spcAft>
                <a:spcPts val="1200"/>
              </a:spcAft>
              <a:buClr>
                <a:srgbClr val="92D050"/>
              </a:buClr>
              <a:buFont typeface="Wingdings" panose="05000000000000000000" pitchFamily="2" charset="2"/>
              <a:buChar char="ü"/>
              <a:defRPr i="0">
                <a:solidFill>
                  <a:srgbClr val="0065A2"/>
                </a:solidFill>
                <a:latin typeface="+mj-lt"/>
                <a:ea typeface="Malgun Gothic" panose="020B0503020000020004" pitchFamily="34" charset="-127"/>
              </a:defRPr>
            </a:pPr>
            <a:r>
              <a:rPr dirty="0">
                <a:solidFill>
                  <a:schemeClr val="tx1"/>
                </a:solidFill>
              </a:rPr>
              <a:t>to investigate clinically suspected cases</a:t>
            </a:r>
            <a:endParaRPr sz="3600" i="0" kern="0" dirty="0">
              <a:solidFill>
                <a:schemeClr val="tx1"/>
              </a:solidFill>
              <a:latin typeface="+mj-lt"/>
              <a:ea typeface="Malgun Gothic" panose="020B0503020000020004" pitchFamily="34" charset="-127"/>
            </a:endParaRPr>
          </a:p>
          <a:p>
            <a:pPr algn="just">
              <a:spcAft>
                <a:spcPts val="1200"/>
              </a:spcAft>
              <a:buClr>
                <a:srgbClr val="92D050"/>
              </a:buClr>
              <a:buFont typeface="Wingdings" panose="05000000000000000000" pitchFamily="2" charset="2"/>
              <a:buChar char="ü"/>
              <a:defRPr i="0">
                <a:solidFill>
                  <a:srgbClr val="0065A2"/>
                </a:solidFill>
                <a:latin typeface="+mj-lt"/>
                <a:ea typeface="Malgun Gothic" panose="020B0503020000020004" pitchFamily="34" charset="-127"/>
              </a:defRPr>
            </a:pPr>
            <a:r>
              <a:rPr dirty="0">
                <a:solidFill>
                  <a:schemeClr val="tx1"/>
                </a:solidFill>
              </a:rPr>
              <a:t>to monitor at risk populations</a:t>
            </a:r>
            <a:r>
              <a:rPr lang="es-ES" dirty="0">
                <a:solidFill>
                  <a:schemeClr val="tx1"/>
                </a:solidFill>
              </a:rPr>
              <a:t> (</a:t>
            </a:r>
            <a:r>
              <a:rPr lang="es-ES" dirty="0" err="1">
                <a:solidFill>
                  <a:schemeClr val="tx1"/>
                </a:solidFill>
              </a:rPr>
              <a:t>epidemiological</a:t>
            </a:r>
            <a:r>
              <a:rPr lang="es-ES" dirty="0">
                <a:solidFill>
                  <a:schemeClr val="tx1"/>
                </a:solidFill>
              </a:rPr>
              <a:t> links)</a:t>
            </a:r>
            <a:endParaRPr sz="3600" i="0" kern="0" dirty="0">
              <a:solidFill>
                <a:schemeClr val="tx1"/>
              </a:solidFill>
              <a:latin typeface="+mj-lt"/>
              <a:ea typeface="Malgun Gothic" panose="020B0503020000020004" pitchFamily="34" charset="-127"/>
            </a:endParaRPr>
          </a:p>
          <a:p>
            <a:pPr algn="just">
              <a:spcAft>
                <a:spcPts val="1200"/>
              </a:spcAft>
              <a:buClr>
                <a:srgbClr val="92D050"/>
              </a:buClr>
              <a:buFont typeface="Wingdings" panose="05000000000000000000" pitchFamily="2" charset="2"/>
              <a:buChar char="ü"/>
              <a:defRPr i="0">
                <a:solidFill>
                  <a:srgbClr val="0065A2"/>
                </a:solidFill>
                <a:latin typeface="+mj-lt"/>
                <a:ea typeface="Malgun Gothic" panose="020B0503020000020004" pitchFamily="34" charset="-127"/>
              </a:defRPr>
            </a:pPr>
            <a:r>
              <a:rPr dirty="0">
                <a:solidFill>
                  <a:schemeClr val="tx1"/>
                </a:solidFill>
              </a:rPr>
              <a:t>to follow up positive serological results</a:t>
            </a:r>
          </a:p>
        </p:txBody>
      </p:sp>
      <p:sp>
        <p:nvSpPr>
          <p:cNvPr id="5" name="CuadroTexto 4">
            <a:extLst>
              <a:ext uri="{FF2B5EF4-FFF2-40B4-BE49-F238E27FC236}">
                <a16:creationId xmlns:a16="http://schemas.microsoft.com/office/drawing/2014/main" id="{36B38103-9667-70B0-62F7-492FA2F6FB30}"/>
              </a:ext>
            </a:extLst>
          </p:cNvPr>
          <p:cNvSpPr txBox="1"/>
          <p:nvPr/>
        </p:nvSpPr>
        <p:spPr>
          <a:xfrm>
            <a:off x="2959100" y="620712"/>
            <a:ext cx="6953250" cy="707886"/>
          </a:xfrm>
          <a:prstGeom prst="rect">
            <a:avLst/>
          </a:prstGeom>
          <a:noFill/>
        </p:spPr>
        <p:txBody>
          <a:bodyPr wrap="square">
            <a:spAutoFit/>
          </a:bodyPr>
          <a:lstStyle/>
          <a:p>
            <a:r>
              <a:rPr kumimoji="0" lang="es-ES" sz="4000" b="0" i="0" u="none" strike="noStrike" kern="1200" cap="none" spc="0" normalizeH="0" baseline="0" noProof="0" dirty="0">
                <a:ln>
                  <a:noFill/>
                </a:ln>
                <a:solidFill>
                  <a:srgbClr val="034EA2"/>
                </a:solidFill>
                <a:effectLst/>
                <a:uLnTx/>
                <a:uFillTx/>
                <a:latin typeface="Arial"/>
                <a:ea typeface="+mj-ea"/>
                <a:cs typeface="+mj-cs"/>
              </a:rPr>
              <a:t>Vir</a:t>
            </a:r>
            <a:r>
              <a:rPr lang="es-ES" sz="4000" dirty="0" err="1">
                <a:solidFill>
                  <a:srgbClr val="034EA2"/>
                </a:solidFill>
                <a:latin typeface="Arial"/>
                <a:ea typeface="+mj-ea"/>
                <a:cs typeface="+mj-cs"/>
              </a:rPr>
              <a:t>ological</a:t>
            </a:r>
            <a:r>
              <a:rPr kumimoji="0" lang="es-ES" sz="4000" b="0" i="0" u="none" strike="noStrike" kern="1200" cap="none" spc="0" normalizeH="0" baseline="0" noProof="0" dirty="0">
                <a:ln>
                  <a:noFill/>
                </a:ln>
                <a:solidFill>
                  <a:srgbClr val="034EA2"/>
                </a:solidFill>
                <a:effectLst/>
                <a:uLnTx/>
                <a:uFillTx/>
                <a:latin typeface="Arial"/>
                <a:ea typeface="+mj-ea"/>
                <a:cs typeface="+mj-cs"/>
              </a:rPr>
              <a:t> surveillance</a:t>
            </a:r>
            <a:endParaRPr lang="es-ES" dirty="0"/>
          </a:p>
        </p:txBody>
      </p:sp>
    </p:spTree>
    <p:extLst>
      <p:ext uri="{BB962C8B-B14F-4D97-AF65-F5344CB8AC3E}">
        <p14:creationId xmlns:p14="http://schemas.microsoft.com/office/powerpoint/2010/main" val="2263654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CD4AE58-A40D-D3FD-033D-A0D37D5691FE}"/>
              </a:ext>
            </a:extLst>
          </p:cNvPr>
          <p:cNvSpPr txBox="1">
            <a:spLocks/>
          </p:cNvSpPr>
          <p:nvPr/>
        </p:nvSpPr>
        <p:spPr bwMode="auto">
          <a:xfrm>
            <a:off x="10002839" y="5995988"/>
            <a:ext cx="917575" cy="24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lr>
                <a:schemeClr val="bg1"/>
              </a:buClr>
              <a:buChar char="•"/>
              <a:defRPr sz="2400" i="1" kern="1200">
                <a:solidFill>
                  <a:srgbClr val="0F5494"/>
                </a:solidFill>
                <a:latin typeface="Verdana" panose="020B0604030504040204" pitchFamily="34" charset="0"/>
                <a:ea typeface="+mn-ea"/>
                <a:cs typeface="+mn-cs"/>
              </a:defRPr>
            </a:lvl1pPr>
            <a:lvl2pPr marL="742950" indent="-285750" algn="l" defTabSz="914400" rtl="0" eaLnBrk="1" latinLnBrk="0" hangingPunct="1">
              <a:spcBef>
                <a:spcPct val="20000"/>
              </a:spcBef>
              <a:buClr>
                <a:srgbClr val="009FBA"/>
              </a:buClr>
              <a:buChar char="•"/>
              <a:defRPr sz="2000" b="1" kern="1200">
                <a:solidFill>
                  <a:srgbClr val="0F5494"/>
                </a:solidFill>
                <a:latin typeface="Verdana" panose="020B0604030504040204" pitchFamily="34" charset="0"/>
                <a:ea typeface="+mn-ea"/>
                <a:cs typeface="+mn-cs"/>
              </a:defRPr>
            </a:lvl2pPr>
            <a:lvl3pPr marL="1143000" indent="-228600" algn="l" defTabSz="914400" rtl="0" eaLnBrk="1" latinLnBrk="0" hangingPunct="1">
              <a:spcBef>
                <a:spcPct val="20000"/>
              </a:spcBef>
              <a:defRPr sz="1400" kern="1200">
                <a:solidFill>
                  <a:srgbClr val="0F5494"/>
                </a:solidFill>
                <a:latin typeface="Verdana" panose="020B0604030504040204" pitchFamily="34" charset="0"/>
                <a:ea typeface="+mn-ea"/>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mn-cs"/>
              </a:defRPr>
            </a:lvl9pPr>
          </a:lstStyle>
          <a:p>
            <a:pPr eaLnBrk="0" hangingPunct="0">
              <a:spcBef>
                <a:spcPct val="0"/>
              </a:spcBef>
              <a:buClrTx/>
              <a:buFontTx/>
              <a:buNone/>
            </a:pPr>
            <a:fld id="{FAC8F464-D1E0-41F8-93E3-1CBEDA16E58F}" type="slidenum">
              <a:rPr lang="en-GB" altLang="en-US" sz="2000" i="0" smtClean="0">
                <a:solidFill>
                  <a:srgbClr val="FFD624"/>
                </a:solidFill>
              </a:rPr>
              <a:pPr eaLnBrk="0" hangingPunct="0">
                <a:spcBef>
                  <a:spcPct val="0"/>
                </a:spcBef>
                <a:buClrTx/>
                <a:buFontTx/>
                <a:buNone/>
              </a:pPr>
              <a:t>14</a:t>
            </a:fld>
            <a:endParaRPr lang="en-GB" sz="2000" i="0">
              <a:solidFill>
                <a:srgbClr val="FFD624"/>
              </a:solidFill>
            </a:endParaRPr>
          </a:p>
        </p:txBody>
      </p:sp>
      <p:sp>
        <p:nvSpPr>
          <p:cNvPr id="4" name="Segnaposto contenuto 2">
            <a:extLst>
              <a:ext uri="{FF2B5EF4-FFF2-40B4-BE49-F238E27FC236}">
                <a16:creationId xmlns:a16="http://schemas.microsoft.com/office/drawing/2014/main" id="{86E2AB97-A078-EF93-EF6E-C7789CB6F45A}"/>
              </a:ext>
            </a:extLst>
          </p:cNvPr>
          <p:cNvSpPr txBox="1">
            <a:spLocks/>
          </p:cNvSpPr>
          <p:nvPr/>
        </p:nvSpPr>
        <p:spPr>
          <a:xfrm>
            <a:off x="1869773" y="1700212"/>
            <a:ext cx="8945371" cy="3024188"/>
          </a:xfrm>
          <a:prstGeom prst="rect">
            <a:avLst/>
          </a:prstGeom>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lgn="ctr">
              <a:buNone/>
              <a:defRPr i="0"/>
            </a:pPr>
            <a:r>
              <a:rPr lang="en-029" dirty="0">
                <a:solidFill>
                  <a:schemeClr val="tx1"/>
                </a:solidFill>
              </a:rPr>
              <a:t>Serological surveillance aims at detecting antibodies against the pathogen. </a:t>
            </a:r>
          </a:p>
          <a:p>
            <a:pPr marL="0" indent="0" algn="ctr">
              <a:buNone/>
              <a:defRPr i="0"/>
            </a:pPr>
            <a:endParaRPr lang="en-029" dirty="0">
              <a:solidFill>
                <a:schemeClr val="tx1"/>
              </a:solidFill>
            </a:endParaRPr>
          </a:p>
          <a:p>
            <a:pPr algn="ctr">
              <a:defRPr i="0"/>
            </a:pPr>
            <a:r>
              <a:rPr lang="en-029" dirty="0">
                <a:solidFill>
                  <a:schemeClr val="tx1"/>
                </a:solidFill>
              </a:rPr>
              <a:t>Positive antibody test results indicate contact with the agent (recent or past infection).</a:t>
            </a:r>
          </a:p>
          <a:p>
            <a:pPr algn="ctr">
              <a:defRPr i="0"/>
            </a:pPr>
            <a:r>
              <a:rPr lang="en-029" dirty="0">
                <a:solidFill>
                  <a:schemeClr val="tx1"/>
                </a:solidFill>
              </a:rPr>
              <a:t>Precaution in case of vaccinated animals (¿DIVA?)</a:t>
            </a:r>
          </a:p>
          <a:p>
            <a:pPr marL="0" indent="0" algn="ctr">
              <a:spcAft>
                <a:spcPts val="1200"/>
              </a:spcAft>
              <a:buNone/>
            </a:pPr>
            <a:endParaRPr kern="0" dirty="0">
              <a:solidFill>
                <a:schemeClr val="tx2">
                  <a:lumMod val="75000"/>
                </a:schemeClr>
              </a:solidFill>
              <a:latin typeface="+mj-lt"/>
              <a:ea typeface="Malgun Gothic" panose="020B0503020000020004" pitchFamily="34" charset="-127"/>
            </a:endParaRPr>
          </a:p>
        </p:txBody>
      </p:sp>
      <p:sp>
        <p:nvSpPr>
          <p:cNvPr id="5" name="CasellaDiTesto 4">
            <a:extLst>
              <a:ext uri="{FF2B5EF4-FFF2-40B4-BE49-F238E27FC236}">
                <a16:creationId xmlns:a16="http://schemas.microsoft.com/office/drawing/2014/main" id="{9C482C02-6E65-7458-2DE4-3054F760F926}"/>
              </a:ext>
            </a:extLst>
          </p:cNvPr>
          <p:cNvSpPr txBox="1">
            <a:spLocks noChangeArrowheads="1"/>
          </p:cNvSpPr>
          <p:nvPr/>
        </p:nvSpPr>
        <p:spPr bwMode="auto">
          <a:xfrm>
            <a:off x="2561827" y="4730750"/>
            <a:ext cx="7561262" cy="1385888"/>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defRPr sz="2800" i="0">
                <a:solidFill>
                  <a:srgbClr val="FF0000"/>
                </a:solidFill>
              </a:defRPr>
            </a:pPr>
            <a:r>
              <a:rPr dirty="0"/>
              <a:t>Serology is not suitable for Early Detection</a:t>
            </a:r>
            <a:endParaRPr sz="2800" i="0" dirty="0">
              <a:solidFill>
                <a:srgbClr val="FF0000"/>
              </a:solidFill>
            </a:endParaRPr>
          </a:p>
          <a:p>
            <a:pPr>
              <a:spcBef>
                <a:spcPct val="0"/>
              </a:spcBef>
              <a:buClrTx/>
              <a:buFontTx/>
              <a:buNone/>
            </a:pPr>
            <a:endParaRPr sz="2800" i="0" dirty="0">
              <a:solidFill>
                <a:srgbClr val="006699"/>
              </a:solidFill>
            </a:endParaRPr>
          </a:p>
        </p:txBody>
      </p:sp>
      <p:sp>
        <p:nvSpPr>
          <p:cNvPr id="6" name="CuadroTexto 5">
            <a:extLst>
              <a:ext uri="{FF2B5EF4-FFF2-40B4-BE49-F238E27FC236}">
                <a16:creationId xmlns:a16="http://schemas.microsoft.com/office/drawing/2014/main" id="{395232BC-22C5-18FD-E615-119C61E2AFBA}"/>
              </a:ext>
            </a:extLst>
          </p:cNvPr>
          <p:cNvSpPr txBox="1"/>
          <p:nvPr/>
        </p:nvSpPr>
        <p:spPr>
          <a:xfrm>
            <a:off x="2959100" y="620712"/>
            <a:ext cx="6953250" cy="707886"/>
          </a:xfrm>
          <a:prstGeom prst="rect">
            <a:avLst/>
          </a:prstGeom>
          <a:noFill/>
        </p:spPr>
        <p:txBody>
          <a:bodyPr wrap="square">
            <a:spAutoFit/>
          </a:bodyPr>
          <a:lstStyle/>
          <a:p>
            <a:r>
              <a:rPr lang="es-ES" sz="4000" dirty="0" err="1">
                <a:solidFill>
                  <a:srgbClr val="034EA2"/>
                </a:solidFill>
                <a:latin typeface="Arial"/>
                <a:ea typeface="+mj-ea"/>
                <a:cs typeface="+mj-cs"/>
              </a:rPr>
              <a:t>Serological</a:t>
            </a:r>
            <a:r>
              <a:rPr kumimoji="0" lang="es-ES" sz="4000" b="0" i="0" u="none" strike="noStrike" kern="1200" cap="none" spc="0" normalizeH="0" baseline="0" noProof="0" dirty="0">
                <a:ln>
                  <a:noFill/>
                </a:ln>
                <a:solidFill>
                  <a:srgbClr val="034EA2"/>
                </a:solidFill>
                <a:effectLst/>
                <a:uLnTx/>
                <a:uFillTx/>
                <a:latin typeface="Arial"/>
                <a:ea typeface="+mj-ea"/>
                <a:cs typeface="+mj-cs"/>
              </a:rPr>
              <a:t> surveillance</a:t>
            </a:r>
            <a:endParaRPr lang="es-ES" dirty="0"/>
          </a:p>
        </p:txBody>
      </p:sp>
    </p:spTree>
    <p:extLst>
      <p:ext uri="{BB962C8B-B14F-4D97-AF65-F5344CB8AC3E}">
        <p14:creationId xmlns:p14="http://schemas.microsoft.com/office/powerpoint/2010/main" val="41750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A14999-C582-AA1C-77A7-09AF74B563EE}"/>
              </a:ext>
            </a:extLst>
          </p:cNvPr>
          <p:cNvSpPr>
            <a:spLocks noGrp="1"/>
          </p:cNvSpPr>
          <p:nvPr>
            <p:ph type="title"/>
          </p:nvPr>
        </p:nvSpPr>
        <p:spPr>
          <a:xfrm>
            <a:off x="2093187" y="346228"/>
            <a:ext cx="8457372" cy="782357"/>
          </a:xfrm>
        </p:spPr>
        <p:txBody>
          <a:bodyPr/>
          <a:lstStyle/>
          <a:p>
            <a:pPr algn="ctr"/>
            <a:r>
              <a:rPr lang="en-GB" altLang="en-US" sz="4800" dirty="0">
                <a:solidFill>
                  <a:srgbClr val="FF6600"/>
                </a:solidFill>
              </a:rPr>
              <a:t>Surveillance: Wildlife</a:t>
            </a:r>
            <a:endParaRPr lang="it-IT" sz="4800" dirty="0">
              <a:solidFill>
                <a:srgbClr val="FF6600"/>
              </a:solidFill>
            </a:endParaRPr>
          </a:p>
        </p:txBody>
      </p:sp>
      <p:pic>
        <p:nvPicPr>
          <p:cNvPr id="3" name="Immagine 2">
            <a:extLst>
              <a:ext uri="{FF2B5EF4-FFF2-40B4-BE49-F238E27FC236}">
                <a16:creationId xmlns:a16="http://schemas.microsoft.com/office/drawing/2014/main" id="{D126D71B-591D-1559-1A75-609C0DC4258A}"/>
              </a:ext>
            </a:extLst>
          </p:cNvPr>
          <p:cNvPicPr>
            <a:picLocks noChangeAspect="1"/>
          </p:cNvPicPr>
          <p:nvPr/>
        </p:nvPicPr>
        <p:blipFill>
          <a:blip r:embed="rId2"/>
          <a:stretch>
            <a:fillRect/>
          </a:stretch>
        </p:blipFill>
        <p:spPr>
          <a:xfrm>
            <a:off x="2207172" y="1222815"/>
            <a:ext cx="8343387" cy="3508270"/>
          </a:xfrm>
          <a:prstGeom prst="rect">
            <a:avLst/>
          </a:prstGeom>
        </p:spPr>
      </p:pic>
      <p:sp>
        <p:nvSpPr>
          <p:cNvPr id="4" name="CasellaDiTesto 3">
            <a:extLst>
              <a:ext uri="{FF2B5EF4-FFF2-40B4-BE49-F238E27FC236}">
                <a16:creationId xmlns:a16="http://schemas.microsoft.com/office/drawing/2014/main" id="{18C0066D-FB73-221A-1CD3-62EF2C9FF720}"/>
              </a:ext>
            </a:extLst>
          </p:cNvPr>
          <p:cNvSpPr txBox="1"/>
          <p:nvPr/>
        </p:nvSpPr>
        <p:spPr>
          <a:xfrm flipH="1">
            <a:off x="1204420" y="4731085"/>
            <a:ext cx="9783159" cy="1631216"/>
          </a:xfrm>
          <a:prstGeom prst="rect">
            <a:avLst/>
          </a:prstGeom>
          <a:solidFill>
            <a:schemeClr val="accent2">
              <a:lumMod val="40000"/>
              <a:lumOff val="60000"/>
            </a:schemeClr>
          </a:solidFill>
        </p:spPr>
        <p:txBody>
          <a:bodyPr wrap="square" rtlCol="0">
            <a:spAutoFit/>
          </a:bodyPr>
          <a:lstStyle/>
          <a:p>
            <a:pPr marL="342900" indent="-342900">
              <a:buFont typeface="+mj-lt"/>
              <a:buAutoNum type="arabicPeriod"/>
            </a:pPr>
            <a:r>
              <a:rPr lang="en-US" sz="2000" dirty="0">
                <a:solidFill>
                  <a:schemeClr val="accent2">
                    <a:lumMod val="50000"/>
                  </a:schemeClr>
                </a:solidFill>
              </a:rPr>
              <a:t>Role played by wildlife in the epidemiology of infection: reservoir</a:t>
            </a:r>
          </a:p>
          <a:p>
            <a:pPr marL="342900" indent="-342900">
              <a:buFont typeface="+mj-lt"/>
              <a:buAutoNum type="arabicPeriod"/>
            </a:pPr>
            <a:r>
              <a:rPr lang="en-US" sz="2000" dirty="0">
                <a:solidFill>
                  <a:schemeClr val="accent2">
                    <a:lumMod val="50000"/>
                  </a:schemeClr>
                </a:solidFill>
              </a:rPr>
              <a:t>Epidemiological unit: the wildlife metapopulation that lives in a continuous geographic area delimited by natural or artificial barriers</a:t>
            </a:r>
          </a:p>
          <a:p>
            <a:pPr marL="342900" indent="-342900">
              <a:buFont typeface="+mj-lt"/>
              <a:buAutoNum type="arabicPeriod"/>
            </a:pPr>
            <a:r>
              <a:rPr lang="en-US" sz="2000" dirty="0">
                <a:solidFill>
                  <a:schemeClr val="accent2">
                    <a:lumMod val="50000"/>
                  </a:schemeClr>
                </a:solidFill>
              </a:rPr>
              <a:t>Sample collection: how to collect sample? Hunters ? Timing: seasonal hunting, captures </a:t>
            </a:r>
          </a:p>
        </p:txBody>
      </p:sp>
    </p:spTree>
    <p:extLst>
      <p:ext uri="{BB962C8B-B14F-4D97-AF65-F5344CB8AC3E}">
        <p14:creationId xmlns:p14="http://schemas.microsoft.com/office/powerpoint/2010/main" val="3919431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83CA8E0-4934-9407-926C-D2FBA33FD416}"/>
              </a:ext>
            </a:extLst>
          </p:cNvPr>
          <p:cNvPicPr>
            <a:picLocks noChangeAspect="1"/>
          </p:cNvPicPr>
          <p:nvPr/>
        </p:nvPicPr>
        <p:blipFill rotWithShape="1">
          <a:blip r:embed="rId2"/>
          <a:srcRect l="7184" t="10526" r="11263" b="12000"/>
          <a:stretch/>
        </p:blipFill>
        <p:spPr>
          <a:xfrm>
            <a:off x="801931" y="1448650"/>
            <a:ext cx="9256469" cy="4946342"/>
          </a:xfrm>
          <a:prstGeom prst="rect">
            <a:avLst/>
          </a:prstGeom>
        </p:spPr>
      </p:pic>
      <p:sp>
        <p:nvSpPr>
          <p:cNvPr id="5" name="Título 1">
            <a:extLst>
              <a:ext uri="{FF2B5EF4-FFF2-40B4-BE49-F238E27FC236}">
                <a16:creationId xmlns:a16="http://schemas.microsoft.com/office/drawing/2014/main" id="{73630F25-E39A-9197-D541-9F009918236E}"/>
              </a:ext>
            </a:extLst>
          </p:cNvPr>
          <p:cNvSpPr>
            <a:spLocks noGrp="1"/>
          </p:cNvSpPr>
          <p:nvPr>
            <p:ph type="title"/>
          </p:nvPr>
        </p:nvSpPr>
        <p:spPr>
          <a:xfrm>
            <a:off x="3060481" y="299188"/>
            <a:ext cx="8457372" cy="782357"/>
          </a:xfrm>
        </p:spPr>
        <p:txBody>
          <a:bodyPr/>
          <a:lstStyle/>
          <a:p>
            <a:r>
              <a:rPr lang="es-ES" dirty="0"/>
              <a:t>HPAI </a:t>
            </a:r>
            <a:r>
              <a:rPr lang="es-ES" dirty="0" err="1"/>
              <a:t>risk</a:t>
            </a:r>
            <a:r>
              <a:rPr lang="es-ES" dirty="0"/>
              <a:t> </a:t>
            </a:r>
            <a:r>
              <a:rPr lang="es-ES" dirty="0" err="1"/>
              <a:t>models</a:t>
            </a:r>
            <a:r>
              <a:rPr lang="es-ES" dirty="0"/>
              <a:t>: </a:t>
            </a:r>
            <a:r>
              <a:rPr lang="es-ES" dirty="0" err="1"/>
              <a:t>Bird</a:t>
            </a:r>
            <a:r>
              <a:rPr lang="es-ES" dirty="0"/>
              <a:t> Flu RADAR</a:t>
            </a:r>
          </a:p>
        </p:txBody>
      </p:sp>
    </p:spTree>
    <p:extLst>
      <p:ext uri="{BB962C8B-B14F-4D97-AF65-F5344CB8AC3E}">
        <p14:creationId xmlns:p14="http://schemas.microsoft.com/office/powerpoint/2010/main" val="3641003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76AA85-A26F-37F6-BAE5-1B9BAD545A17}"/>
              </a:ext>
            </a:extLst>
          </p:cNvPr>
          <p:cNvSpPr>
            <a:spLocks noGrp="1"/>
          </p:cNvSpPr>
          <p:nvPr>
            <p:ph type="title"/>
          </p:nvPr>
        </p:nvSpPr>
        <p:spPr/>
        <p:txBody>
          <a:bodyPr/>
          <a:lstStyle/>
          <a:p>
            <a:r>
              <a:rPr lang="es-ES" dirty="0"/>
              <a:t>HPAI UE Legal </a:t>
            </a:r>
            <a:r>
              <a:rPr lang="es-ES" dirty="0" err="1"/>
              <a:t>framework</a:t>
            </a:r>
            <a:endParaRPr lang="es-ES" dirty="0"/>
          </a:p>
        </p:txBody>
      </p:sp>
      <p:sp>
        <p:nvSpPr>
          <p:cNvPr id="6" name="CuadroTexto 5">
            <a:extLst>
              <a:ext uri="{FF2B5EF4-FFF2-40B4-BE49-F238E27FC236}">
                <a16:creationId xmlns:a16="http://schemas.microsoft.com/office/drawing/2014/main" id="{2B65119C-F3C2-80E6-B545-8A2AC8368B86}"/>
              </a:ext>
            </a:extLst>
          </p:cNvPr>
          <p:cNvSpPr txBox="1"/>
          <p:nvPr/>
        </p:nvSpPr>
        <p:spPr>
          <a:xfrm>
            <a:off x="391369" y="1836307"/>
            <a:ext cx="8009389" cy="3970318"/>
          </a:xfrm>
          <a:prstGeom prst="rect">
            <a:avLst/>
          </a:prstGeom>
          <a:noFill/>
        </p:spPr>
        <p:txBody>
          <a:bodyPr wrap="square">
            <a:spAutoFit/>
          </a:bodyPr>
          <a:lstStyle/>
          <a:p>
            <a:pPr marL="285750" indent="-285750">
              <a:buFont typeface="Arial" panose="020B0604020202020204" pitchFamily="34" charset="0"/>
              <a:buChar char="•"/>
            </a:pPr>
            <a:r>
              <a:rPr lang="en-US" dirty="0"/>
              <a:t>Commission Delegated Regulation (EU) 2020/687 as regards rules for the prevention and control of certain listed diseases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Commission Implementing Regulation (EU) 2020/690 as regards the listed diseases subject to Union surveillance </a:t>
            </a:r>
            <a:r>
              <a:rPr lang="en-US" dirty="0" err="1"/>
              <a:t>programmes</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Commission Delegated Regulation 2020/689 (Art. 10-11, and Annex II)→ Union Surveillance Program.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Commission Implementing Regulation (EU) 2020/2002 with regard to Union notification and Union reporting of listed diseases, to formats and procedures for submission and reporting of Union surveillance </a:t>
            </a:r>
            <a:r>
              <a:rPr lang="en-US" dirty="0" err="1"/>
              <a:t>programmes</a:t>
            </a:r>
            <a:r>
              <a:rPr lang="en-US" dirty="0"/>
              <a:t>.</a:t>
            </a:r>
          </a:p>
          <a:p>
            <a:pPr marL="285750" indent="-285750">
              <a:buFont typeface="Arial" panose="020B0604020202020204" pitchFamily="34" charset="0"/>
              <a:buChar char="•"/>
            </a:pPr>
            <a:endParaRPr lang="en-US" dirty="0"/>
          </a:p>
        </p:txBody>
      </p:sp>
      <p:pic>
        <p:nvPicPr>
          <p:cNvPr id="7" name="Imagen 6">
            <a:extLst>
              <a:ext uri="{FF2B5EF4-FFF2-40B4-BE49-F238E27FC236}">
                <a16:creationId xmlns:a16="http://schemas.microsoft.com/office/drawing/2014/main" id="{CA682D29-0C3C-65D4-B5C8-E05B98C2AC00}"/>
              </a:ext>
            </a:extLst>
          </p:cNvPr>
          <p:cNvPicPr>
            <a:picLocks noChangeAspect="1"/>
          </p:cNvPicPr>
          <p:nvPr/>
        </p:nvPicPr>
        <p:blipFill rotWithShape="1">
          <a:blip r:embed="rId2"/>
          <a:srcRect l="31499" t="14000" r="29915" b="4801"/>
          <a:stretch/>
        </p:blipFill>
        <p:spPr>
          <a:xfrm>
            <a:off x="8400758" y="1511283"/>
            <a:ext cx="3628824" cy="4295342"/>
          </a:xfrm>
          <a:prstGeom prst="rect">
            <a:avLst/>
          </a:prstGeom>
        </p:spPr>
      </p:pic>
    </p:spTree>
    <p:extLst>
      <p:ext uri="{BB962C8B-B14F-4D97-AF65-F5344CB8AC3E}">
        <p14:creationId xmlns:p14="http://schemas.microsoft.com/office/powerpoint/2010/main" val="2655158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FD191C-823E-B16A-1A77-A86857FFF656}"/>
              </a:ext>
            </a:extLst>
          </p:cNvPr>
          <p:cNvSpPr>
            <a:spLocks noGrp="1"/>
          </p:cNvSpPr>
          <p:nvPr>
            <p:ph type="title"/>
          </p:nvPr>
        </p:nvSpPr>
        <p:spPr>
          <a:xfrm>
            <a:off x="3121229" y="917514"/>
            <a:ext cx="8457372" cy="782357"/>
          </a:xfrm>
        </p:spPr>
        <p:txBody>
          <a:bodyPr/>
          <a:lstStyle/>
          <a:p>
            <a:r>
              <a:rPr kumimoji="0" lang="de-DE" sz="4000" b="0" i="0" u="none" strike="noStrike" kern="1200" cap="none" spc="0" normalizeH="0" baseline="0" noProof="0" dirty="0">
                <a:ln>
                  <a:noFill/>
                </a:ln>
                <a:solidFill>
                  <a:srgbClr val="034EA2"/>
                </a:solidFill>
                <a:effectLst/>
                <a:uLnTx/>
                <a:uFillTx/>
                <a:latin typeface="EC Square Sans Pro Medium" panose="020B0500000000020004"/>
              </a:rPr>
              <a:t>Union surveillance programme for HPAI and Infection with LPAI viruses </a:t>
            </a:r>
            <a:r>
              <a:rPr kumimoji="0" lang="de-DE" sz="3200" b="0" i="0" u="none" strike="noStrike" kern="1200" cap="none" spc="0" normalizeH="0" baseline="0" noProof="0" dirty="0">
                <a:ln>
                  <a:noFill/>
                </a:ln>
                <a:solidFill>
                  <a:srgbClr val="034EA2"/>
                </a:solidFill>
                <a:effectLst/>
                <a:uLnTx/>
                <a:uFillTx/>
                <a:latin typeface="EC Square Sans Pro Medium" panose="020B0500000000020004"/>
              </a:rPr>
              <a:t>(Annex II </a:t>
            </a:r>
            <a:r>
              <a:rPr kumimoji="0" lang="en-GB" sz="3200" b="0" i="0" u="none" strike="noStrike" kern="0" cap="none" spc="0" normalizeH="0" baseline="0" noProof="0" dirty="0">
                <a:ln>
                  <a:noFill/>
                </a:ln>
                <a:solidFill>
                  <a:srgbClr val="034EA2"/>
                </a:solidFill>
                <a:effectLst/>
                <a:uLnTx/>
                <a:uFillTx/>
                <a:latin typeface="EC Square Sans Pro Medium" panose="020B0500000000020004"/>
                <a:ea typeface="Calibri" panose="020F0502020204030204" pitchFamily="34" charset="0"/>
              </a:rPr>
              <a:t>C</a:t>
            </a:r>
            <a:r>
              <a:rPr kumimoji="0" lang="en-US" sz="3200" b="0" i="0" u="none" strike="noStrike" kern="1200" cap="none" spc="0" normalizeH="0" baseline="0" noProof="0" dirty="0">
                <a:ln>
                  <a:noFill/>
                </a:ln>
                <a:solidFill>
                  <a:srgbClr val="034EA2"/>
                </a:solidFill>
                <a:effectLst/>
                <a:uLnTx/>
                <a:uFillTx/>
                <a:latin typeface="EC Square Sans Pro Medium" panose="020B0500000000020004"/>
              </a:rPr>
              <a:t>DR 2020/689</a:t>
            </a:r>
            <a:r>
              <a:rPr kumimoji="0" lang="de-DE" sz="3200" b="0" i="0" u="none" strike="noStrike" kern="1200" cap="none" spc="0" normalizeH="0" baseline="0" noProof="0" dirty="0">
                <a:ln>
                  <a:noFill/>
                </a:ln>
                <a:solidFill>
                  <a:srgbClr val="034EA2"/>
                </a:solidFill>
                <a:effectLst/>
                <a:uLnTx/>
                <a:uFillTx/>
                <a:latin typeface="EC Square Sans Pro Medium" panose="020B0500000000020004"/>
              </a:rPr>
              <a:t>) </a:t>
            </a:r>
            <a:endParaRPr lang="es-ES" dirty="0">
              <a:latin typeface="EC Square Sans Pro Medium" panose="020B0500000000020004"/>
            </a:endParaRPr>
          </a:p>
        </p:txBody>
      </p:sp>
      <p:sp>
        <p:nvSpPr>
          <p:cNvPr id="3" name="Content Placeholder 2">
            <a:extLst>
              <a:ext uri="{FF2B5EF4-FFF2-40B4-BE49-F238E27FC236}">
                <a16:creationId xmlns:a16="http://schemas.microsoft.com/office/drawing/2014/main" id="{DDA91D2B-AB95-CD9A-67F5-22E6FD2D11BE}"/>
              </a:ext>
            </a:extLst>
          </p:cNvPr>
          <p:cNvSpPr txBox="1">
            <a:spLocks/>
          </p:cNvSpPr>
          <p:nvPr/>
        </p:nvSpPr>
        <p:spPr>
          <a:xfrm>
            <a:off x="954738" y="1828438"/>
            <a:ext cx="10504623" cy="4992620"/>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Font typeface="Arial" panose="020B0604020202020204" pitchFamily="34" charset="0"/>
              <a:buNone/>
            </a:pPr>
            <a:r>
              <a:rPr lang="en-US" b="1" dirty="0">
                <a:solidFill>
                  <a:srgbClr val="034EA2"/>
                </a:solidFill>
              </a:rPr>
              <a:t>Early detection of HPAI in poultry</a:t>
            </a:r>
          </a:p>
          <a:p>
            <a:pPr>
              <a:spcAft>
                <a:spcPts val="1000"/>
              </a:spcAft>
            </a:pPr>
            <a:r>
              <a:rPr lang="en-US" sz="2100" dirty="0"/>
              <a:t>change in production and health parameters (mortality rate, feed and water intake, egg production)</a:t>
            </a:r>
          </a:p>
          <a:p>
            <a:pPr>
              <a:spcAft>
                <a:spcPts val="1200"/>
              </a:spcAft>
            </a:pPr>
            <a:r>
              <a:rPr lang="en-US" sz="2100" dirty="0"/>
              <a:t> any clinical sign or post-mortem lesion suggesting HPAI; carcasses in risky areas</a:t>
            </a:r>
          </a:p>
          <a:p>
            <a:pPr marL="0" indent="0">
              <a:spcAft>
                <a:spcPts val="800"/>
              </a:spcAft>
              <a:buFont typeface="Arial" panose="020B0604020202020204" pitchFamily="34" charset="0"/>
              <a:buNone/>
            </a:pPr>
            <a:r>
              <a:rPr lang="en-US" b="1" dirty="0">
                <a:solidFill>
                  <a:srgbClr val="034EA2"/>
                </a:solidFill>
              </a:rPr>
              <a:t>Early detection of HPAI in wild birds</a:t>
            </a:r>
          </a:p>
          <a:p>
            <a:pPr>
              <a:spcAft>
                <a:spcPts val="1000"/>
              </a:spcAft>
            </a:pPr>
            <a:r>
              <a:rPr lang="en-US" sz="2100" dirty="0"/>
              <a:t>targeted populations </a:t>
            </a:r>
            <a:r>
              <a:rPr lang="en-US" sz="2100" dirty="0">
                <a:sym typeface="Wingdings" panose="05000000000000000000" pitchFamily="2" charset="2"/>
              </a:rPr>
              <a:t></a:t>
            </a:r>
            <a:r>
              <a:rPr lang="en-US" sz="2100" dirty="0"/>
              <a:t> EURL website</a:t>
            </a:r>
          </a:p>
          <a:p>
            <a:pPr>
              <a:spcAft>
                <a:spcPts val="1000"/>
              </a:spcAft>
            </a:pPr>
            <a:r>
              <a:rPr lang="en-US" sz="2100" dirty="0"/>
              <a:t>found dead, injured or sick, hunted with clinical signs</a:t>
            </a:r>
          </a:p>
          <a:p>
            <a:pPr>
              <a:spcAft>
                <a:spcPts val="1000"/>
              </a:spcAft>
            </a:pPr>
            <a:r>
              <a:rPr lang="en-US" sz="2100" dirty="0"/>
              <a:t>risk-based (relevant information on ornithology, virology, epidemiology and environmental matters): list of wild birds</a:t>
            </a:r>
          </a:p>
          <a:p>
            <a:pPr>
              <a:spcAft>
                <a:spcPts val="1000"/>
              </a:spcAft>
            </a:pPr>
            <a:r>
              <a:rPr lang="en-US" sz="2100" dirty="0"/>
              <a:t>may include active surveillance at priority locations linked to wild bird migratory movements (trapped / hunted healthy / sentinel birds)</a:t>
            </a:r>
            <a:endParaRPr lang="en-GB" sz="2100" dirty="0"/>
          </a:p>
        </p:txBody>
      </p:sp>
    </p:spTree>
    <p:extLst>
      <p:ext uri="{BB962C8B-B14F-4D97-AF65-F5344CB8AC3E}">
        <p14:creationId xmlns:p14="http://schemas.microsoft.com/office/powerpoint/2010/main" val="351901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FD191C-823E-B16A-1A77-A86857FFF656}"/>
              </a:ext>
            </a:extLst>
          </p:cNvPr>
          <p:cNvSpPr>
            <a:spLocks noGrp="1"/>
          </p:cNvSpPr>
          <p:nvPr>
            <p:ph type="title"/>
          </p:nvPr>
        </p:nvSpPr>
        <p:spPr>
          <a:xfrm>
            <a:off x="3121229" y="917514"/>
            <a:ext cx="8457372" cy="782357"/>
          </a:xfrm>
        </p:spPr>
        <p:txBody>
          <a:bodyPr/>
          <a:lstStyle/>
          <a:p>
            <a:r>
              <a:rPr kumimoji="0" lang="de-DE" sz="4000" b="0" i="0" u="none" strike="noStrike" kern="1200" cap="none" spc="0" normalizeH="0" baseline="0" noProof="0" dirty="0">
                <a:ln>
                  <a:noFill/>
                </a:ln>
                <a:solidFill>
                  <a:srgbClr val="034EA2"/>
                </a:solidFill>
                <a:effectLst/>
                <a:uLnTx/>
                <a:uFillTx/>
                <a:latin typeface="EC Square Sans Pro Medium" panose="020B0500000000020004"/>
              </a:rPr>
              <a:t>Union surveillance programme for HPAI and Infection with LPAI viruses</a:t>
            </a:r>
            <a:br>
              <a:rPr kumimoji="0" lang="de-DE" sz="4000" b="0" i="0" u="none" strike="noStrike" kern="1200" cap="none" spc="0" normalizeH="0" baseline="0" noProof="0" dirty="0">
                <a:ln>
                  <a:noFill/>
                </a:ln>
                <a:solidFill>
                  <a:srgbClr val="034EA2"/>
                </a:solidFill>
                <a:effectLst/>
                <a:uLnTx/>
                <a:uFillTx/>
                <a:latin typeface="EC Square Sans Pro Medium" panose="020B0500000000020004"/>
              </a:rPr>
            </a:br>
            <a:r>
              <a:rPr kumimoji="0" lang="de-DE" sz="3200" b="0" i="0" u="none" strike="noStrike" kern="1200" cap="none" spc="0" normalizeH="0" baseline="0" noProof="0" dirty="0">
                <a:ln>
                  <a:noFill/>
                </a:ln>
                <a:solidFill>
                  <a:srgbClr val="034EA2"/>
                </a:solidFill>
                <a:effectLst/>
                <a:uLnTx/>
                <a:uFillTx/>
                <a:latin typeface="EC Square Sans Pro Medium" panose="020B0500000000020004"/>
              </a:rPr>
              <a:t>(Annex II </a:t>
            </a:r>
            <a:r>
              <a:rPr kumimoji="0" lang="en-GB" sz="3200" b="0" i="0" u="none" strike="noStrike" kern="0" cap="none" spc="0" normalizeH="0" baseline="0" noProof="0" dirty="0">
                <a:ln>
                  <a:noFill/>
                </a:ln>
                <a:solidFill>
                  <a:srgbClr val="034EA2"/>
                </a:solidFill>
                <a:effectLst/>
                <a:uLnTx/>
                <a:uFillTx/>
                <a:latin typeface="EC Square Sans Pro Medium" panose="020B0500000000020004"/>
                <a:ea typeface="Calibri" panose="020F0502020204030204" pitchFamily="34" charset="0"/>
              </a:rPr>
              <a:t>C</a:t>
            </a:r>
            <a:r>
              <a:rPr kumimoji="0" lang="en-US" sz="3200" b="0" i="0" u="none" strike="noStrike" kern="1200" cap="none" spc="0" normalizeH="0" baseline="0" noProof="0" dirty="0">
                <a:ln>
                  <a:noFill/>
                </a:ln>
                <a:solidFill>
                  <a:srgbClr val="034EA2"/>
                </a:solidFill>
                <a:effectLst/>
                <a:uLnTx/>
                <a:uFillTx/>
                <a:latin typeface="EC Square Sans Pro Medium" panose="020B0500000000020004"/>
              </a:rPr>
              <a:t>DR 2020/689</a:t>
            </a:r>
            <a:r>
              <a:rPr kumimoji="0" lang="de-DE" sz="3200" b="0" i="0" u="none" strike="noStrike" kern="1200" cap="none" spc="0" normalizeH="0" baseline="0" noProof="0" dirty="0">
                <a:ln>
                  <a:noFill/>
                </a:ln>
                <a:solidFill>
                  <a:srgbClr val="034EA2"/>
                </a:solidFill>
                <a:effectLst/>
                <a:uLnTx/>
                <a:uFillTx/>
                <a:latin typeface="EC Square Sans Pro Medium" panose="020B0500000000020004"/>
              </a:rPr>
              <a:t>) </a:t>
            </a:r>
            <a:endParaRPr lang="es-ES" dirty="0">
              <a:latin typeface="EC Square Sans Pro Medium" panose="020B0500000000020004"/>
            </a:endParaRPr>
          </a:p>
        </p:txBody>
      </p:sp>
      <p:sp>
        <p:nvSpPr>
          <p:cNvPr id="4" name="Content Placeholder 2">
            <a:extLst>
              <a:ext uri="{FF2B5EF4-FFF2-40B4-BE49-F238E27FC236}">
                <a16:creationId xmlns:a16="http://schemas.microsoft.com/office/drawing/2014/main" id="{6DB24AAD-ACB4-70F3-1595-24BC8283441C}"/>
              </a:ext>
            </a:extLst>
          </p:cNvPr>
          <p:cNvSpPr txBox="1">
            <a:spLocks/>
          </p:cNvSpPr>
          <p:nvPr/>
        </p:nvSpPr>
        <p:spPr>
          <a:xfrm>
            <a:off x="833998" y="1932508"/>
            <a:ext cx="11358002" cy="4798491"/>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a:solidFill>
                  <a:srgbClr val="034EA2"/>
                </a:solidFill>
              </a:rPr>
              <a:t>Detection of HPAI in poultry species not showing significant clinical signs </a:t>
            </a:r>
          </a:p>
          <a:p>
            <a:pPr>
              <a:spcAft>
                <a:spcPts val="1200"/>
              </a:spcAft>
            </a:pPr>
            <a:r>
              <a:rPr lang="en-US" sz="2200"/>
              <a:t>Ducks, geese, Anseriformes for supplies of game or quails</a:t>
            </a:r>
          </a:p>
          <a:p>
            <a:r>
              <a:rPr lang="en-US" sz="2200"/>
              <a:t>Risk factors </a:t>
            </a:r>
          </a:p>
          <a:p>
            <a:pPr marL="0" indent="0">
              <a:spcAft>
                <a:spcPts val="1200"/>
              </a:spcAft>
              <a:buFont typeface="Arial" panose="020B0604020202020204" pitchFamily="34" charset="0"/>
              <a:buNone/>
            </a:pPr>
            <a:r>
              <a:rPr lang="en-US" b="1">
                <a:solidFill>
                  <a:srgbClr val="034EA2"/>
                </a:solidFill>
              </a:rPr>
              <a:t>Detection of LPAI that may spread between flocks</a:t>
            </a:r>
          </a:p>
          <a:p>
            <a:pPr>
              <a:spcAft>
                <a:spcPts val="1200"/>
              </a:spcAft>
            </a:pPr>
            <a:r>
              <a:rPr lang="en-US" sz="2200"/>
              <a:t>Risk-based surveillance in areas with a high density</a:t>
            </a:r>
          </a:p>
          <a:p>
            <a:pPr>
              <a:spcAft>
                <a:spcPts val="1200"/>
              </a:spcAft>
            </a:pPr>
            <a:r>
              <a:rPr lang="en-US" sz="2200"/>
              <a:t>Establishments where clusters occurred in the past or are more likely to occur</a:t>
            </a:r>
          </a:p>
          <a:p>
            <a:pPr>
              <a:spcAft>
                <a:spcPts val="1200"/>
              </a:spcAft>
            </a:pPr>
            <a:r>
              <a:rPr lang="en-US" sz="2200"/>
              <a:t>Risk factors (cycle, age, species, BS practices)</a:t>
            </a:r>
          </a:p>
          <a:p>
            <a:r>
              <a:rPr lang="en-US" sz="2200"/>
              <a:t>Laying hens including free-range; turkeys; Galliformes for supplies of game</a:t>
            </a:r>
          </a:p>
          <a:p>
            <a:pPr marL="0" indent="0">
              <a:buFont typeface="Arial" panose="020B0604020202020204" pitchFamily="34" charset="0"/>
              <a:buNone/>
            </a:pPr>
            <a:r>
              <a:rPr lang="en-US" sz="2200" b="1">
                <a:solidFill>
                  <a:srgbClr val="034EA2"/>
                </a:solidFill>
              </a:rPr>
              <a:t>Sampling and laboratory methods</a:t>
            </a:r>
            <a:r>
              <a:rPr lang="en-US" sz="2200"/>
              <a:t>: nº establishments/ frequency/ tests</a:t>
            </a:r>
            <a:endParaRPr lang="en-US" sz="2200" dirty="0"/>
          </a:p>
        </p:txBody>
      </p:sp>
    </p:spTree>
    <p:extLst>
      <p:ext uri="{BB962C8B-B14F-4D97-AF65-F5344CB8AC3E}">
        <p14:creationId xmlns:p14="http://schemas.microsoft.com/office/powerpoint/2010/main" val="3715343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3365" y="2211936"/>
            <a:ext cx="10905699" cy="3881904"/>
          </a:xfrm>
        </p:spPr>
        <p:txBody>
          <a:bodyPr/>
          <a:lstStyle/>
          <a:p>
            <a:r>
              <a:rPr lang="en-US" sz="3200" dirty="0"/>
              <a:t>Surveillance: Objectives, components and implementation.</a:t>
            </a:r>
          </a:p>
          <a:p>
            <a:r>
              <a:rPr lang="en-US" sz="3200" dirty="0"/>
              <a:t>Prevention and control of transmissible animal diseases</a:t>
            </a:r>
          </a:p>
          <a:p>
            <a:r>
              <a:rPr lang="en-US" sz="3200" dirty="0"/>
              <a:t>Biosecurity</a:t>
            </a:r>
            <a:endParaRPr lang="en-GB" sz="3200" dirty="0"/>
          </a:p>
          <a:p>
            <a:pPr lvl="1">
              <a:spcAft>
                <a:spcPts val="1200"/>
              </a:spcAft>
            </a:pPr>
            <a:endParaRPr lang="en-GB" sz="3200" dirty="0"/>
          </a:p>
        </p:txBody>
      </p:sp>
      <p:sp>
        <p:nvSpPr>
          <p:cNvPr id="2" name="Title 1"/>
          <p:cNvSpPr>
            <a:spLocks noGrp="1"/>
          </p:cNvSpPr>
          <p:nvPr>
            <p:ph type="title"/>
          </p:nvPr>
        </p:nvSpPr>
        <p:spPr>
          <a:xfrm>
            <a:off x="3043018" y="502369"/>
            <a:ext cx="8457372" cy="782357"/>
          </a:xfrm>
          <a:prstGeom prst="rect">
            <a:avLst/>
          </a:prstGeom>
        </p:spPr>
        <p:txBody>
          <a:bodyPr/>
          <a:lstStyle/>
          <a:p>
            <a:pPr algn="ctr"/>
            <a:r>
              <a:rPr lang="en-GB" dirty="0"/>
              <a:t>Content</a:t>
            </a:r>
          </a:p>
        </p:txBody>
      </p:sp>
    </p:spTree>
    <p:extLst>
      <p:ext uri="{BB962C8B-B14F-4D97-AF65-F5344CB8AC3E}">
        <p14:creationId xmlns:p14="http://schemas.microsoft.com/office/powerpoint/2010/main" val="1058563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FD191C-823E-B16A-1A77-A86857FFF656}"/>
              </a:ext>
            </a:extLst>
          </p:cNvPr>
          <p:cNvSpPr>
            <a:spLocks noGrp="1"/>
          </p:cNvSpPr>
          <p:nvPr>
            <p:ph type="title"/>
          </p:nvPr>
        </p:nvSpPr>
        <p:spPr>
          <a:xfrm>
            <a:off x="3121229" y="917514"/>
            <a:ext cx="8457372" cy="782357"/>
          </a:xfrm>
        </p:spPr>
        <p:txBody>
          <a:bodyPr/>
          <a:lstStyle/>
          <a:p>
            <a:r>
              <a:rPr kumimoji="0" lang="en-US" sz="4000" b="0" i="0" u="none" strike="noStrike" kern="1200" cap="none" spc="0" normalizeH="0" baseline="0" noProof="0" dirty="0">
                <a:ln>
                  <a:noFill/>
                </a:ln>
                <a:solidFill>
                  <a:srgbClr val="034EA2"/>
                </a:solidFill>
                <a:effectLst/>
                <a:uLnTx/>
                <a:uFillTx/>
                <a:latin typeface="EC Square Sans Pro Medium" panose="020B0500000000020004"/>
              </a:rPr>
              <a:t>SPECIFIC CONDITIONS FOR PREVENTIVE VACCINATION OF HPAI</a:t>
            </a:r>
            <a:br>
              <a:rPr kumimoji="0" lang="de-DE" sz="4000" b="0" i="0" u="none" strike="noStrike" kern="1200" cap="none" spc="0" normalizeH="0" baseline="0" noProof="0" dirty="0">
                <a:ln>
                  <a:noFill/>
                </a:ln>
                <a:solidFill>
                  <a:srgbClr val="034EA2"/>
                </a:solidFill>
                <a:effectLst/>
                <a:uLnTx/>
                <a:uFillTx/>
                <a:latin typeface="EC Square Sans Pro Medium" panose="020B0500000000020004"/>
              </a:rPr>
            </a:br>
            <a:r>
              <a:rPr kumimoji="0" lang="de-DE" sz="3200" b="0" i="0" u="none" strike="noStrike" kern="1200" cap="none" spc="0" normalizeH="0" baseline="0" noProof="0" dirty="0">
                <a:ln>
                  <a:noFill/>
                </a:ln>
                <a:solidFill>
                  <a:srgbClr val="034EA2"/>
                </a:solidFill>
                <a:effectLst/>
                <a:uLnTx/>
                <a:uFillTx/>
                <a:latin typeface="EC Square Sans Pro Medium" panose="020B0500000000020004"/>
              </a:rPr>
              <a:t>(Annex XIII </a:t>
            </a:r>
            <a:r>
              <a:rPr kumimoji="0" lang="en-GB" sz="3200" b="0" i="0" u="none" strike="noStrike" kern="0" cap="none" spc="0" normalizeH="0" baseline="0" noProof="0" dirty="0">
                <a:ln>
                  <a:noFill/>
                </a:ln>
                <a:solidFill>
                  <a:srgbClr val="034EA2"/>
                </a:solidFill>
                <a:effectLst/>
                <a:uLnTx/>
                <a:uFillTx/>
                <a:latin typeface="EC Square Sans Pro Medium" panose="020B0500000000020004"/>
                <a:ea typeface="Calibri" panose="020F0502020204030204" pitchFamily="34" charset="0"/>
              </a:rPr>
              <a:t>C</a:t>
            </a:r>
            <a:r>
              <a:rPr kumimoji="0" lang="en-US" sz="3200" b="0" i="0" u="none" strike="noStrike" kern="1200" cap="none" spc="0" normalizeH="0" baseline="0" noProof="0" dirty="0">
                <a:ln>
                  <a:noFill/>
                </a:ln>
                <a:solidFill>
                  <a:srgbClr val="034EA2"/>
                </a:solidFill>
                <a:effectLst/>
                <a:uLnTx/>
                <a:uFillTx/>
                <a:latin typeface="EC Square Sans Pro Medium" panose="020B0500000000020004"/>
              </a:rPr>
              <a:t>DR 2023/361</a:t>
            </a:r>
            <a:r>
              <a:rPr kumimoji="0" lang="de-DE" sz="3200" b="0" i="0" u="none" strike="noStrike" kern="1200" cap="none" spc="0" normalizeH="0" baseline="0" noProof="0" dirty="0">
                <a:ln>
                  <a:noFill/>
                </a:ln>
                <a:solidFill>
                  <a:srgbClr val="034EA2"/>
                </a:solidFill>
                <a:effectLst/>
                <a:uLnTx/>
                <a:uFillTx/>
                <a:latin typeface="EC Square Sans Pro Medium" panose="020B0500000000020004"/>
              </a:rPr>
              <a:t>) </a:t>
            </a:r>
            <a:endParaRPr lang="es-ES" dirty="0">
              <a:latin typeface="EC Square Sans Pro Medium" panose="020B0500000000020004"/>
            </a:endParaRPr>
          </a:p>
        </p:txBody>
      </p:sp>
      <p:sp>
        <p:nvSpPr>
          <p:cNvPr id="4" name="Content Placeholder 2">
            <a:extLst>
              <a:ext uri="{FF2B5EF4-FFF2-40B4-BE49-F238E27FC236}">
                <a16:creationId xmlns:a16="http://schemas.microsoft.com/office/drawing/2014/main" id="{6DB24AAD-ACB4-70F3-1595-24BC8283441C}"/>
              </a:ext>
            </a:extLst>
          </p:cNvPr>
          <p:cNvSpPr txBox="1">
            <a:spLocks/>
          </p:cNvSpPr>
          <p:nvPr/>
        </p:nvSpPr>
        <p:spPr>
          <a:xfrm>
            <a:off x="833998" y="1932508"/>
            <a:ext cx="11358002" cy="4798491"/>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b="1" dirty="0">
                <a:solidFill>
                  <a:srgbClr val="034EA2"/>
                </a:solidFill>
              </a:rPr>
              <a:t>Reinforced surveillance in HPAI vaccinated establishments:</a:t>
            </a:r>
          </a:p>
          <a:p>
            <a:pPr>
              <a:spcAft>
                <a:spcPts val="1200"/>
              </a:spcAft>
            </a:pPr>
            <a:r>
              <a:rPr lang="en-US" sz="2200" dirty="0"/>
              <a:t>Enhanced passive surveillance shall be implemented by weekly virological testing of a representative sample of dead birds collected within one week;</a:t>
            </a:r>
          </a:p>
          <a:p>
            <a:r>
              <a:rPr lang="en-US" sz="2200" dirty="0"/>
              <a:t>Active surveillance has to be carried out by an official veterinarian every 30 days:</a:t>
            </a:r>
          </a:p>
          <a:p>
            <a:pPr lvl="1"/>
            <a:r>
              <a:rPr lang="en-US" sz="2200" dirty="0"/>
              <a:t>a clinical examination (check of the production records and health records);</a:t>
            </a:r>
          </a:p>
          <a:p>
            <a:pPr lvl="1"/>
            <a:r>
              <a:rPr lang="en-US" sz="2200" dirty="0"/>
              <a:t>a collection of representative samples for laboratory surveillance by serological or virological testing to enable detection of a prevalence of HPAI virus infection in the epidemiological unit of 5 % with a confidence level of 95 %, using appropriate methods and protocols that allow early detection of the virus and taking into account the specific characteristics of the vaccine used.</a:t>
            </a:r>
          </a:p>
        </p:txBody>
      </p:sp>
    </p:spTree>
    <p:extLst>
      <p:ext uri="{BB962C8B-B14F-4D97-AF65-F5344CB8AC3E}">
        <p14:creationId xmlns:p14="http://schemas.microsoft.com/office/powerpoint/2010/main" val="438557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E7D72F-6692-4661-DA0A-BD2F83F4CF52}"/>
              </a:ext>
            </a:extLst>
          </p:cNvPr>
          <p:cNvSpPr>
            <a:spLocks noGrp="1"/>
          </p:cNvSpPr>
          <p:nvPr>
            <p:ph type="title"/>
          </p:nvPr>
        </p:nvSpPr>
        <p:spPr>
          <a:xfrm>
            <a:off x="2978616" y="313507"/>
            <a:ext cx="9163050" cy="782357"/>
          </a:xfrm>
        </p:spPr>
        <p:txBody>
          <a:bodyPr/>
          <a:lstStyle/>
          <a:p>
            <a:r>
              <a:rPr lang="es-ES" sz="3600" b="1" dirty="0">
                <a:solidFill>
                  <a:srgbClr val="006FC0"/>
                </a:solidFill>
                <a:latin typeface="Calibri" panose="020F0502020204030204" pitchFamily="34" charset="0"/>
              </a:rPr>
              <a:t>ASF </a:t>
            </a:r>
            <a:r>
              <a:rPr lang="es-ES" sz="3600" b="1" dirty="0" err="1">
                <a:solidFill>
                  <a:srgbClr val="006FC0"/>
                </a:solidFill>
                <a:latin typeface="Calibri" panose="020F0502020204030204" pitchFamily="34" charset="0"/>
              </a:rPr>
              <a:t>Risk-based</a:t>
            </a:r>
            <a:r>
              <a:rPr lang="es-ES" sz="3600" b="1" dirty="0">
                <a:solidFill>
                  <a:srgbClr val="006FC0"/>
                </a:solidFill>
                <a:latin typeface="Calibri" panose="020F0502020204030204" pitchFamily="34" charset="0"/>
              </a:rPr>
              <a:t> active </a:t>
            </a:r>
            <a:r>
              <a:rPr lang="es-ES" sz="3600" b="1" dirty="0" err="1">
                <a:solidFill>
                  <a:srgbClr val="006FC0"/>
                </a:solidFill>
                <a:latin typeface="Calibri" panose="020F0502020204030204" pitchFamily="34" charset="0"/>
              </a:rPr>
              <a:t>surveillance</a:t>
            </a:r>
            <a:r>
              <a:rPr lang="es-ES" sz="3600" b="1" i="0" u="none" strike="noStrike" baseline="0" dirty="0">
                <a:solidFill>
                  <a:srgbClr val="006FC0"/>
                </a:solidFill>
                <a:latin typeface="Calibri" panose="020F0502020204030204" pitchFamily="34" charset="0"/>
              </a:rPr>
              <a:t> </a:t>
            </a:r>
            <a:r>
              <a:rPr lang="es-ES" sz="3600" b="0" i="0" u="none" strike="noStrike" baseline="0" dirty="0">
                <a:solidFill>
                  <a:srgbClr val="006FC0"/>
                </a:solidFill>
                <a:latin typeface="Wingdings" panose="05000000000000000000" pitchFamily="2" charset="2"/>
              </a:rPr>
              <a:t></a:t>
            </a:r>
            <a:r>
              <a:rPr lang="es-ES" sz="3600" b="1" i="0" u="none" strike="noStrike" baseline="0" dirty="0">
                <a:solidFill>
                  <a:srgbClr val="006FC0"/>
                </a:solidFill>
                <a:latin typeface="Calibri" panose="020F0502020204030204" pitchFamily="34" charset="0"/>
              </a:rPr>
              <a:t> </a:t>
            </a:r>
            <a:r>
              <a:rPr lang="es-ES" sz="3600" b="1" i="0" u="none" strike="noStrike" baseline="0" dirty="0" err="1">
                <a:solidFill>
                  <a:srgbClr val="006FC0"/>
                </a:solidFill>
                <a:latin typeface="Calibri" panose="020F0502020204030204" pitchFamily="34" charset="0"/>
              </a:rPr>
              <a:t>ef</a:t>
            </a:r>
            <a:r>
              <a:rPr lang="es-ES" sz="3600" b="1" dirty="0" err="1">
                <a:solidFill>
                  <a:srgbClr val="006FC0"/>
                </a:solidFill>
                <a:latin typeface="Calibri" panose="020F0502020204030204" pitchFamily="34" charset="0"/>
              </a:rPr>
              <a:t>ficiency</a:t>
            </a:r>
            <a:endParaRPr lang="es-ES" sz="3600" dirty="0"/>
          </a:p>
        </p:txBody>
      </p:sp>
      <p:pic>
        <p:nvPicPr>
          <p:cNvPr id="4" name="Imagen 3">
            <a:extLst>
              <a:ext uri="{FF2B5EF4-FFF2-40B4-BE49-F238E27FC236}">
                <a16:creationId xmlns:a16="http://schemas.microsoft.com/office/drawing/2014/main" id="{13C48D41-1282-4CC5-8634-6AEF3BC65DD6}"/>
              </a:ext>
            </a:extLst>
          </p:cNvPr>
          <p:cNvPicPr>
            <a:picLocks noChangeAspect="1"/>
          </p:cNvPicPr>
          <p:nvPr/>
        </p:nvPicPr>
        <p:blipFill>
          <a:blip r:embed="rId2"/>
          <a:stretch>
            <a:fillRect/>
          </a:stretch>
        </p:blipFill>
        <p:spPr>
          <a:xfrm>
            <a:off x="6500286" y="1636314"/>
            <a:ext cx="5540795" cy="4181393"/>
          </a:xfrm>
          <a:prstGeom prst="rect">
            <a:avLst/>
          </a:prstGeom>
        </p:spPr>
      </p:pic>
      <p:pic>
        <p:nvPicPr>
          <p:cNvPr id="6" name="Imagen 5">
            <a:extLst>
              <a:ext uri="{FF2B5EF4-FFF2-40B4-BE49-F238E27FC236}">
                <a16:creationId xmlns:a16="http://schemas.microsoft.com/office/drawing/2014/main" id="{66B502EB-88DC-040E-B2F2-5178F8E12FB0}"/>
              </a:ext>
            </a:extLst>
          </p:cNvPr>
          <p:cNvPicPr>
            <a:picLocks noChangeAspect="1"/>
          </p:cNvPicPr>
          <p:nvPr/>
        </p:nvPicPr>
        <p:blipFill>
          <a:blip r:embed="rId3"/>
          <a:stretch>
            <a:fillRect/>
          </a:stretch>
        </p:blipFill>
        <p:spPr>
          <a:xfrm>
            <a:off x="235674" y="1636314"/>
            <a:ext cx="5741043" cy="4126375"/>
          </a:xfrm>
          <a:prstGeom prst="rect">
            <a:avLst/>
          </a:prstGeom>
        </p:spPr>
      </p:pic>
      <p:sp>
        <p:nvSpPr>
          <p:cNvPr id="8" name="CuadroTexto 7">
            <a:extLst>
              <a:ext uri="{FF2B5EF4-FFF2-40B4-BE49-F238E27FC236}">
                <a16:creationId xmlns:a16="http://schemas.microsoft.com/office/drawing/2014/main" id="{AC4B32C1-278F-08C9-C5CC-F8E2F5F9E673}"/>
              </a:ext>
            </a:extLst>
          </p:cNvPr>
          <p:cNvSpPr txBox="1"/>
          <p:nvPr/>
        </p:nvSpPr>
        <p:spPr>
          <a:xfrm>
            <a:off x="6500286" y="5958617"/>
            <a:ext cx="5297749" cy="646331"/>
          </a:xfrm>
          <a:prstGeom prst="rect">
            <a:avLst/>
          </a:prstGeom>
          <a:noFill/>
        </p:spPr>
        <p:txBody>
          <a:bodyPr wrap="square">
            <a:spAutoFit/>
          </a:bodyPr>
          <a:lstStyle/>
          <a:p>
            <a:r>
              <a:rPr lang="es-ES" dirty="0">
                <a:solidFill>
                  <a:srgbClr val="000000"/>
                </a:solidFill>
                <a:latin typeface="Calibri" panose="020F0502020204030204" pitchFamily="34" charset="0"/>
              </a:rPr>
              <a:t>Wild </a:t>
            </a:r>
            <a:r>
              <a:rPr lang="es-ES" dirty="0" err="1">
                <a:solidFill>
                  <a:srgbClr val="000000"/>
                </a:solidFill>
                <a:latin typeface="Calibri" panose="020F0502020204030204" pitchFamily="34" charset="0"/>
              </a:rPr>
              <a:t>boar</a:t>
            </a:r>
            <a:r>
              <a:rPr lang="es-ES" dirty="0">
                <a:solidFill>
                  <a:srgbClr val="000000"/>
                </a:solidFill>
                <a:latin typeface="Calibri" panose="020F0502020204030204" pitchFamily="34" charset="0"/>
              </a:rPr>
              <a:t> </a:t>
            </a:r>
            <a:r>
              <a:rPr lang="es-ES" dirty="0" err="1">
                <a:solidFill>
                  <a:srgbClr val="000000"/>
                </a:solidFill>
                <a:latin typeface="Calibri" panose="020F0502020204030204" pitchFamily="34" charset="0"/>
              </a:rPr>
              <a:t>density</a:t>
            </a:r>
            <a:r>
              <a:rPr lang="es-ES" sz="1800" b="0" i="0" u="none" strike="noStrike" baseline="0" dirty="0">
                <a:solidFill>
                  <a:srgbClr val="000000"/>
                </a:solidFill>
                <a:latin typeface="Calibri" panose="020F0502020204030204" pitchFamily="34" charset="0"/>
              </a:rPr>
              <a:t> + </a:t>
            </a:r>
            <a:r>
              <a:rPr lang="es-ES" sz="1800" b="0" i="0" u="none" strike="noStrike" baseline="0" dirty="0" err="1">
                <a:solidFill>
                  <a:srgbClr val="000000"/>
                </a:solidFill>
                <a:latin typeface="Calibri" panose="020F0502020204030204" pitchFamily="34" charset="0"/>
              </a:rPr>
              <a:t>pig</a:t>
            </a:r>
            <a:r>
              <a:rPr lang="es-ES" sz="1800" b="0" i="0" u="none" strike="noStrike" baseline="0" dirty="0">
                <a:solidFill>
                  <a:srgbClr val="000000"/>
                </a:solidFill>
                <a:latin typeface="Calibri" panose="020F0502020204030204" pitchFamily="34" charset="0"/>
              </a:rPr>
              <a:t> holding </a:t>
            </a:r>
            <a:r>
              <a:rPr lang="es-ES" sz="1800" b="0" i="0" u="none" strike="noStrike" baseline="0" dirty="0" err="1">
                <a:solidFill>
                  <a:srgbClr val="000000"/>
                </a:solidFill>
                <a:latin typeface="Calibri" panose="020F0502020204030204" pitchFamily="34" charset="0"/>
              </a:rPr>
              <a:t>density</a:t>
            </a:r>
            <a:r>
              <a:rPr lang="es-ES" sz="1800" b="0" i="0" u="none" strike="noStrike" baseline="0" dirty="0">
                <a:solidFill>
                  <a:srgbClr val="000000"/>
                </a:solidFill>
                <a:latin typeface="Calibri" panose="020F0502020204030204" pitchFamily="34" charset="0"/>
              </a:rPr>
              <a:t> + bio-</a:t>
            </a:r>
            <a:r>
              <a:rPr lang="es-ES" sz="1800" b="0" i="0" u="none" strike="noStrike" baseline="0" dirty="0" err="1">
                <a:solidFill>
                  <a:srgbClr val="000000"/>
                </a:solidFill>
                <a:latin typeface="Calibri" panose="020F0502020204030204" pitchFamily="34" charset="0"/>
              </a:rPr>
              <a:t>security</a:t>
            </a:r>
            <a:r>
              <a:rPr lang="es-ES" sz="1800" b="0" i="0" u="none" strike="noStrike" baseline="0" dirty="0">
                <a:solidFill>
                  <a:srgbClr val="000000"/>
                </a:solidFill>
                <a:latin typeface="Calibri" panose="020F0502020204030204" pitchFamily="34" charset="0"/>
              </a:rPr>
              <a:t> (</a:t>
            </a:r>
            <a:r>
              <a:rPr lang="es-ES" dirty="0" err="1">
                <a:solidFill>
                  <a:srgbClr val="000000"/>
                </a:solidFill>
                <a:latin typeface="Calibri" panose="020F0502020204030204" pitchFamily="34" charset="0"/>
              </a:rPr>
              <a:t>outdoor</a:t>
            </a:r>
            <a:r>
              <a:rPr lang="es-ES" sz="1800" b="0" i="0" u="none" strike="noStrike" baseline="0" dirty="0">
                <a:solidFill>
                  <a:srgbClr val="000000"/>
                </a:solidFill>
                <a:latin typeface="Calibri" panose="020F0502020204030204" pitchFamily="34" charset="0"/>
              </a:rPr>
              <a:t> /</a:t>
            </a:r>
            <a:r>
              <a:rPr lang="es-ES" sz="1800" b="0" i="0" u="none" strike="noStrike" baseline="0" dirty="0" err="1">
                <a:solidFill>
                  <a:srgbClr val="000000"/>
                </a:solidFill>
                <a:latin typeface="Calibri" panose="020F0502020204030204" pitchFamily="34" charset="0"/>
              </a:rPr>
              <a:t>indoor</a:t>
            </a:r>
            <a:r>
              <a:rPr lang="es-ES" sz="1800" b="0" i="0" u="none" strike="noStrike" baseline="0" dirty="0">
                <a:solidFill>
                  <a:srgbClr val="000000"/>
                </a:solidFill>
                <a:latin typeface="Calibri" panose="020F0502020204030204" pitchFamily="34" charset="0"/>
              </a:rPr>
              <a:t>)</a:t>
            </a:r>
            <a:endParaRPr lang="es-ES" dirty="0"/>
          </a:p>
        </p:txBody>
      </p:sp>
      <p:sp>
        <p:nvSpPr>
          <p:cNvPr id="10" name="CuadroTexto 9">
            <a:extLst>
              <a:ext uri="{FF2B5EF4-FFF2-40B4-BE49-F238E27FC236}">
                <a16:creationId xmlns:a16="http://schemas.microsoft.com/office/drawing/2014/main" id="{9D30FE24-A61E-EEFE-EDDE-2138C5334257}"/>
              </a:ext>
            </a:extLst>
          </p:cNvPr>
          <p:cNvSpPr txBox="1"/>
          <p:nvPr/>
        </p:nvSpPr>
        <p:spPr>
          <a:xfrm>
            <a:off x="519912" y="5958617"/>
            <a:ext cx="5456805" cy="369332"/>
          </a:xfrm>
          <a:prstGeom prst="rect">
            <a:avLst/>
          </a:prstGeom>
          <a:noFill/>
        </p:spPr>
        <p:txBody>
          <a:bodyPr wrap="square">
            <a:spAutoFit/>
          </a:bodyPr>
          <a:lstStyle/>
          <a:p>
            <a:r>
              <a:rPr lang="es-ES" dirty="0">
                <a:solidFill>
                  <a:srgbClr val="000000"/>
                </a:solidFill>
                <a:latin typeface="Calibri" panose="020F0502020204030204" pitchFamily="34" charset="0"/>
              </a:rPr>
              <a:t>Wild </a:t>
            </a:r>
            <a:r>
              <a:rPr lang="es-ES" dirty="0" err="1">
                <a:solidFill>
                  <a:srgbClr val="000000"/>
                </a:solidFill>
                <a:latin typeface="Calibri" panose="020F0502020204030204" pitchFamily="34" charset="0"/>
              </a:rPr>
              <a:t>boar</a:t>
            </a:r>
            <a:r>
              <a:rPr lang="es-ES" dirty="0">
                <a:solidFill>
                  <a:srgbClr val="000000"/>
                </a:solidFill>
                <a:latin typeface="Calibri" panose="020F0502020204030204" pitchFamily="34" charset="0"/>
              </a:rPr>
              <a:t> </a:t>
            </a:r>
            <a:r>
              <a:rPr lang="es-ES" dirty="0" err="1">
                <a:solidFill>
                  <a:srgbClr val="000000"/>
                </a:solidFill>
                <a:latin typeface="Calibri" panose="020F0502020204030204" pitchFamily="34" charset="0"/>
              </a:rPr>
              <a:t>density</a:t>
            </a:r>
            <a:r>
              <a:rPr lang="es-ES" sz="1800" b="0" i="0" u="none" strike="noStrike" baseline="0" dirty="0">
                <a:solidFill>
                  <a:srgbClr val="000000"/>
                </a:solidFill>
                <a:latin typeface="Calibri" panose="020F0502020204030204" pitchFamily="34" charset="0"/>
              </a:rPr>
              <a:t> + </a:t>
            </a:r>
            <a:r>
              <a:rPr lang="es-ES" dirty="0" err="1">
                <a:solidFill>
                  <a:srgbClr val="000000"/>
                </a:solidFill>
                <a:latin typeface="Calibri" panose="020F0502020204030204" pitchFamily="34" charset="0"/>
              </a:rPr>
              <a:t>H</a:t>
            </a:r>
            <a:r>
              <a:rPr lang="es-ES" sz="1800" b="0" i="0" u="none" strike="noStrike" baseline="0" dirty="0" err="1">
                <a:solidFill>
                  <a:srgbClr val="000000"/>
                </a:solidFill>
                <a:latin typeface="Calibri" panose="020F0502020204030204" pitchFamily="34" charset="0"/>
              </a:rPr>
              <a:t>ighways</a:t>
            </a:r>
            <a:r>
              <a:rPr lang="es-ES" sz="1800" b="0" i="0" u="none" strike="noStrike" baseline="0" dirty="0">
                <a:solidFill>
                  <a:srgbClr val="000000"/>
                </a:solidFill>
                <a:latin typeface="Calibri" panose="020F0502020204030204" pitchFamily="34" charset="0"/>
              </a:rPr>
              <a:t> </a:t>
            </a:r>
            <a:r>
              <a:rPr lang="es-ES" sz="1800" b="0" i="0" u="none" strike="noStrike" baseline="0" dirty="0" err="1">
                <a:solidFill>
                  <a:srgbClr val="000000"/>
                </a:solidFill>
                <a:latin typeface="Calibri" panose="020F0502020204030204" pitchFamily="34" charset="0"/>
              </a:rPr>
              <a:t>resting</a:t>
            </a:r>
            <a:r>
              <a:rPr lang="es-ES" sz="1800" b="0" i="0" u="none" strike="noStrike" baseline="0" dirty="0">
                <a:solidFill>
                  <a:srgbClr val="000000"/>
                </a:solidFill>
                <a:latin typeface="Calibri" panose="020F0502020204030204" pitchFamily="34" charset="0"/>
              </a:rPr>
              <a:t> </a:t>
            </a:r>
            <a:r>
              <a:rPr lang="es-ES" sz="1800" b="0" i="0" u="none" strike="noStrike" baseline="0" dirty="0" err="1">
                <a:solidFill>
                  <a:srgbClr val="000000"/>
                </a:solidFill>
                <a:latin typeface="Calibri" panose="020F0502020204030204" pitchFamily="34" charset="0"/>
              </a:rPr>
              <a:t>areas</a:t>
            </a:r>
            <a:endParaRPr lang="es-ES" dirty="0"/>
          </a:p>
        </p:txBody>
      </p:sp>
    </p:spTree>
    <p:extLst>
      <p:ext uri="{BB962C8B-B14F-4D97-AF65-F5344CB8AC3E}">
        <p14:creationId xmlns:p14="http://schemas.microsoft.com/office/powerpoint/2010/main" val="38403625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5427" y="281690"/>
            <a:ext cx="10302240" cy="1143000"/>
          </a:xfrm>
        </p:spPr>
        <p:txBody>
          <a:bodyPr>
            <a:noAutofit/>
          </a:bodyPr>
          <a:lstStyle/>
          <a:p>
            <a:pPr algn="ctr"/>
            <a:r>
              <a:rPr lang="en-PH" sz="2400" b="1" dirty="0">
                <a:latin typeface="+mn-lt"/>
              </a:rPr>
              <a:t>Campaign “Prevent feeding wild animals – It’s not natural”</a:t>
            </a:r>
            <a:br>
              <a:rPr lang="en-PH" sz="2400" dirty="0">
                <a:latin typeface="+mn-lt"/>
              </a:rPr>
            </a:br>
            <a:r>
              <a:rPr lang="en-PH" sz="2400" dirty="0">
                <a:latin typeface="+mn-lt"/>
              </a:rPr>
              <a:t>targeted at Society in general</a:t>
            </a:r>
            <a:br>
              <a:rPr lang="en-PH" sz="2400" dirty="0">
                <a:latin typeface="+mn-lt"/>
              </a:rPr>
            </a:br>
            <a:r>
              <a:rPr lang="en-PH" sz="2400" dirty="0">
                <a:latin typeface="+mn-lt"/>
              </a:rPr>
              <a:t>Massive diffusion through social media and YouTube</a:t>
            </a:r>
            <a:br>
              <a:rPr lang="en-PH" sz="2400" dirty="0">
                <a:latin typeface="+mn-lt"/>
              </a:rPr>
            </a:br>
            <a:r>
              <a:rPr lang="en-PH" sz="2400" dirty="0">
                <a:latin typeface="+mn-lt"/>
              </a:rPr>
              <a:t>three campaigns in 2021, 2022 and 2023</a:t>
            </a:r>
          </a:p>
        </p:txBody>
      </p:sp>
      <p:sp>
        <p:nvSpPr>
          <p:cNvPr id="4" name="Marcador de número de diapositiva 3"/>
          <p:cNvSpPr>
            <a:spLocks noGrp="1"/>
          </p:cNvSpPr>
          <p:nvPr>
            <p:ph type="sldNum" sz="quarter" idx="12"/>
          </p:nvPr>
        </p:nvSpPr>
        <p:spPr/>
        <p:txBody>
          <a:bodyPr/>
          <a:lstStyle/>
          <a:p>
            <a:fld id="{B9AA7A8E-3164-4FBB-A3F9-EF9BE68DA56A}" type="slidenum">
              <a:rPr lang="es-ES" smtClean="0">
                <a:solidFill>
                  <a:prstClr val="black">
                    <a:tint val="75000"/>
                  </a:prstClr>
                </a:solidFill>
              </a:rPr>
              <a:pPr/>
              <a:t>22</a:t>
            </a:fld>
            <a:endParaRPr lang="es-ES">
              <a:solidFill>
                <a:prstClr val="black">
                  <a:tint val="75000"/>
                </a:prstClr>
              </a:solidFill>
            </a:endParaRPr>
          </a:p>
        </p:txBody>
      </p:sp>
      <p:pic>
        <p:nvPicPr>
          <p:cNvPr id="5" name="Imagen 4"/>
          <p:cNvPicPr>
            <a:picLocks noChangeAspect="1"/>
          </p:cNvPicPr>
          <p:nvPr/>
        </p:nvPicPr>
        <p:blipFill rotWithShape="1">
          <a:blip r:embed="rId2"/>
          <a:srcRect l="48333" t="27408" r="30334" b="17778"/>
          <a:stretch/>
        </p:blipFill>
        <p:spPr>
          <a:xfrm>
            <a:off x="467360" y="1802210"/>
            <a:ext cx="3403600" cy="4919266"/>
          </a:xfrm>
          <a:prstGeom prst="rect">
            <a:avLst/>
          </a:prstGeom>
        </p:spPr>
      </p:pic>
      <p:pic>
        <p:nvPicPr>
          <p:cNvPr id="6" name="Imagen 5"/>
          <p:cNvPicPr>
            <a:picLocks noChangeAspect="1"/>
          </p:cNvPicPr>
          <p:nvPr/>
        </p:nvPicPr>
        <p:blipFill rotWithShape="1">
          <a:blip r:embed="rId3"/>
          <a:srcRect l="26000" t="27555" r="30416" b="17629"/>
          <a:stretch/>
        </p:blipFill>
        <p:spPr>
          <a:xfrm>
            <a:off x="4765040" y="1772619"/>
            <a:ext cx="6995276" cy="4948857"/>
          </a:xfrm>
          <a:prstGeom prst="rect">
            <a:avLst/>
          </a:prstGeom>
        </p:spPr>
      </p:pic>
    </p:spTree>
    <p:extLst>
      <p:ext uri="{BB962C8B-B14F-4D97-AF65-F5344CB8AC3E}">
        <p14:creationId xmlns:p14="http://schemas.microsoft.com/office/powerpoint/2010/main" val="3484690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59394" y="260613"/>
            <a:ext cx="8970826" cy="985520"/>
          </a:xfrm>
        </p:spPr>
        <p:txBody>
          <a:bodyPr>
            <a:noAutofit/>
          </a:bodyPr>
          <a:lstStyle/>
          <a:p>
            <a:pPr algn="ctr"/>
            <a:r>
              <a:rPr lang="en-CA" sz="2400" b="1" dirty="0">
                <a:latin typeface="+mn-lt"/>
              </a:rPr>
              <a:t>Awareness campaigns targeted at international travellers (ports and airports)</a:t>
            </a:r>
          </a:p>
        </p:txBody>
      </p:sp>
      <p:sp>
        <p:nvSpPr>
          <p:cNvPr id="4" name="Marcador de número de diapositiva 3"/>
          <p:cNvSpPr>
            <a:spLocks noGrp="1"/>
          </p:cNvSpPr>
          <p:nvPr>
            <p:ph type="sldNum" sz="quarter" idx="12"/>
          </p:nvPr>
        </p:nvSpPr>
        <p:spPr/>
        <p:txBody>
          <a:bodyPr/>
          <a:lstStyle/>
          <a:p>
            <a:fld id="{B9AA7A8E-3164-4FBB-A3F9-EF9BE68DA56A}" type="slidenum">
              <a:rPr lang="es-ES" smtClean="0">
                <a:solidFill>
                  <a:prstClr val="black">
                    <a:tint val="75000"/>
                  </a:prstClr>
                </a:solidFill>
              </a:rPr>
              <a:pPr/>
              <a:t>23</a:t>
            </a:fld>
            <a:endParaRPr lang="es-ES">
              <a:solidFill>
                <a:prstClr val="black">
                  <a:tint val="75000"/>
                </a:prstClr>
              </a:solidFill>
            </a:endParaRPr>
          </a:p>
        </p:txBody>
      </p:sp>
      <p:pic>
        <p:nvPicPr>
          <p:cNvPr id="8198" name="Picture 6" descr="Ver las imágenes de ori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8891" y="2401564"/>
            <a:ext cx="3308302" cy="14081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wareness material on ASF - WOAH - Europe">
            <a:extLst>
              <a:ext uri="{FF2B5EF4-FFF2-40B4-BE49-F238E27FC236}">
                <a16:creationId xmlns:a16="http://schemas.microsoft.com/office/drawing/2014/main" id="{0AC4A08D-1C16-94FF-E213-C2C52B492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312" y="1309681"/>
            <a:ext cx="3888052" cy="54997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rican swine fever new communication tools available – สมาคมสัตวแพทย์ ...">
            <a:extLst>
              <a:ext uri="{FF2B5EF4-FFF2-40B4-BE49-F238E27FC236}">
                <a16:creationId xmlns:a16="http://schemas.microsoft.com/office/drawing/2014/main" id="{2D58943C-EB9F-648D-7E13-6C740B4154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23740" y="1246133"/>
            <a:ext cx="3968578" cy="561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004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80470" y="613792"/>
            <a:ext cx="10515600" cy="1325563"/>
          </a:xfrm>
        </p:spPr>
        <p:txBody>
          <a:bodyPr>
            <a:normAutofit/>
          </a:bodyPr>
          <a:lstStyle/>
          <a:p>
            <a:pPr algn="ctr"/>
            <a:r>
              <a:rPr lang="es-ES" sz="2800" b="1" dirty="0">
                <a:latin typeface="+mn-lt"/>
              </a:rPr>
              <a:t>Awareness </a:t>
            </a:r>
            <a:r>
              <a:rPr lang="es-ES" sz="2800" b="1" dirty="0" err="1">
                <a:latin typeface="+mn-lt"/>
              </a:rPr>
              <a:t>campaigns</a:t>
            </a:r>
            <a:r>
              <a:rPr lang="es-ES" sz="2800" b="1" dirty="0">
                <a:latin typeface="+mn-lt"/>
              </a:rPr>
              <a:t> </a:t>
            </a:r>
            <a:r>
              <a:rPr lang="es-ES" sz="2800" b="1" dirty="0" err="1">
                <a:latin typeface="+mn-lt"/>
              </a:rPr>
              <a:t>targeted</a:t>
            </a:r>
            <a:r>
              <a:rPr lang="es-ES" sz="2800" b="1" dirty="0">
                <a:latin typeface="+mn-lt"/>
              </a:rPr>
              <a:t> at </a:t>
            </a:r>
            <a:r>
              <a:rPr lang="es-ES" sz="2800" b="1" dirty="0" err="1">
                <a:latin typeface="+mn-lt"/>
              </a:rPr>
              <a:t>hunting</a:t>
            </a:r>
            <a:r>
              <a:rPr lang="es-ES" sz="2800" b="1" dirty="0">
                <a:latin typeface="+mn-lt"/>
              </a:rPr>
              <a:t> sector</a:t>
            </a:r>
          </a:p>
        </p:txBody>
      </p:sp>
      <p:sp>
        <p:nvSpPr>
          <p:cNvPr id="4" name="Marcador de número de diapositiva 3"/>
          <p:cNvSpPr>
            <a:spLocks noGrp="1"/>
          </p:cNvSpPr>
          <p:nvPr>
            <p:ph type="sldNum" sz="quarter" idx="12"/>
          </p:nvPr>
        </p:nvSpPr>
        <p:spPr/>
        <p:txBody>
          <a:bodyPr/>
          <a:lstStyle/>
          <a:p>
            <a:fld id="{B9AA7A8E-3164-4FBB-A3F9-EF9BE68DA56A}" type="slidenum">
              <a:rPr lang="es-ES" smtClean="0">
                <a:solidFill>
                  <a:prstClr val="black">
                    <a:tint val="75000"/>
                  </a:prstClr>
                </a:solidFill>
              </a:rPr>
              <a:pPr/>
              <a:t>24</a:t>
            </a:fld>
            <a:endParaRPr lang="es-ES">
              <a:solidFill>
                <a:prstClr val="black">
                  <a:tint val="75000"/>
                </a:prstClr>
              </a:solidFill>
            </a:endParaRPr>
          </a:p>
        </p:txBody>
      </p:sp>
      <p:pic>
        <p:nvPicPr>
          <p:cNvPr id="3" name="Imagen 2">
            <a:extLst>
              <a:ext uri="{FF2B5EF4-FFF2-40B4-BE49-F238E27FC236}">
                <a16:creationId xmlns:a16="http://schemas.microsoft.com/office/drawing/2014/main" id="{D97F8A9E-5209-A4F9-1A4C-757090ECC6B8}"/>
              </a:ext>
            </a:extLst>
          </p:cNvPr>
          <p:cNvPicPr>
            <a:picLocks noChangeAspect="1"/>
          </p:cNvPicPr>
          <p:nvPr/>
        </p:nvPicPr>
        <p:blipFill rotWithShape="1">
          <a:blip r:embed="rId2"/>
          <a:srcRect l="40102" t="7892" r="25459" b="5034"/>
          <a:stretch/>
        </p:blipFill>
        <p:spPr>
          <a:xfrm>
            <a:off x="157850" y="1266737"/>
            <a:ext cx="3824281" cy="5438976"/>
          </a:xfrm>
          <a:prstGeom prst="rect">
            <a:avLst/>
          </a:prstGeom>
        </p:spPr>
      </p:pic>
      <p:pic>
        <p:nvPicPr>
          <p:cNvPr id="8" name="Picture 2" descr="African swine fever new communication tools available – สมาคมสัตวแพทย์ ...">
            <a:extLst>
              <a:ext uri="{FF2B5EF4-FFF2-40B4-BE49-F238E27FC236}">
                <a16:creationId xmlns:a16="http://schemas.microsoft.com/office/drawing/2014/main" id="{855BA20F-E3B4-F502-D76C-28B5072FB1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1392" y="1276573"/>
            <a:ext cx="3845054" cy="543897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5DFC80C8-773A-EC76-33B3-6A15A0CBA6CD}"/>
              </a:ext>
            </a:extLst>
          </p:cNvPr>
          <p:cNvPicPr>
            <a:picLocks noChangeAspect="1"/>
          </p:cNvPicPr>
          <p:nvPr/>
        </p:nvPicPr>
        <p:blipFill rotWithShape="1">
          <a:blip r:embed="rId4"/>
          <a:srcRect l="32525" t="11157" r="34873" b="5306"/>
          <a:stretch/>
        </p:blipFill>
        <p:spPr>
          <a:xfrm>
            <a:off x="4087622" y="1266737"/>
            <a:ext cx="3773622" cy="5438976"/>
          </a:xfrm>
          <a:prstGeom prst="rect">
            <a:avLst/>
          </a:prstGeom>
        </p:spPr>
      </p:pic>
    </p:spTree>
    <p:extLst>
      <p:ext uri="{BB962C8B-B14F-4D97-AF65-F5344CB8AC3E}">
        <p14:creationId xmlns:p14="http://schemas.microsoft.com/office/powerpoint/2010/main" val="2486369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42506" y="299598"/>
            <a:ext cx="8561814" cy="1143000"/>
          </a:xfrm>
        </p:spPr>
        <p:txBody>
          <a:bodyPr>
            <a:normAutofit/>
          </a:bodyPr>
          <a:lstStyle/>
          <a:p>
            <a:r>
              <a:rPr lang="es-ES" sz="2400" b="1" dirty="0" err="1">
                <a:latin typeface="+mn-lt"/>
              </a:rPr>
              <a:t>Awareness</a:t>
            </a:r>
            <a:r>
              <a:rPr lang="es-ES" sz="2400" b="1" dirty="0">
                <a:latin typeface="+mn-lt"/>
              </a:rPr>
              <a:t> </a:t>
            </a:r>
            <a:r>
              <a:rPr lang="es-ES" sz="2400" b="1" dirty="0" err="1">
                <a:latin typeface="+mn-lt"/>
              </a:rPr>
              <a:t>campaigns</a:t>
            </a:r>
            <a:r>
              <a:rPr lang="es-ES" sz="2400" b="1" dirty="0">
                <a:latin typeface="+mn-lt"/>
              </a:rPr>
              <a:t> </a:t>
            </a:r>
            <a:r>
              <a:rPr lang="es-ES" sz="2400" b="1" dirty="0" err="1">
                <a:latin typeface="+mn-lt"/>
              </a:rPr>
              <a:t>targeted</a:t>
            </a:r>
            <a:r>
              <a:rPr lang="es-ES" sz="2400" b="1" dirty="0">
                <a:latin typeface="+mn-lt"/>
              </a:rPr>
              <a:t> at </a:t>
            </a:r>
            <a:r>
              <a:rPr lang="es-ES" sz="2400" b="1" dirty="0" err="1">
                <a:latin typeface="+mn-lt"/>
              </a:rPr>
              <a:t>transporters</a:t>
            </a:r>
            <a:r>
              <a:rPr lang="es-ES" sz="2400" b="1" dirty="0">
                <a:latin typeface="+mn-lt"/>
              </a:rPr>
              <a:t> and drivers</a:t>
            </a:r>
          </a:p>
        </p:txBody>
      </p:sp>
      <p:sp>
        <p:nvSpPr>
          <p:cNvPr id="4" name="Marcador de número de diapositiva 3"/>
          <p:cNvSpPr>
            <a:spLocks noGrp="1"/>
          </p:cNvSpPr>
          <p:nvPr>
            <p:ph type="sldNum" sz="quarter" idx="12"/>
          </p:nvPr>
        </p:nvSpPr>
        <p:spPr/>
        <p:txBody>
          <a:bodyPr/>
          <a:lstStyle/>
          <a:p>
            <a:fld id="{B9AA7A8E-3164-4FBB-A3F9-EF9BE68DA56A}" type="slidenum">
              <a:rPr lang="es-ES" smtClean="0">
                <a:solidFill>
                  <a:prstClr val="black">
                    <a:tint val="75000"/>
                  </a:prstClr>
                </a:solidFill>
              </a:rPr>
              <a:pPr/>
              <a:t>25</a:t>
            </a:fld>
            <a:endParaRPr lang="es-ES">
              <a:solidFill>
                <a:prstClr val="black">
                  <a:tint val="75000"/>
                </a:prstClr>
              </a:solidFill>
            </a:endParaRPr>
          </a:p>
        </p:txBody>
      </p:sp>
      <p:pic>
        <p:nvPicPr>
          <p:cNvPr id="5" name="Imagen 4"/>
          <p:cNvPicPr>
            <a:picLocks noChangeAspect="1"/>
          </p:cNvPicPr>
          <p:nvPr/>
        </p:nvPicPr>
        <p:blipFill rotWithShape="1">
          <a:blip r:embed="rId2"/>
          <a:srcRect l="38667" t="13481" r="38666" b="21185"/>
          <a:stretch/>
        </p:blipFill>
        <p:spPr>
          <a:xfrm>
            <a:off x="1292652" y="1318610"/>
            <a:ext cx="3349454" cy="5430549"/>
          </a:xfrm>
          <a:prstGeom prst="rect">
            <a:avLst/>
          </a:prstGeom>
        </p:spPr>
      </p:pic>
      <p:pic>
        <p:nvPicPr>
          <p:cNvPr id="6" name="Imagen 5">
            <a:extLst>
              <a:ext uri="{FF2B5EF4-FFF2-40B4-BE49-F238E27FC236}">
                <a16:creationId xmlns:a16="http://schemas.microsoft.com/office/drawing/2014/main" id="{9F79E693-FF80-9F8F-004E-EC2F9221C13E}"/>
              </a:ext>
            </a:extLst>
          </p:cNvPr>
          <p:cNvPicPr>
            <a:picLocks noChangeAspect="1"/>
          </p:cNvPicPr>
          <p:nvPr/>
        </p:nvPicPr>
        <p:blipFill rotWithShape="1">
          <a:blip r:embed="rId3"/>
          <a:srcRect l="32679" t="10613" r="34872" b="7211"/>
          <a:stretch/>
        </p:blipFill>
        <p:spPr>
          <a:xfrm>
            <a:off x="6086833" y="1318093"/>
            <a:ext cx="3812175" cy="5430549"/>
          </a:xfrm>
          <a:prstGeom prst="rect">
            <a:avLst/>
          </a:prstGeom>
        </p:spPr>
      </p:pic>
    </p:spTree>
    <p:extLst>
      <p:ext uri="{BB962C8B-B14F-4D97-AF65-F5344CB8AC3E}">
        <p14:creationId xmlns:p14="http://schemas.microsoft.com/office/powerpoint/2010/main" val="70585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50160" y="264160"/>
            <a:ext cx="9447098" cy="1143000"/>
          </a:xfrm>
        </p:spPr>
        <p:txBody>
          <a:bodyPr>
            <a:noAutofit/>
          </a:bodyPr>
          <a:lstStyle/>
          <a:p>
            <a:pPr algn="ctr"/>
            <a:r>
              <a:rPr lang="es-ES" sz="2400" b="1" dirty="0">
                <a:latin typeface="+mn-lt"/>
              </a:rPr>
              <a:t>Awareness </a:t>
            </a:r>
            <a:r>
              <a:rPr lang="es-ES" sz="2400" b="1" dirty="0" err="1">
                <a:latin typeface="+mn-lt"/>
              </a:rPr>
              <a:t>campaigns</a:t>
            </a:r>
            <a:r>
              <a:rPr lang="es-ES" sz="2400" b="1" dirty="0">
                <a:latin typeface="+mn-lt"/>
              </a:rPr>
              <a:t> </a:t>
            </a:r>
            <a:r>
              <a:rPr lang="es-ES" sz="2400" b="1" dirty="0" err="1">
                <a:latin typeface="+mn-lt"/>
              </a:rPr>
              <a:t>targeted</a:t>
            </a:r>
            <a:r>
              <a:rPr lang="es-ES" sz="2400" b="1" dirty="0">
                <a:latin typeface="+mn-lt"/>
              </a:rPr>
              <a:t> at </a:t>
            </a:r>
            <a:r>
              <a:rPr lang="es-ES" sz="2400" b="1" dirty="0" err="1">
                <a:latin typeface="+mn-lt"/>
              </a:rPr>
              <a:t>workers</a:t>
            </a:r>
            <a:r>
              <a:rPr lang="es-ES" sz="2400" b="1" dirty="0">
                <a:latin typeface="+mn-lt"/>
              </a:rPr>
              <a:t> </a:t>
            </a:r>
            <a:r>
              <a:rPr lang="es-ES" sz="2400" b="1" dirty="0" err="1">
                <a:latin typeface="+mn-lt"/>
              </a:rPr>
              <a:t>coming</a:t>
            </a:r>
            <a:r>
              <a:rPr lang="es-ES" sz="2400" b="1" dirty="0">
                <a:latin typeface="+mn-lt"/>
              </a:rPr>
              <a:t> </a:t>
            </a:r>
            <a:r>
              <a:rPr lang="es-ES" sz="2400" b="1" dirty="0" err="1">
                <a:latin typeface="+mn-lt"/>
              </a:rPr>
              <a:t>from</a:t>
            </a:r>
            <a:r>
              <a:rPr lang="es-ES" sz="2400" b="1" dirty="0">
                <a:latin typeface="+mn-lt"/>
              </a:rPr>
              <a:t> ASF </a:t>
            </a:r>
            <a:r>
              <a:rPr lang="es-ES" sz="2400" b="1" dirty="0" err="1">
                <a:latin typeface="+mn-lt"/>
              </a:rPr>
              <a:t>affected</a:t>
            </a:r>
            <a:r>
              <a:rPr lang="es-ES" sz="2400" b="1" dirty="0">
                <a:latin typeface="+mn-lt"/>
              </a:rPr>
              <a:t> </a:t>
            </a:r>
            <a:r>
              <a:rPr lang="es-ES" sz="2400" b="1" dirty="0" err="1">
                <a:latin typeface="+mn-lt"/>
              </a:rPr>
              <a:t>countries</a:t>
            </a:r>
            <a:endParaRPr lang="es-ES" sz="2400" b="1" dirty="0">
              <a:latin typeface="+mn-lt"/>
            </a:endParaRPr>
          </a:p>
        </p:txBody>
      </p:sp>
      <p:sp>
        <p:nvSpPr>
          <p:cNvPr id="4" name="Marcador de número de diapositiva 3"/>
          <p:cNvSpPr>
            <a:spLocks noGrp="1"/>
          </p:cNvSpPr>
          <p:nvPr>
            <p:ph type="sldNum" sz="quarter" idx="12"/>
          </p:nvPr>
        </p:nvSpPr>
        <p:spPr/>
        <p:txBody>
          <a:bodyPr/>
          <a:lstStyle/>
          <a:p>
            <a:fld id="{B9AA7A8E-3164-4FBB-A3F9-EF9BE68DA56A}" type="slidenum">
              <a:rPr lang="es-ES" smtClean="0">
                <a:solidFill>
                  <a:prstClr val="black">
                    <a:tint val="75000"/>
                  </a:prstClr>
                </a:solidFill>
              </a:rPr>
              <a:pPr/>
              <a:t>26</a:t>
            </a:fld>
            <a:endParaRPr lang="es-ES">
              <a:solidFill>
                <a:prstClr val="black">
                  <a:tint val="75000"/>
                </a:prstClr>
              </a:solidFill>
            </a:endParaRPr>
          </a:p>
        </p:txBody>
      </p:sp>
      <p:pic>
        <p:nvPicPr>
          <p:cNvPr id="5" name="Imagen 4"/>
          <p:cNvPicPr>
            <a:picLocks noChangeAspect="1"/>
          </p:cNvPicPr>
          <p:nvPr/>
        </p:nvPicPr>
        <p:blipFill rotWithShape="1">
          <a:blip r:embed="rId2"/>
          <a:srcRect l="30584" t="14222" r="30999" b="18074"/>
          <a:stretch/>
        </p:blipFill>
        <p:spPr>
          <a:xfrm>
            <a:off x="622120" y="1272003"/>
            <a:ext cx="4945560" cy="4902648"/>
          </a:xfrm>
          <a:prstGeom prst="rect">
            <a:avLst/>
          </a:prstGeom>
        </p:spPr>
      </p:pic>
      <p:pic>
        <p:nvPicPr>
          <p:cNvPr id="6" name="Imagen 5"/>
          <p:cNvPicPr>
            <a:picLocks noChangeAspect="1"/>
          </p:cNvPicPr>
          <p:nvPr/>
        </p:nvPicPr>
        <p:blipFill rotWithShape="1">
          <a:blip r:embed="rId3"/>
          <a:srcRect l="31750" t="13481" r="32084" b="21926"/>
          <a:stretch/>
        </p:blipFill>
        <p:spPr>
          <a:xfrm>
            <a:off x="6541338" y="1202219"/>
            <a:ext cx="4949622" cy="4972431"/>
          </a:xfrm>
          <a:prstGeom prst="rect">
            <a:avLst/>
          </a:prstGeom>
        </p:spPr>
      </p:pic>
    </p:spTree>
    <p:extLst>
      <p:ext uri="{BB962C8B-B14F-4D97-AF65-F5344CB8AC3E}">
        <p14:creationId xmlns:p14="http://schemas.microsoft.com/office/powerpoint/2010/main" val="2468575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3222" y="1229273"/>
            <a:ext cx="8419565" cy="782357"/>
          </a:xfrm>
          <a:prstGeom prst="rect">
            <a:avLst/>
          </a:prstGeom>
        </p:spPr>
        <p:txBody>
          <a:bodyPr/>
          <a:lstStyle/>
          <a:p>
            <a:pPr algn="ctr"/>
            <a:r>
              <a:rPr lang="en-GB" sz="2800" dirty="0"/>
              <a:t>Context: Strategy for the control of ASF in the EU</a:t>
            </a:r>
          </a:p>
        </p:txBody>
      </p:sp>
      <p:pic>
        <p:nvPicPr>
          <p:cNvPr id="6" name="Imagen 5">
            <a:extLst>
              <a:ext uri="{FF2B5EF4-FFF2-40B4-BE49-F238E27FC236}">
                <a16:creationId xmlns:a16="http://schemas.microsoft.com/office/drawing/2014/main" id="{D9C124DC-94A0-F32E-34EE-94B0EF40F130}"/>
              </a:ext>
            </a:extLst>
          </p:cNvPr>
          <p:cNvPicPr>
            <a:picLocks noChangeAspect="1"/>
          </p:cNvPicPr>
          <p:nvPr/>
        </p:nvPicPr>
        <p:blipFill>
          <a:blip r:embed="rId2"/>
          <a:stretch>
            <a:fillRect/>
          </a:stretch>
        </p:blipFill>
        <p:spPr>
          <a:xfrm>
            <a:off x="4248817" y="2284525"/>
            <a:ext cx="3098609" cy="4396818"/>
          </a:xfrm>
          <a:prstGeom prst="rect">
            <a:avLst/>
          </a:prstGeom>
        </p:spPr>
      </p:pic>
      <p:pic>
        <p:nvPicPr>
          <p:cNvPr id="7" name="Imagen 6">
            <a:extLst>
              <a:ext uri="{FF2B5EF4-FFF2-40B4-BE49-F238E27FC236}">
                <a16:creationId xmlns:a16="http://schemas.microsoft.com/office/drawing/2014/main" id="{99AB419F-6632-D384-262E-D6911819D8ED}"/>
              </a:ext>
            </a:extLst>
          </p:cNvPr>
          <p:cNvPicPr>
            <a:picLocks noChangeAspect="1"/>
          </p:cNvPicPr>
          <p:nvPr/>
        </p:nvPicPr>
        <p:blipFill>
          <a:blip r:embed="rId3"/>
          <a:stretch>
            <a:fillRect/>
          </a:stretch>
        </p:blipFill>
        <p:spPr>
          <a:xfrm>
            <a:off x="7347426" y="2375489"/>
            <a:ext cx="2800403" cy="4032959"/>
          </a:xfrm>
          <a:prstGeom prst="rect">
            <a:avLst/>
          </a:prstGeom>
        </p:spPr>
      </p:pic>
      <p:sp>
        <p:nvSpPr>
          <p:cNvPr id="8" name="Rectángulo 7">
            <a:extLst>
              <a:ext uri="{FF2B5EF4-FFF2-40B4-BE49-F238E27FC236}">
                <a16:creationId xmlns:a16="http://schemas.microsoft.com/office/drawing/2014/main" id="{7528305E-E136-8E2F-088E-EF3A8B9375D8}"/>
              </a:ext>
            </a:extLst>
          </p:cNvPr>
          <p:cNvSpPr/>
          <p:nvPr/>
        </p:nvSpPr>
        <p:spPr>
          <a:xfrm>
            <a:off x="587222" y="3058180"/>
            <a:ext cx="3305962" cy="21423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contenido 2">
            <a:extLst>
              <a:ext uri="{FF2B5EF4-FFF2-40B4-BE49-F238E27FC236}">
                <a16:creationId xmlns:a16="http://schemas.microsoft.com/office/drawing/2014/main" id="{43F381B6-8B13-B081-D922-0A67995DD255}"/>
              </a:ext>
            </a:extLst>
          </p:cNvPr>
          <p:cNvSpPr txBox="1">
            <a:spLocks/>
          </p:cNvSpPr>
          <p:nvPr/>
        </p:nvSpPr>
        <p:spPr>
          <a:xfrm>
            <a:off x="645253" y="3429000"/>
            <a:ext cx="3189900" cy="1974652"/>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AE" sz="2400" b="1" dirty="0">
                <a:solidFill>
                  <a:schemeClr val="bg1"/>
                </a:solidFill>
              </a:rPr>
              <a:t>Annex IV </a:t>
            </a:r>
          </a:p>
          <a:p>
            <a:pPr marL="0" indent="0" algn="just">
              <a:buFont typeface="Arial" panose="020B0604020202020204" pitchFamily="34" charset="0"/>
              <a:buNone/>
            </a:pPr>
            <a:r>
              <a:rPr lang="en-AE" sz="2400" dirty="0">
                <a:solidFill>
                  <a:schemeClr val="bg1"/>
                </a:solidFill>
              </a:rPr>
              <a:t>Necessity of implementing national action plans in all MMSS for the long-term management of wild boar populations due to their negative effects on different sectors, but mainly due to the risk of introduction/spread of ASF within the EU</a:t>
            </a:r>
          </a:p>
          <a:p>
            <a:pPr marL="0" indent="0">
              <a:buFont typeface="Arial" panose="020B0604020202020204" pitchFamily="34" charset="0"/>
              <a:buNone/>
            </a:pPr>
            <a:endParaRPr lang="en-AE" sz="2400" dirty="0"/>
          </a:p>
          <a:p>
            <a:pPr marL="0" indent="0">
              <a:buFont typeface="Arial" panose="020B0604020202020204" pitchFamily="34" charset="0"/>
              <a:buNone/>
            </a:pPr>
            <a:endParaRPr lang="en-AE" sz="2400" dirty="0"/>
          </a:p>
        </p:txBody>
      </p:sp>
      <p:sp>
        <p:nvSpPr>
          <p:cNvPr id="2" name="Título 3">
            <a:extLst>
              <a:ext uri="{FF2B5EF4-FFF2-40B4-BE49-F238E27FC236}">
                <a16:creationId xmlns:a16="http://schemas.microsoft.com/office/drawing/2014/main" id="{876A040B-EF1B-39B5-8CF5-9AB462599E29}"/>
              </a:ext>
            </a:extLst>
          </p:cNvPr>
          <p:cNvSpPr txBox="1">
            <a:spLocks/>
          </p:cNvSpPr>
          <p:nvPr/>
        </p:nvSpPr>
        <p:spPr>
          <a:xfrm>
            <a:off x="2918667" y="537881"/>
            <a:ext cx="8457372" cy="782357"/>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rgbClr val="034EA2"/>
                </a:solidFill>
                <a:latin typeface="EC Square Sans Pro Medium" panose="020B0500000000020004" pitchFamily="34" charset="0"/>
                <a:ea typeface="+mj-ea"/>
                <a:cs typeface="+mj-cs"/>
              </a:defRPr>
            </a:lvl1pPr>
          </a:lstStyle>
          <a:p>
            <a:pPr algn="ctr"/>
            <a:r>
              <a:rPr lang="en-PH" sz="3600" dirty="0"/>
              <a:t>National Action Plan for management of wild boar populations in the EU</a:t>
            </a:r>
          </a:p>
        </p:txBody>
      </p:sp>
    </p:spTree>
    <p:extLst>
      <p:ext uri="{BB962C8B-B14F-4D97-AF65-F5344CB8AC3E}">
        <p14:creationId xmlns:p14="http://schemas.microsoft.com/office/powerpoint/2010/main" val="1880120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21204" y="461111"/>
            <a:ext cx="8419565" cy="782357"/>
          </a:xfrm>
          <a:prstGeom prst="rect">
            <a:avLst/>
          </a:prstGeom>
        </p:spPr>
        <p:txBody>
          <a:bodyPr/>
          <a:lstStyle/>
          <a:p>
            <a:pPr algn="ctr"/>
            <a:r>
              <a:rPr lang="en-GB" sz="2800" b="1" dirty="0"/>
              <a:t>Context: Implementing Regulation (EU) 2023/594, special measures on ASF</a:t>
            </a:r>
          </a:p>
        </p:txBody>
      </p:sp>
      <p:sp>
        <p:nvSpPr>
          <p:cNvPr id="5" name="Marcador de contenido 2">
            <a:extLst>
              <a:ext uri="{FF2B5EF4-FFF2-40B4-BE49-F238E27FC236}">
                <a16:creationId xmlns:a16="http://schemas.microsoft.com/office/drawing/2014/main" id="{2D2E6506-6175-1FEE-0012-59D47A19AFD0}"/>
              </a:ext>
            </a:extLst>
          </p:cNvPr>
          <p:cNvSpPr>
            <a:spLocks noGrp="1"/>
          </p:cNvSpPr>
          <p:nvPr>
            <p:ph idx="1"/>
          </p:nvPr>
        </p:nvSpPr>
        <p:spPr>
          <a:xfrm>
            <a:off x="6218996" y="1811661"/>
            <a:ext cx="5257800" cy="4351338"/>
          </a:xfrm>
        </p:spPr>
        <p:txBody>
          <a:bodyPr>
            <a:normAutofit/>
          </a:bodyPr>
          <a:lstStyle/>
          <a:p>
            <a:pPr algn="just"/>
            <a:r>
              <a:rPr lang="en-AU" sz="2400" b="1" dirty="0"/>
              <a:t>Annex IV: minimum requirements </a:t>
            </a:r>
            <a:r>
              <a:rPr lang="en-AU" sz="2400" dirty="0"/>
              <a:t>for the National Action Plans of MMSS.</a:t>
            </a:r>
          </a:p>
          <a:p>
            <a:pPr algn="just"/>
            <a:r>
              <a:rPr lang="en-AU" dirty="0"/>
              <a:t>I</a:t>
            </a:r>
            <a:r>
              <a:rPr lang="en-AU" sz="2400" dirty="0"/>
              <a:t>t establishes the </a:t>
            </a:r>
            <a:r>
              <a:rPr lang="en-AU" sz="2400" b="1" dirty="0"/>
              <a:t>necessity </a:t>
            </a:r>
            <a:r>
              <a:rPr lang="en-AU" sz="2400" dirty="0"/>
              <a:t>of adopting these Action Plans </a:t>
            </a:r>
            <a:r>
              <a:rPr lang="en-AU" sz="2400" b="1" dirty="0"/>
              <a:t>within a lapse of 6 months</a:t>
            </a:r>
            <a:r>
              <a:rPr lang="en-AU" sz="2400" dirty="0"/>
              <a:t> in all MMSS since the approval of the Regulation.</a:t>
            </a:r>
          </a:p>
          <a:p>
            <a:pPr marL="0" indent="0" algn="just">
              <a:buNone/>
            </a:pPr>
            <a:endParaRPr lang="en-AU" dirty="0"/>
          </a:p>
        </p:txBody>
      </p:sp>
      <p:pic>
        <p:nvPicPr>
          <p:cNvPr id="6" name="Imagen 5">
            <a:extLst>
              <a:ext uri="{FF2B5EF4-FFF2-40B4-BE49-F238E27FC236}">
                <a16:creationId xmlns:a16="http://schemas.microsoft.com/office/drawing/2014/main" id="{A1B3E827-8F9E-FA80-3318-FF5AEC1A0376}"/>
              </a:ext>
            </a:extLst>
          </p:cNvPr>
          <p:cNvPicPr>
            <a:picLocks noChangeAspect="1"/>
          </p:cNvPicPr>
          <p:nvPr/>
        </p:nvPicPr>
        <p:blipFill rotWithShape="1">
          <a:blip r:embed="rId2"/>
          <a:srcRect t="5255"/>
          <a:stretch/>
        </p:blipFill>
        <p:spPr>
          <a:xfrm>
            <a:off x="924910" y="1368180"/>
            <a:ext cx="5048095" cy="5267572"/>
          </a:xfrm>
          <a:prstGeom prst="rect">
            <a:avLst/>
          </a:prstGeom>
        </p:spPr>
      </p:pic>
    </p:spTree>
    <p:extLst>
      <p:ext uri="{BB962C8B-B14F-4D97-AF65-F5344CB8AC3E}">
        <p14:creationId xmlns:p14="http://schemas.microsoft.com/office/powerpoint/2010/main" val="3194554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2358444" y="165363"/>
            <a:ext cx="8745313" cy="1325563"/>
          </a:xfrm>
        </p:spPr>
        <p:txBody>
          <a:bodyPr>
            <a:normAutofit/>
          </a:bodyPr>
          <a:lstStyle/>
          <a:p>
            <a:pPr algn="ctr"/>
            <a:r>
              <a:rPr lang="en-IE" sz="2800" b="1" dirty="0">
                <a:latin typeface="+mn-lt"/>
                <a:cs typeface="Arial" panose="020B0604020202020204" pitchFamily="34" charset="0"/>
              </a:rPr>
              <a:t>National Action Plans for mid/long-term management of wild boar populations in EU</a:t>
            </a:r>
          </a:p>
        </p:txBody>
      </p:sp>
      <p:sp>
        <p:nvSpPr>
          <p:cNvPr id="3" name="Marcador de contenido 2"/>
          <p:cNvSpPr>
            <a:spLocks noGrp="1"/>
          </p:cNvSpPr>
          <p:nvPr>
            <p:ph idx="1"/>
          </p:nvPr>
        </p:nvSpPr>
        <p:spPr>
          <a:xfrm>
            <a:off x="524723" y="1415790"/>
            <a:ext cx="11276312" cy="4351339"/>
          </a:xfrm>
        </p:spPr>
        <p:txBody>
          <a:bodyPr>
            <a:normAutofit/>
          </a:bodyPr>
          <a:lstStyle/>
          <a:p>
            <a:pPr algn="just">
              <a:buFont typeface="Wingdings" panose="05000000000000000000" pitchFamily="2" charset="2"/>
              <a:buChar char="Ø"/>
            </a:pPr>
            <a:r>
              <a:rPr lang="en-CA" sz="1867" dirty="0">
                <a:latin typeface="Arial" panose="020B0604020202020204" pitchFamily="34" charset="0"/>
                <a:cs typeface="Arial" panose="020B0604020202020204" pitchFamily="34" charset="0"/>
              </a:rPr>
              <a:t>Coordinated strategy between Animal Health, Hunting sector and Environment authorities, both at central, regional and local level.</a:t>
            </a:r>
          </a:p>
          <a:p>
            <a:pPr algn="just">
              <a:buFont typeface="Wingdings" panose="05000000000000000000" pitchFamily="2" charset="2"/>
              <a:buChar char="Ø"/>
            </a:pPr>
            <a:r>
              <a:rPr lang="en-CA" sz="1867" dirty="0">
                <a:latin typeface="Arial" panose="020B0604020202020204" pitchFamily="34" charset="0"/>
                <a:cs typeface="Arial" panose="020B0604020202020204" pitchFamily="34" charset="0"/>
              </a:rPr>
              <a:t>Long-term sustainable strategy and adapted to specificities of each region.</a:t>
            </a:r>
          </a:p>
          <a:p>
            <a:pPr algn="just">
              <a:buFont typeface="Wingdings" panose="05000000000000000000" pitchFamily="2" charset="2"/>
              <a:buChar char="Ø"/>
            </a:pPr>
            <a:r>
              <a:rPr lang="en-CA" sz="1867" dirty="0">
                <a:latin typeface="Arial" panose="020B0604020202020204" pitchFamily="34" charset="0"/>
                <a:cs typeface="Arial" panose="020B0604020202020204" pitchFamily="34" charset="0"/>
              </a:rPr>
              <a:t>Strategic approach for prevention/control ASF in EU. </a:t>
            </a:r>
          </a:p>
        </p:txBody>
      </p:sp>
      <p:sp>
        <p:nvSpPr>
          <p:cNvPr id="6" name="Rectángulo 5"/>
          <p:cNvSpPr/>
          <p:nvPr/>
        </p:nvSpPr>
        <p:spPr>
          <a:xfrm>
            <a:off x="400680" y="3667935"/>
            <a:ext cx="7308804" cy="2585323"/>
          </a:xfrm>
          <a:prstGeom prst="rect">
            <a:avLst/>
          </a:prstGeom>
        </p:spPr>
        <p:txBody>
          <a:bodyPr wrap="square" lIns="91440" tIns="45720" rIns="91440" bIns="45720">
            <a:spAutoFit/>
          </a:bodyPr>
          <a:lstStyle/>
          <a:p>
            <a:pPr algn="just"/>
            <a:r>
              <a:rPr lang="en-029" b="1" dirty="0">
                <a:latin typeface="Arial" panose="020B0604020202020204" pitchFamily="34" charset="0"/>
                <a:cs typeface="Arial" panose="020B0604020202020204" pitchFamily="34" charset="0"/>
              </a:rPr>
              <a:t>Foundations </a:t>
            </a:r>
          </a:p>
          <a:p>
            <a:pPr marL="285744" indent="-285744" algn="just">
              <a:buFont typeface="Arial" panose="020B0604020202020204" pitchFamily="34" charset="0"/>
              <a:buChar char="•"/>
            </a:pPr>
            <a:r>
              <a:rPr lang="en-029" dirty="0">
                <a:latin typeface="Arial" panose="020B0604020202020204" pitchFamily="34" charset="0"/>
                <a:cs typeface="Arial" panose="020B0604020202020204" pitchFamily="34" charset="0"/>
              </a:rPr>
              <a:t>There is a problem of overpopulation of wild boars in certain areas of EU.</a:t>
            </a:r>
          </a:p>
          <a:p>
            <a:pPr marL="285744" indent="-285744" algn="just">
              <a:buFont typeface="Arial" panose="020B0604020202020204" pitchFamily="34" charset="0"/>
              <a:buChar char="•"/>
            </a:pPr>
            <a:r>
              <a:rPr lang="en-029" dirty="0">
                <a:latin typeface="Arial" panose="020B0604020202020204" pitchFamily="34" charset="0"/>
                <a:cs typeface="Arial" panose="020B0604020202020204" pitchFamily="34" charset="0"/>
              </a:rPr>
              <a:t>It is necessary to manage, with a tendency to decrease, the population of wild boars in these areas.</a:t>
            </a:r>
          </a:p>
          <a:p>
            <a:pPr marL="285744" indent="-285744" algn="just">
              <a:buFont typeface="Arial" panose="020B0604020202020204" pitchFamily="34" charset="0"/>
              <a:buChar char="•"/>
            </a:pPr>
            <a:r>
              <a:rPr lang="en-029" dirty="0">
                <a:latin typeface="Arial" panose="020B0604020202020204" pitchFamily="34" charset="0"/>
                <a:cs typeface="Arial" panose="020B0604020202020204" pitchFamily="34" charset="0"/>
              </a:rPr>
              <a:t>Identify and eliminate obstacles to address effective management, especially through hunting.</a:t>
            </a:r>
          </a:p>
          <a:p>
            <a:pPr marL="285744" indent="-285744" algn="just">
              <a:buFont typeface="Arial" panose="020B0604020202020204" pitchFamily="34" charset="0"/>
              <a:buChar char="•"/>
            </a:pPr>
            <a:r>
              <a:rPr lang="en-029" dirty="0">
                <a:latin typeface="Arial" panose="020B0604020202020204" pitchFamily="34" charset="0"/>
                <a:cs typeface="Arial" panose="020B0604020202020204" pitchFamily="34" charset="0"/>
              </a:rPr>
              <a:t>Eliminate/control factors that are driver of the overpopulation situation.</a:t>
            </a:r>
          </a:p>
        </p:txBody>
      </p:sp>
      <p:pic>
        <p:nvPicPr>
          <p:cNvPr id="2" name="Imagen 1">
            <a:extLst>
              <a:ext uri="{FF2B5EF4-FFF2-40B4-BE49-F238E27FC236}">
                <a16:creationId xmlns:a16="http://schemas.microsoft.com/office/drawing/2014/main" id="{AAF06E7B-989F-1705-6510-3740CC9349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28264" y="2741353"/>
            <a:ext cx="3867676" cy="3265164"/>
          </a:xfrm>
          <a:prstGeom prst="rect">
            <a:avLst/>
          </a:prstGeom>
          <a:noFill/>
          <a:ln>
            <a:noFill/>
          </a:ln>
        </p:spPr>
      </p:pic>
    </p:spTree>
    <p:extLst>
      <p:ext uri="{BB962C8B-B14F-4D97-AF65-F5344CB8AC3E}">
        <p14:creationId xmlns:p14="http://schemas.microsoft.com/office/powerpoint/2010/main" val="1453276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D3973470-8BA1-1138-935B-23E84F3B6F19}"/>
              </a:ext>
            </a:extLst>
          </p:cNvPr>
          <p:cNvSpPr txBox="1"/>
          <p:nvPr/>
        </p:nvSpPr>
        <p:spPr>
          <a:xfrm>
            <a:off x="3035145" y="419705"/>
            <a:ext cx="8692053" cy="1077218"/>
          </a:xfrm>
          <a:prstGeom prst="rect">
            <a:avLst/>
          </a:prstGeom>
          <a:noFill/>
        </p:spPr>
        <p:txBody>
          <a:bodyPr wrap="square" rtlCol="0">
            <a:spAutoFit/>
          </a:bodyPr>
          <a:lstStyle/>
          <a:p>
            <a:r>
              <a:rPr lang="en-PH" sz="3200">
                <a:solidFill>
                  <a:srgbClr val="0356B1"/>
                </a:solidFill>
              </a:rPr>
              <a:t>Key elements for the management of epidemic diseases</a:t>
            </a:r>
          </a:p>
        </p:txBody>
      </p:sp>
      <p:sp>
        <p:nvSpPr>
          <p:cNvPr id="2" name="CuadroTexto 1">
            <a:extLst>
              <a:ext uri="{FF2B5EF4-FFF2-40B4-BE49-F238E27FC236}">
                <a16:creationId xmlns:a16="http://schemas.microsoft.com/office/drawing/2014/main" id="{FDD0A9FC-A654-0859-EDCF-652D59B3A984}"/>
              </a:ext>
            </a:extLst>
          </p:cNvPr>
          <p:cNvSpPr txBox="1"/>
          <p:nvPr/>
        </p:nvSpPr>
        <p:spPr>
          <a:xfrm>
            <a:off x="1429304" y="2746795"/>
            <a:ext cx="10173810" cy="1754326"/>
          </a:xfrm>
          <a:prstGeom prst="rect">
            <a:avLst/>
          </a:prstGeom>
          <a:noFill/>
        </p:spPr>
        <p:txBody>
          <a:bodyPr wrap="square" rtlCol="0">
            <a:spAutoFit/>
          </a:bodyPr>
          <a:lstStyle/>
          <a:p>
            <a:r>
              <a:rPr lang="en-BZ" sz="3600">
                <a:solidFill>
                  <a:srgbClr val="00B050"/>
                </a:solidFill>
              </a:rPr>
              <a:t>PREVENTION (preparedness, bio-security)</a:t>
            </a:r>
          </a:p>
          <a:p>
            <a:r>
              <a:rPr lang="en-BZ" sz="3600" dirty="0">
                <a:solidFill>
                  <a:srgbClr val="00B050"/>
                </a:solidFill>
              </a:rPr>
              <a:t>EARLY DETECTION (surveillance)</a:t>
            </a:r>
          </a:p>
          <a:p>
            <a:r>
              <a:rPr lang="en-BZ" sz="3600" dirty="0">
                <a:solidFill>
                  <a:srgbClr val="0070C0"/>
                </a:solidFill>
              </a:rPr>
              <a:t>CONTROL AND ERADICATION</a:t>
            </a:r>
          </a:p>
        </p:txBody>
      </p:sp>
    </p:spTree>
    <p:extLst>
      <p:ext uri="{BB962C8B-B14F-4D97-AF65-F5344CB8AC3E}">
        <p14:creationId xmlns:p14="http://schemas.microsoft.com/office/powerpoint/2010/main" val="182489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4680C2A-479B-1C58-13DA-063458734904}"/>
              </a:ext>
            </a:extLst>
          </p:cNvPr>
          <p:cNvSpPr>
            <a:spLocks noGrp="1"/>
          </p:cNvSpPr>
          <p:nvPr>
            <p:ph sz="half" idx="2"/>
          </p:nvPr>
        </p:nvSpPr>
        <p:spPr>
          <a:xfrm>
            <a:off x="839788" y="1782618"/>
            <a:ext cx="10646534" cy="4285673"/>
          </a:xfrm>
        </p:spPr>
        <p:txBody>
          <a:bodyPr/>
          <a:lstStyle/>
          <a:p>
            <a:pPr marL="0" indent="0">
              <a:buNone/>
            </a:pPr>
            <a:r>
              <a:rPr dirty="0"/>
              <a:t>Definition of W</a:t>
            </a:r>
            <a:r>
              <a:rPr lang="es-ES" dirty="0"/>
              <a:t>OAH</a:t>
            </a:r>
            <a:r>
              <a:rPr dirty="0"/>
              <a:t>: </a:t>
            </a:r>
            <a:r>
              <a:rPr i="1" dirty="0"/>
              <a:t>Set of physical and management measures to </a:t>
            </a:r>
            <a:r>
              <a:rPr b="1" i="1" dirty="0">
                <a:solidFill>
                  <a:srgbClr val="FF0000"/>
                </a:solidFill>
              </a:rPr>
              <a:t>reduce </a:t>
            </a:r>
            <a:r>
              <a:rPr i="1" dirty="0"/>
              <a:t>the risk of introduction, establishment and dissemination of animal diseases, infections or infestations, to, and within animal populations</a:t>
            </a:r>
          </a:p>
          <a:p>
            <a:pPr marL="0" indent="0">
              <a:buNone/>
            </a:pPr>
            <a:endParaRPr i="1" dirty="0"/>
          </a:p>
        </p:txBody>
      </p:sp>
      <p:sp>
        <p:nvSpPr>
          <p:cNvPr id="6" name="Título 5">
            <a:extLst>
              <a:ext uri="{FF2B5EF4-FFF2-40B4-BE49-F238E27FC236}">
                <a16:creationId xmlns:a16="http://schemas.microsoft.com/office/drawing/2014/main" id="{E7B8D2EA-1A90-5818-C339-0C7CA7A09BF8}"/>
              </a:ext>
            </a:extLst>
          </p:cNvPr>
          <p:cNvSpPr>
            <a:spLocks noGrp="1"/>
          </p:cNvSpPr>
          <p:nvPr>
            <p:ph type="title"/>
          </p:nvPr>
        </p:nvSpPr>
        <p:spPr/>
        <p:txBody>
          <a:bodyPr/>
          <a:lstStyle/>
          <a:p>
            <a:r>
              <a:rPr dirty="0"/>
              <a:t>Bios</a:t>
            </a:r>
            <a:r>
              <a:rPr lang="es-ES" dirty="0" err="1"/>
              <a:t>ecuri</a:t>
            </a:r>
            <a:r>
              <a:rPr dirty="0"/>
              <a:t>ty concept </a:t>
            </a:r>
          </a:p>
        </p:txBody>
      </p:sp>
      <p:sp>
        <p:nvSpPr>
          <p:cNvPr id="7" name="CuadroTexto 6">
            <a:extLst>
              <a:ext uri="{FF2B5EF4-FFF2-40B4-BE49-F238E27FC236}">
                <a16:creationId xmlns:a16="http://schemas.microsoft.com/office/drawing/2014/main" id="{63E0ABF4-01F1-9C90-635E-70626AEF7AAC}"/>
              </a:ext>
            </a:extLst>
          </p:cNvPr>
          <p:cNvSpPr txBox="1"/>
          <p:nvPr/>
        </p:nvSpPr>
        <p:spPr>
          <a:xfrm>
            <a:off x="2701267" y="3685871"/>
            <a:ext cx="3394733" cy="2677656"/>
          </a:xfrm>
          <a:prstGeom prst="rect">
            <a:avLst/>
          </a:prstGeom>
          <a:noFill/>
        </p:spPr>
        <p:txBody>
          <a:bodyPr wrap="square">
            <a:spAutoFit/>
          </a:bodyPr>
          <a:lstStyle/>
          <a:p>
            <a:pPr algn="ctr">
              <a:defRPr sz="2400" b="1"/>
            </a:pPr>
            <a:r>
              <a:t>UNDISPUTED IMPORTANCE OF BIOSECURITY</a:t>
            </a:r>
          </a:p>
          <a:p>
            <a:pPr algn="ctr"/>
            <a:endParaRPr sz="2400" b="1"/>
          </a:p>
          <a:p>
            <a:pPr algn="ctr"/>
            <a:endParaRPr sz="2400" b="1"/>
          </a:p>
          <a:p>
            <a:pPr algn="ctr">
              <a:defRPr sz="2400" b="1"/>
            </a:pPr>
            <a:r>
              <a:t>“Axis that interlinks all animal health”</a:t>
            </a:r>
          </a:p>
        </p:txBody>
      </p:sp>
      <p:pic>
        <p:nvPicPr>
          <p:cNvPr id="8" name="Imagen 7">
            <a:extLst>
              <a:ext uri="{FF2B5EF4-FFF2-40B4-BE49-F238E27FC236}">
                <a16:creationId xmlns:a16="http://schemas.microsoft.com/office/drawing/2014/main" id="{396E2F6D-8FD1-FD6B-0095-0469C265D8D2}"/>
              </a:ext>
            </a:extLst>
          </p:cNvPr>
          <p:cNvPicPr>
            <a:picLocks noChangeAspect="1"/>
          </p:cNvPicPr>
          <p:nvPr/>
        </p:nvPicPr>
        <p:blipFill>
          <a:blip r:embed="rId2"/>
          <a:stretch>
            <a:fillRect/>
          </a:stretch>
        </p:blipFill>
        <p:spPr>
          <a:xfrm>
            <a:off x="6096000" y="3205066"/>
            <a:ext cx="3786052" cy="3335694"/>
          </a:xfrm>
          <a:prstGeom prst="rect">
            <a:avLst/>
          </a:prstGeom>
        </p:spPr>
      </p:pic>
    </p:spTree>
    <p:extLst>
      <p:ext uri="{BB962C8B-B14F-4D97-AF65-F5344CB8AC3E}">
        <p14:creationId xmlns:p14="http://schemas.microsoft.com/office/powerpoint/2010/main" val="880130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cono  Descripción generada automáticamente">
            <a:extLst>
              <a:ext uri="{FF2B5EF4-FFF2-40B4-BE49-F238E27FC236}">
                <a16:creationId xmlns:a16="http://schemas.microsoft.com/office/drawing/2014/main" id="{6508B32B-13A7-EE68-4B66-1FDF3DC70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99818" y="4633311"/>
            <a:ext cx="2398642" cy="2182650"/>
          </a:xfrm>
          <a:prstGeom prst="rect">
            <a:avLst/>
          </a:prstGeom>
        </p:spPr>
      </p:pic>
      <p:sp>
        <p:nvSpPr>
          <p:cNvPr id="2" name="Marcador de texto 1">
            <a:extLst>
              <a:ext uri="{FF2B5EF4-FFF2-40B4-BE49-F238E27FC236}">
                <a16:creationId xmlns:a16="http://schemas.microsoft.com/office/drawing/2014/main" id="{93834164-CED9-E947-826D-B58B67B276BD}"/>
              </a:ext>
            </a:extLst>
          </p:cNvPr>
          <p:cNvSpPr>
            <a:spLocks noGrp="1"/>
          </p:cNvSpPr>
          <p:nvPr>
            <p:ph type="body" idx="1"/>
          </p:nvPr>
        </p:nvSpPr>
        <p:spPr>
          <a:xfrm>
            <a:off x="836612" y="1154505"/>
            <a:ext cx="5157787" cy="823912"/>
          </a:xfrm>
        </p:spPr>
        <p:txBody>
          <a:bodyPr/>
          <a:lstStyle/>
          <a:p>
            <a:r>
              <a:rPr dirty="0"/>
              <a:t>External Bios</a:t>
            </a:r>
            <a:r>
              <a:rPr lang="es-ES" dirty="0" err="1"/>
              <a:t>ecuri</a:t>
            </a:r>
            <a:r>
              <a:rPr dirty="0"/>
              <a:t>ty</a:t>
            </a:r>
          </a:p>
        </p:txBody>
      </p:sp>
      <p:sp>
        <p:nvSpPr>
          <p:cNvPr id="3" name="Marcador de contenido 2">
            <a:extLst>
              <a:ext uri="{FF2B5EF4-FFF2-40B4-BE49-F238E27FC236}">
                <a16:creationId xmlns:a16="http://schemas.microsoft.com/office/drawing/2014/main" id="{11909356-1238-3F66-7F14-82FC3BAAC123}"/>
              </a:ext>
            </a:extLst>
          </p:cNvPr>
          <p:cNvSpPr>
            <a:spLocks noGrp="1"/>
          </p:cNvSpPr>
          <p:nvPr>
            <p:ph sz="half" idx="2"/>
          </p:nvPr>
        </p:nvSpPr>
        <p:spPr>
          <a:xfrm>
            <a:off x="836611" y="1978417"/>
            <a:ext cx="5157787" cy="3097331"/>
          </a:xfrm>
        </p:spPr>
        <p:txBody>
          <a:bodyPr/>
          <a:lstStyle/>
          <a:p>
            <a:r>
              <a:rPr dirty="0"/>
              <a:t>Control entry to prevent the spread of diseases between farms</a:t>
            </a:r>
          </a:p>
          <a:p>
            <a:r>
              <a:rPr dirty="0"/>
              <a:t>Key in the case of </a:t>
            </a:r>
            <a:r>
              <a:rPr lang="es-ES" dirty="0" err="1"/>
              <a:t>exotic</a:t>
            </a:r>
            <a:r>
              <a:rPr lang="es-ES" dirty="0"/>
              <a:t> </a:t>
            </a:r>
            <a:r>
              <a:rPr lang="es-ES" dirty="0" err="1"/>
              <a:t>diseases</a:t>
            </a:r>
            <a:endParaRPr dirty="0"/>
          </a:p>
          <a:p>
            <a:r>
              <a:rPr dirty="0"/>
              <a:t>Biocontainment/Personnel</a:t>
            </a:r>
          </a:p>
        </p:txBody>
      </p:sp>
      <p:sp>
        <p:nvSpPr>
          <p:cNvPr id="4" name="Marcador de texto 3">
            <a:extLst>
              <a:ext uri="{FF2B5EF4-FFF2-40B4-BE49-F238E27FC236}">
                <a16:creationId xmlns:a16="http://schemas.microsoft.com/office/drawing/2014/main" id="{456EA409-1BC2-C372-E9B1-1B008A0D8A77}"/>
              </a:ext>
            </a:extLst>
          </p:cNvPr>
          <p:cNvSpPr>
            <a:spLocks noGrp="1"/>
          </p:cNvSpPr>
          <p:nvPr>
            <p:ph type="body" sz="quarter" idx="3"/>
          </p:nvPr>
        </p:nvSpPr>
        <p:spPr>
          <a:xfrm>
            <a:off x="6197603" y="1133364"/>
            <a:ext cx="5183188" cy="823912"/>
          </a:xfrm>
        </p:spPr>
        <p:txBody>
          <a:bodyPr/>
          <a:lstStyle/>
          <a:p>
            <a:r>
              <a:t>Internal Biosecurity</a:t>
            </a:r>
          </a:p>
        </p:txBody>
      </p:sp>
      <p:sp>
        <p:nvSpPr>
          <p:cNvPr id="5" name="Marcador de contenido 4">
            <a:extLst>
              <a:ext uri="{FF2B5EF4-FFF2-40B4-BE49-F238E27FC236}">
                <a16:creationId xmlns:a16="http://schemas.microsoft.com/office/drawing/2014/main" id="{E7B6ADCF-31FB-B7FF-F964-8D7C16129208}"/>
              </a:ext>
            </a:extLst>
          </p:cNvPr>
          <p:cNvSpPr>
            <a:spLocks noGrp="1"/>
          </p:cNvSpPr>
          <p:nvPr>
            <p:ph sz="quarter" idx="4"/>
          </p:nvPr>
        </p:nvSpPr>
        <p:spPr>
          <a:xfrm>
            <a:off x="6172201" y="1990797"/>
            <a:ext cx="5183188" cy="3097331"/>
          </a:xfrm>
        </p:spPr>
        <p:txBody>
          <a:bodyPr/>
          <a:lstStyle/>
          <a:p>
            <a:r>
              <a:rPr dirty="0"/>
              <a:t>Prevent the spread of diseases within the farm itself </a:t>
            </a:r>
          </a:p>
        </p:txBody>
      </p:sp>
      <p:sp>
        <p:nvSpPr>
          <p:cNvPr id="6" name="Título 5">
            <a:extLst>
              <a:ext uri="{FF2B5EF4-FFF2-40B4-BE49-F238E27FC236}">
                <a16:creationId xmlns:a16="http://schemas.microsoft.com/office/drawing/2014/main" id="{94AFB1E2-779D-2528-F249-07D1505BE427}"/>
              </a:ext>
            </a:extLst>
          </p:cNvPr>
          <p:cNvSpPr>
            <a:spLocks noGrp="1"/>
          </p:cNvSpPr>
          <p:nvPr>
            <p:ph type="title"/>
          </p:nvPr>
        </p:nvSpPr>
        <p:spPr>
          <a:xfrm>
            <a:off x="3745518" y="294987"/>
            <a:ext cx="4853365" cy="782357"/>
          </a:xfrm>
        </p:spPr>
        <p:txBody>
          <a:bodyPr/>
          <a:lstStyle/>
          <a:p>
            <a:r>
              <a:rPr dirty="0"/>
              <a:t>Types of </a:t>
            </a:r>
            <a:r>
              <a:rPr lang="es-ES" dirty="0" err="1"/>
              <a:t>biosecurity</a:t>
            </a:r>
            <a:endParaRPr dirty="0"/>
          </a:p>
        </p:txBody>
      </p:sp>
      <p:pic>
        <p:nvPicPr>
          <p:cNvPr id="14" name="Imagen 13" descr="Una manada de ovejas  Descripción generada automáticamente">
            <a:extLst>
              <a:ext uri="{FF2B5EF4-FFF2-40B4-BE49-F238E27FC236}">
                <a16:creationId xmlns:a16="http://schemas.microsoft.com/office/drawing/2014/main" id="{56BE7D6F-0B24-00D7-8476-B4AD995FF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154" y="4724191"/>
            <a:ext cx="2892162" cy="1922503"/>
          </a:xfrm>
          <a:prstGeom prst="rect">
            <a:avLst/>
          </a:prstGeom>
        </p:spPr>
      </p:pic>
      <p:pic>
        <p:nvPicPr>
          <p:cNvPr id="16" name="Imagen 15">
            <a:extLst>
              <a:ext uri="{FF2B5EF4-FFF2-40B4-BE49-F238E27FC236}">
                <a16:creationId xmlns:a16="http://schemas.microsoft.com/office/drawing/2014/main" id="{89FB575D-0F3B-6C61-22ED-6BD8C6FBF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5218" y="4742324"/>
            <a:ext cx="1795128" cy="1922342"/>
          </a:xfrm>
          <a:prstGeom prst="rect">
            <a:avLst/>
          </a:prstGeom>
        </p:spPr>
      </p:pic>
    </p:spTree>
    <p:extLst>
      <p:ext uri="{BB962C8B-B14F-4D97-AF65-F5344CB8AC3E}">
        <p14:creationId xmlns:p14="http://schemas.microsoft.com/office/powerpoint/2010/main" val="1375351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5">
            <a:extLst>
              <a:ext uri="{FF2B5EF4-FFF2-40B4-BE49-F238E27FC236}">
                <a16:creationId xmlns:a16="http://schemas.microsoft.com/office/drawing/2014/main" id="{D318B849-14F0-E2B5-69AC-5A1848AEE2D7}"/>
              </a:ext>
            </a:extLst>
          </p:cNvPr>
          <p:cNvGraphicFramePr/>
          <p:nvPr/>
        </p:nvGraphicFramePr>
        <p:xfrm>
          <a:off x="3444240" y="1645920"/>
          <a:ext cx="5638800" cy="3718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reccia in giù 3">
            <a:extLst>
              <a:ext uri="{FF2B5EF4-FFF2-40B4-BE49-F238E27FC236}">
                <a16:creationId xmlns:a16="http://schemas.microsoft.com/office/drawing/2014/main" id="{E17C22FC-5B74-E293-DED5-80D8A8E86715}"/>
              </a:ext>
            </a:extLst>
          </p:cNvPr>
          <p:cNvSpPr>
            <a:spLocks noChangeArrowheads="1"/>
          </p:cNvSpPr>
          <p:nvPr/>
        </p:nvSpPr>
        <p:spPr bwMode="auto">
          <a:xfrm>
            <a:off x="3222864" y="2132805"/>
            <a:ext cx="287337" cy="2592388"/>
          </a:xfrm>
          <a:prstGeom prst="downArrow">
            <a:avLst>
              <a:gd name="adj1" fmla="val 50000"/>
              <a:gd name="adj2" fmla="val 50123"/>
            </a:avLst>
          </a:prstGeom>
          <a:solidFill>
            <a:srgbClr val="FFC000"/>
          </a:solidFill>
          <a:ln w="38100" algn="ctr">
            <a:solidFill>
              <a:srgbClr val="FFC000"/>
            </a:solidFill>
            <a:round/>
            <a:headEnd/>
            <a:tailEnd/>
          </a:ln>
        </p:spPr>
        <p:style>
          <a:lnRef idx="0">
            <a:scrgbClr r="0" g="0" b="0"/>
          </a:lnRef>
          <a:fillRef idx="1001">
            <a:schemeClr val="dk2"/>
          </a:fillRef>
          <a:effectRef idx="0">
            <a:scrgbClr r="0" g="0" b="0"/>
          </a:effectRef>
          <a:fontRef idx="major"/>
        </p:style>
        <p:txBody>
          <a:bodyPr wrap="none" anchor="ctr"/>
          <a:lstStyle>
            <a:lvl1pPr>
              <a:defRPr>
                <a:solidFill>
                  <a:schemeClr val="tx2"/>
                </a:solidFill>
                <a:latin typeface="Arial" panose="020B0604020202020204" pitchFamily="34" charset="0"/>
              </a:defRPr>
            </a:lvl1pPr>
            <a:lvl2pPr marL="742950" indent="-285750">
              <a:defRPr>
                <a:solidFill>
                  <a:schemeClr val="tx2"/>
                </a:solidFill>
                <a:latin typeface="Arial" panose="020B0604020202020204" pitchFamily="34" charset="0"/>
              </a:defRPr>
            </a:lvl2pPr>
            <a:lvl3pPr marL="1143000" indent="-228600">
              <a:defRPr>
                <a:solidFill>
                  <a:schemeClr val="tx2"/>
                </a:solidFill>
                <a:latin typeface="Arial" panose="020B0604020202020204" pitchFamily="34" charset="0"/>
              </a:defRPr>
            </a:lvl3pPr>
            <a:lvl4pPr marL="1600200" indent="-228600">
              <a:defRPr>
                <a:solidFill>
                  <a:schemeClr val="tx2"/>
                </a:solidFill>
                <a:latin typeface="Arial" panose="020B0604020202020204" pitchFamily="34" charset="0"/>
              </a:defRPr>
            </a:lvl4pPr>
            <a:lvl5pPr marL="2057400" indent="-228600">
              <a:defRPr>
                <a:solidFill>
                  <a:schemeClr val="tx2"/>
                </a:solidFill>
                <a:latin typeface="Arial" panose="020B0604020202020204" pitchFamily="34" charset="0"/>
              </a:defRPr>
            </a:lvl5pPr>
            <a:lvl6pPr marL="2514600" indent="-228600" eaLnBrk="0" fontAlgn="base" hangingPunct="0">
              <a:spcBef>
                <a:spcPct val="0"/>
              </a:spcBef>
              <a:spcAft>
                <a:spcPct val="0"/>
              </a:spcAft>
              <a:defRPr>
                <a:solidFill>
                  <a:schemeClr val="tx2"/>
                </a:solidFill>
                <a:latin typeface="Arial" panose="020B0604020202020204" pitchFamily="34" charset="0"/>
              </a:defRPr>
            </a:lvl6pPr>
            <a:lvl7pPr marL="2971800" indent="-228600" eaLnBrk="0" fontAlgn="base" hangingPunct="0">
              <a:spcBef>
                <a:spcPct val="0"/>
              </a:spcBef>
              <a:spcAft>
                <a:spcPct val="0"/>
              </a:spcAft>
              <a:defRPr>
                <a:solidFill>
                  <a:schemeClr val="tx2"/>
                </a:solidFill>
                <a:latin typeface="Arial" panose="020B0604020202020204" pitchFamily="34" charset="0"/>
              </a:defRPr>
            </a:lvl7pPr>
            <a:lvl8pPr marL="3429000" indent="-228600" eaLnBrk="0" fontAlgn="base" hangingPunct="0">
              <a:spcBef>
                <a:spcPct val="0"/>
              </a:spcBef>
              <a:spcAft>
                <a:spcPct val="0"/>
              </a:spcAft>
              <a:defRPr>
                <a:solidFill>
                  <a:schemeClr val="tx2"/>
                </a:solidFill>
                <a:latin typeface="Arial" panose="020B0604020202020204" pitchFamily="34" charset="0"/>
              </a:defRPr>
            </a:lvl8pPr>
            <a:lvl9pPr marL="3886200" indent="-228600" eaLnBrk="0" fontAlgn="base" hangingPunct="0">
              <a:spcBef>
                <a:spcPct val="0"/>
              </a:spcBef>
              <a:spcAft>
                <a:spcPct val="0"/>
              </a:spcAft>
              <a:defRPr>
                <a:solidFill>
                  <a:schemeClr val="tx2"/>
                </a:solidFill>
                <a:latin typeface="Arial" panose="020B0604020202020204" pitchFamily="34" charset="0"/>
              </a:defRPr>
            </a:lvl9pPr>
          </a:lstStyle>
          <a:p>
            <a:pPr algn="ctr" eaLnBrk="1" hangingPunct="1">
              <a:defRPr/>
            </a:pPr>
            <a:endParaRPr lang="en-US" altLang="en-US">
              <a:solidFill>
                <a:srgbClr val="F47B22"/>
              </a:solidFill>
            </a:endParaRPr>
          </a:p>
        </p:txBody>
      </p:sp>
      <p:sp>
        <p:nvSpPr>
          <p:cNvPr id="12" name="CasellaDiTesto 6">
            <a:extLst>
              <a:ext uri="{FF2B5EF4-FFF2-40B4-BE49-F238E27FC236}">
                <a16:creationId xmlns:a16="http://schemas.microsoft.com/office/drawing/2014/main" id="{88E53AB5-D959-7526-ECC4-40DB4AB37939}"/>
              </a:ext>
            </a:extLst>
          </p:cNvPr>
          <p:cNvSpPr txBox="1">
            <a:spLocks noChangeArrowheads="1"/>
          </p:cNvSpPr>
          <p:nvPr/>
        </p:nvSpPr>
        <p:spPr bwMode="auto">
          <a:xfrm>
            <a:off x="9279653" y="3002756"/>
            <a:ext cx="1508125"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ClrTx/>
              <a:buFontTx/>
              <a:buNone/>
            </a:pPr>
            <a:r>
              <a:rPr lang="it-IT" altLang="en-US" i="0" dirty="0">
                <a:solidFill>
                  <a:schemeClr val="tx2"/>
                </a:solidFill>
                <a:latin typeface="Arial" panose="020B0604020202020204" pitchFamily="34" charset="0"/>
              </a:rPr>
              <a:t>Level of  </a:t>
            </a:r>
          </a:p>
          <a:p>
            <a:pPr algn="just">
              <a:spcBef>
                <a:spcPct val="0"/>
              </a:spcBef>
              <a:buClrTx/>
              <a:buFontTx/>
              <a:buNone/>
            </a:pPr>
            <a:r>
              <a:rPr lang="it-IT" altLang="en-US" i="0" dirty="0">
                <a:solidFill>
                  <a:schemeClr val="tx2"/>
                </a:solidFill>
                <a:latin typeface="Arial" panose="020B0604020202020204" pitchFamily="34" charset="0"/>
              </a:rPr>
              <a:t>Risk (</a:t>
            </a:r>
            <a:r>
              <a:rPr lang="it-IT" altLang="en-US" i="0" dirty="0">
                <a:solidFill>
                  <a:srgbClr val="FF0000"/>
                </a:solidFill>
                <a:latin typeface="Arial" panose="020B0604020202020204" pitchFamily="34" charset="0"/>
              </a:rPr>
              <a:t>??</a:t>
            </a:r>
            <a:r>
              <a:rPr lang="it-IT" altLang="en-US" i="0" dirty="0">
                <a:solidFill>
                  <a:schemeClr val="tx2"/>
                </a:solidFill>
                <a:latin typeface="Arial" panose="020B0604020202020204" pitchFamily="34" charset="0"/>
              </a:rPr>
              <a:t>)</a:t>
            </a:r>
            <a:endParaRPr lang="en-US" altLang="en-US" i="0" dirty="0">
              <a:solidFill>
                <a:schemeClr val="tx2"/>
              </a:solidFill>
              <a:latin typeface="Arial" panose="020B0604020202020204" pitchFamily="34" charset="0"/>
            </a:endParaRPr>
          </a:p>
        </p:txBody>
      </p:sp>
      <p:sp>
        <p:nvSpPr>
          <p:cNvPr id="13" name="Titolo 1">
            <a:extLst>
              <a:ext uri="{FF2B5EF4-FFF2-40B4-BE49-F238E27FC236}">
                <a16:creationId xmlns:a16="http://schemas.microsoft.com/office/drawing/2014/main" id="{1F6F914F-E52B-C479-6F06-90E9765440FF}"/>
              </a:ext>
            </a:extLst>
          </p:cNvPr>
          <p:cNvSpPr txBox="1">
            <a:spLocks noGrp="1"/>
          </p:cNvSpPr>
          <p:nvPr>
            <p:ph type="title"/>
          </p:nvPr>
        </p:nvSpPr>
        <p:spPr>
          <a:xfrm>
            <a:off x="4051506" y="394108"/>
            <a:ext cx="8456613" cy="782638"/>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rgbClr val="034EA2"/>
                </a:solidFill>
                <a:latin typeface="+mj-lt"/>
                <a:ea typeface="+mj-ea"/>
                <a:cs typeface="+mj-cs"/>
              </a:defRPr>
            </a:lvl1pPr>
          </a:lstStyle>
          <a:p>
            <a:r>
              <a:rPr lang="it-IT" altLang="en-US" sz="3200" b="1" dirty="0" err="1">
                <a:solidFill>
                  <a:srgbClr val="F47B22"/>
                </a:solidFill>
              </a:rPr>
              <a:t>Bio</a:t>
            </a:r>
            <a:r>
              <a:rPr lang="it-IT" altLang="en-US" sz="3200" b="1" dirty="0">
                <a:solidFill>
                  <a:srgbClr val="F47B22"/>
                </a:solidFill>
              </a:rPr>
              <a:t>-Security </a:t>
            </a:r>
            <a:r>
              <a:rPr lang="it-IT" altLang="en-US" sz="3200" b="1" dirty="0" err="1">
                <a:solidFill>
                  <a:srgbClr val="F47B22"/>
                </a:solidFill>
              </a:rPr>
              <a:t>Levels</a:t>
            </a:r>
            <a:endParaRPr lang="en-US" altLang="en-US" sz="3200" b="1" dirty="0">
              <a:solidFill>
                <a:srgbClr val="F47B22"/>
              </a:solidFill>
            </a:endParaRPr>
          </a:p>
        </p:txBody>
      </p:sp>
    </p:spTree>
    <p:extLst>
      <p:ext uri="{BB962C8B-B14F-4D97-AF65-F5344CB8AC3E}">
        <p14:creationId xmlns:p14="http://schemas.microsoft.com/office/powerpoint/2010/main" val="2022367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8">
            <a:extLst>
              <a:ext uri="{FF2B5EF4-FFF2-40B4-BE49-F238E27FC236}">
                <a16:creationId xmlns:a16="http://schemas.microsoft.com/office/drawing/2014/main" id="{8F31C3BF-EF14-80A3-BD82-42A0A769B994}"/>
              </a:ext>
            </a:extLst>
          </p:cNvPr>
          <p:cNvSpPr txBox="1">
            <a:spLocks/>
          </p:cNvSpPr>
          <p:nvPr/>
        </p:nvSpPr>
        <p:spPr>
          <a:xfrm>
            <a:off x="2989008" y="203255"/>
            <a:ext cx="9222658" cy="1325562"/>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defRPr/>
            </a:pPr>
            <a:r>
              <a:rPr lang="it-IT" sz="3200" dirty="0">
                <a:solidFill>
                  <a:srgbClr val="024EA2"/>
                </a:solidFill>
                <a:latin typeface="+mn-lt"/>
              </a:rPr>
              <a:t>To </a:t>
            </a:r>
            <a:r>
              <a:rPr lang="it-IT" sz="3200" dirty="0" err="1">
                <a:solidFill>
                  <a:srgbClr val="024EA2"/>
                </a:solidFill>
                <a:latin typeface="+mn-lt"/>
              </a:rPr>
              <a:t>define</a:t>
            </a:r>
            <a:r>
              <a:rPr lang="it-IT" sz="3200" dirty="0">
                <a:solidFill>
                  <a:srgbClr val="024EA2"/>
                </a:solidFill>
                <a:latin typeface="+mn-lt"/>
              </a:rPr>
              <a:t> farm </a:t>
            </a:r>
            <a:r>
              <a:rPr lang="it-IT" sz="3200" dirty="0" err="1">
                <a:solidFill>
                  <a:srgbClr val="024EA2"/>
                </a:solidFill>
                <a:latin typeface="+mn-lt"/>
              </a:rPr>
              <a:t>biosecurity</a:t>
            </a:r>
            <a:r>
              <a:rPr lang="it-IT" sz="3200" dirty="0">
                <a:solidFill>
                  <a:srgbClr val="024EA2"/>
                </a:solidFill>
                <a:latin typeface="+mn-lt"/>
              </a:rPr>
              <a:t> </a:t>
            </a:r>
            <a:r>
              <a:rPr lang="it-IT" sz="3200" dirty="0" err="1">
                <a:solidFill>
                  <a:srgbClr val="024EA2"/>
                </a:solidFill>
                <a:latin typeface="+mn-lt"/>
              </a:rPr>
              <a:t>it</a:t>
            </a:r>
            <a:r>
              <a:rPr lang="it-IT" sz="3200" dirty="0">
                <a:solidFill>
                  <a:srgbClr val="024EA2"/>
                </a:solidFill>
                <a:latin typeface="+mn-lt"/>
              </a:rPr>
              <a:t> </a:t>
            </a:r>
            <a:r>
              <a:rPr lang="it-IT" sz="3200" dirty="0" err="1">
                <a:solidFill>
                  <a:srgbClr val="024EA2"/>
                </a:solidFill>
                <a:latin typeface="+mn-lt"/>
              </a:rPr>
              <a:t>is</a:t>
            </a:r>
            <a:r>
              <a:rPr lang="it-IT" sz="3200" dirty="0">
                <a:solidFill>
                  <a:srgbClr val="024EA2"/>
                </a:solidFill>
                <a:latin typeface="+mn-lt"/>
              </a:rPr>
              <a:t> </a:t>
            </a:r>
            <a:r>
              <a:rPr lang="it-IT" sz="3200" dirty="0" err="1">
                <a:solidFill>
                  <a:srgbClr val="024EA2"/>
                </a:solidFill>
                <a:latin typeface="+mn-lt"/>
              </a:rPr>
              <a:t>necessary</a:t>
            </a:r>
            <a:r>
              <a:rPr lang="it-IT" sz="3200" dirty="0">
                <a:solidFill>
                  <a:srgbClr val="024EA2"/>
                </a:solidFill>
                <a:latin typeface="+mn-lt"/>
              </a:rPr>
              <a:t> to know</a:t>
            </a:r>
            <a:br>
              <a:rPr lang="it-IT" sz="3200" dirty="0">
                <a:solidFill>
                  <a:srgbClr val="0065A2"/>
                </a:solidFill>
              </a:rPr>
            </a:br>
            <a:endParaRPr lang="it-IT" sz="3200" dirty="0">
              <a:solidFill>
                <a:srgbClr val="0065A2"/>
              </a:solidFill>
            </a:endParaRPr>
          </a:p>
        </p:txBody>
      </p:sp>
      <p:sp>
        <p:nvSpPr>
          <p:cNvPr id="5" name="Segnaposto testo 9">
            <a:extLst>
              <a:ext uri="{FF2B5EF4-FFF2-40B4-BE49-F238E27FC236}">
                <a16:creationId xmlns:a16="http://schemas.microsoft.com/office/drawing/2014/main" id="{F699A587-268E-13C5-4E4A-F2038071F083}"/>
              </a:ext>
            </a:extLst>
          </p:cNvPr>
          <p:cNvSpPr txBox="1">
            <a:spLocks/>
          </p:cNvSpPr>
          <p:nvPr/>
        </p:nvSpPr>
        <p:spPr bwMode="auto">
          <a:xfrm>
            <a:off x="2472918" y="1689151"/>
            <a:ext cx="39052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it-IT" altLang="en-US" sz="2600" i="0">
                <a:solidFill>
                  <a:srgbClr val="AFC651"/>
                </a:solidFill>
              </a:rPr>
              <a:t>The Holding</a:t>
            </a:r>
          </a:p>
        </p:txBody>
      </p:sp>
      <p:sp>
        <p:nvSpPr>
          <p:cNvPr id="6" name="Segnaposto contenuto 10">
            <a:extLst>
              <a:ext uri="{FF2B5EF4-FFF2-40B4-BE49-F238E27FC236}">
                <a16:creationId xmlns:a16="http://schemas.microsoft.com/office/drawing/2014/main" id="{0FC6F702-FC9F-015F-5590-DF501D5BFF54}"/>
              </a:ext>
            </a:extLst>
          </p:cNvPr>
          <p:cNvSpPr txBox="1">
            <a:spLocks/>
          </p:cNvSpPr>
          <p:nvPr/>
        </p:nvSpPr>
        <p:spPr>
          <a:xfrm>
            <a:off x="2564993" y="2138413"/>
            <a:ext cx="3581400" cy="2160588"/>
          </a:xfrm>
          <a:prstGeom prst="rect">
            <a:avLst/>
          </a:prstGeom>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defRPr/>
            </a:pPr>
            <a:r>
              <a:rPr lang="it-IT" altLang="en-US" sz="2200" b="0" i="0" kern="0" dirty="0" err="1"/>
              <a:t>Size</a:t>
            </a:r>
            <a:r>
              <a:rPr lang="it-IT" altLang="en-US" sz="2200" b="0" i="0" kern="0" dirty="0"/>
              <a:t> (?)</a:t>
            </a:r>
          </a:p>
          <a:p>
            <a:pPr>
              <a:defRPr/>
            </a:pPr>
            <a:r>
              <a:rPr lang="it-IT" altLang="en-US" sz="2200" b="0" i="0" kern="0" dirty="0" err="1"/>
              <a:t>Type</a:t>
            </a:r>
            <a:r>
              <a:rPr lang="it-IT" altLang="en-US" sz="2200" b="0" i="0" kern="0" dirty="0"/>
              <a:t> of production</a:t>
            </a:r>
          </a:p>
          <a:p>
            <a:pPr>
              <a:defRPr/>
            </a:pPr>
            <a:r>
              <a:rPr lang="it-IT" altLang="en-US" sz="2200" b="0" i="0" kern="0" dirty="0"/>
              <a:t>Management</a:t>
            </a:r>
          </a:p>
          <a:p>
            <a:pPr>
              <a:defRPr/>
            </a:pPr>
            <a:r>
              <a:rPr lang="it-IT" altLang="en-US" sz="2200" b="0" i="0" kern="0" dirty="0" err="1"/>
              <a:t>Infrastructure</a:t>
            </a:r>
            <a:r>
              <a:rPr lang="it-IT" altLang="en-US" sz="2200" b="0" i="0" kern="0" dirty="0"/>
              <a:t>/</a:t>
            </a:r>
            <a:r>
              <a:rPr lang="it-IT" altLang="en-US" sz="2200" b="0" i="0" kern="0" dirty="0" err="1"/>
              <a:t>limits</a:t>
            </a:r>
            <a:endParaRPr lang="it-IT" altLang="en-US" sz="2200" b="0" i="0" kern="0" dirty="0"/>
          </a:p>
          <a:p>
            <a:pPr>
              <a:defRPr/>
            </a:pPr>
            <a:r>
              <a:rPr lang="it-IT" altLang="en-US" sz="2200" b="0" i="0" kern="0" dirty="0" err="1"/>
              <a:t>Health</a:t>
            </a:r>
            <a:r>
              <a:rPr lang="it-IT" altLang="en-US" sz="2200" b="0" i="0" kern="0" dirty="0"/>
              <a:t> Status</a:t>
            </a:r>
          </a:p>
        </p:txBody>
      </p:sp>
      <p:sp>
        <p:nvSpPr>
          <p:cNvPr id="7" name="Segnaposto testo 11">
            <a:extLst>
              <a:ext uri="{FF2B5EF4-FFF2-40B4-BE49-F238E27FC236}">
                <a16:creationId xmlns:a16="http://schemas.microsoft.com/office/drawing/2014/main" id="{470C5B35-9447-3342-F14F-09E25684934D}"/>
              </a:ext>
            </a:extLst>
          </p:cNvPr>
          <p:cNvSpPr txBox="1">
            <a:spLocks/>
          </p:cNvSpPr>
          <p:nvPr/>
        </p:nvSpPr>
        <p:spPr>
          <a:xfrm>
            <a:off x="5408206" y="1755826"/>
            <a:ext cx="3905250" cy="814387"/>
          </a:xfrm>
          <a:prstGeom prst="rect">
            <a:avLst/>
          </a:prstGeom>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defRPr/>
            </a:pPr>
            <a:r>
              <a:rPr lang="it-IT" altLang="en-US" sz="2600" i="0" kern="0" dirty="0">
                <a:solidFill>
                  <a:srgbClr val="AFC651"/>
                </a:solidFill>
              </a:rPr>
              <a:t>The Area</a:t>
            </a:r>
          </a:p>
        </p:txBody>
      </p:sp>
      <p:sp>
        <p:nvSpPr>
          <p:cNvPr id="8" name="Segnaposto contenuto 12">
            <a:extLst>
              <a:ext uri="{FF2B5EF4-FFF2-40B4-BE49-F238E27FC236}">
                <a16:creationId xmlns:a16="http://schemas.microsoft.com/office/drawing/2014/main" id="{3EC4575A-39C2-454E-5CE1-946EFCFC0120}"/>
              </a:ext>
            </a:extLst>
          </p:cNvPr>
          <p:cNvSpPr txBox="1">
            <a:spLocks/>
          </p:cNvSpPr>
          <p:nvPr/>
        </p:nvSpPr>
        <p:spPr>
          <a:xfrm>
            <a:off x="5581243" y="2138413"/>
            <a:ext cx="3949700" cy="3717925"/>
          </a:xfrm>
          <a:prstGeom prst="rect">
            <a:avLst/>
          </a:prstGeom>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defRPr/>
            </a:pPr>
            <a:r>
              <a:rPr lang="it-IT" altLang="en-US" sz="2000" b="0" i="0" kern="0" dirty="0"/>
              <a:t>Location </a:t>
            </a:r>
          </a:p>
          <a:p>
            <a:pPr>
              <a:defRPr/>
            </a:pPr>
            <a:r>
              <a:rPr lang="it-IT" altLang="en-US" sz="2200" b="0" i="0" kern="0" dirty="0" err="1"/>
              <a:t>Animal</a:t>
            </a:r>
            <a:r>
              <a:rPr lang="it-IT" altLang="en-US" sz="2200" b="0" i="0" kern="0" dirty="0"/>
              <a:t> </a:t>
            </a:r>
            <a:r>
              <a:rPr lang="it-IT" altLang="en-US" sz="2200" b="0" i="0" kern="0" dirty="0" err="1"/>
              <a:t>density</a:t>
            </a:r>
            <a:endParaRPr lang="it-IT" altLang="en-US" sz="2200" b="0" i="0" kern="0" dirty="0"/>
          </a:p>
          <a:p>
            <a:pPr>
              <a:defRPr/>
            </a:pPr>
            <a:r>
              <a:rPr lang="it-IT" altLang="en-US" sz="2000" b="0" i="0" kern="0" dirty="0" err="1"/>
              <a:t>Health</a:t>
            </a:r>
            <a:r>
              <a:rPr lang="it-IT" altLang="en-US" sz="2000" b="0" i="0" kern="0" dirty="0"/>
              <a:t> Status</a:t>
            </a:r>
          </a:p>
        </p:txBody>
      </p:sp>
      <p:sp>
        <p:nvSpPr>
          <p:cNvPr id="9" name="Parentesi graffa chiusa 8">
            <a:extLst>
              <a:ext uri="{FF2B5EF4-FFF2-40B4-BE49-F238E27FC236}">
                <a16:creationId xmlns:a16="http://schemas.microsoft.com/office/drawing/2014/main" id="{A148D4AD-3A4F-79F9-D2A6-5BCD902DF1AF}"/>
              </a:ext>
            </a:extLst>
          </p:cNvPr>
          <p:cNvSpPr/>
          <p:nvPr/>
        </p:nvSpPr>
        <p:spPr bwMode="auto">
          <a:xfrm rot="5400000">
            <a:off x="5347881" y="3789413"/>
            <a:ext cx="298450" cy="1584325"/>
          </a:xfrm>
          <a:prstGeom prst="rightBrace">
            <a:avLst/>
          </a:prstGeom>
          <a:ln w="38100">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wrap="none" anchor="ctr"/>
          <a:lstStyle/>
          <a:p>
            <a:pPr algn="ctr" eaLnBrk="1" hangingPunct="1">
              <a:defRPr/>
            </a:pPr>
            <a:endParaRPr lang="it-IT">
              <a:solidFill>
                <a:schemeClr val="tx2"/>
              </a:solidFill>
            </a:endParaRPr>
          </a:p>
        </p:txBody>
      </p:sp>
      <p:sp>
        <p:nvSpPr>
          <p:cNvPr id="10" name="CasellaDiTesto 14">
            <a:extLst>
              <a:ext uri="{FF2B5EF4-FFF2-40B4-BE49-F238E27FC236}">
                <a16:creationId xmlns:a16="http://schemas.microsoft.com/office/drawing/2014/main" id="{524F9284-B81B-55C5-69D1-352021435E7A}"/>
              </a:ext>
            </a:extLst>
          </p:cNvPr>
          <p:cNvSpPr txBox="1">
            <a:spLocks noChangeArrowheads="1"/>
          </p:cNvSpPr>
          <p:nvPr/>
        </p:nvSpPr>
        <p:spPr bwMode="auto">
          <a:xfrm>
            <a:off x="4266793" y="4803826"/>
            <a:ext cx="2671763" cy="4000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it-IT" altLang="en-US" sz="2000" i="0">
                <a:solidFill>
                  <a:schemeClr val="tx2"/>
                </a:solidFill>
                <a:latin typeface="Arial" panose="020B0604020202020204" pitchFamily="34" charset="0"/>
              </a:rPr>
              <a:t>To Identify the Risks</a:t>
            </a:r>
          </a:p>
        </p:txBody>
      </p:sp>
      <p:sp>
        <p:nvSpPr>
          <p:cNvPr id="11" name="CasellaDiTesto 15">
            <a:extLst>
              <a:ext uri="{FF2B5EF4-FFF2-40B4-BE49-F238E27FC236}">
                <a16:creationId xmlns:a16="http://schemas.microsoft.com/office/drawing/2014/main" id="{59912A05-CA34-C82B-1A98-AA33AB356D33}"/>
              </a:ext>
            </a:extLst>
          </p:cNvPr>
          <p:cNvSpPr txBox="1">
            <a:spLocks noChangeArrowheads="1"/>
          </p:cNvSpPr>
          <p:nvPr/>
        </p:nvSpPr>
        <p:spPr bwMode="auto">
          <a:xfrm>
            <a:off x="3485743" y="5411838"/>
            <a:ext cx="4387850" cy="400050"/>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it-IT" altLang="en-US" sz="2000" i="0">
                <a:solidFill>
                  <a:schemeClr val="tx2"/>
                </a:solidFill>
                <a:latin typeface="Arial" panose="020B0604020202020204" pitchFamily="34" charset="0"/>
              </a:rPr>
              <a:t>To Apply Proper Control Measures</a:t>
            </a:r>
          </a:p>
        </p:txBody>
      </p:sp>
      <p:sp>
        <p:nvSpPr>
          <p:cNvPr id="12" name="CasellaDiTesto 13">
            <a:extLst>
              <a:ext uri="{FF2B5EF4-FFF2-40B4-BE49-F238E27FC236}">
                <a16:creationId xmlns:a16="http://schemas.microsoft.com/office/drawing/2014/main" id="{90BE86D9-952E-B773-A087-B1169E0062E3}"/>
              </a:ext>
            </a:extLst>
          </p:cNvPr>
          <p:cNvSpPr txBox="1">
            <a:spLocks noChangeArrowheads="1"/>
          </p:cNvSpPr>
          <p:nvPr/>
        </p:nvSpPr>
        <p:spPr bwMode="auto">
          <a:xfrm>
            <a:off x="8162518" y="1706613"/>
            <a:ext cx="30257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it-IT" altLang="en-US" sz="2600" i="0">
                <a:solidFill>
                  <a:srgbClr val="AFC651"/>
                </a:solidFill>
              </a:rPr>
              <a:t>The Situation</a:t>
            </a:r>
            <a:endParaRPr lang="en-US" altLang="en-US" sz="2600" i="0">
              <a:solidFill>
                <a:srgbClr val="AFC651"/>
              </a:solidFill>
            </a:endParaRPr>
          </a:p>
        </p:txBody>
      </p:sp>
      <p:sp>
        <p:nvSpPr>
          <p:cNvPr id="13" name="Segnaposto contenuto 12">
            <a:extLst>
              <a:ext uri="{FF2B5EF4-FFF2-40B4-BE49-F238E27FC236}">
                <a16:creationId xmlns:a16="http://schemas.microsoft.com/office/drawing/2014/main" id="{21D8FB19-B88F-B12F-F2B2-7E5501517D31}"/>
              </a:ext>
            </a:extLst>
          </p:cNvPr>
          <p:cNvSpPr txBox="1">
            <a:spLocks/>
          </p:cNvSpPr>
          <p:nvPr/>
        </p:nvSpPr>
        <p:spPr bwMode="auto">
          <a:xfrm>
            <a:off x="8355856" y="2108250"/>
            <a:ext cx="3878263" cy="3703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Clr>
                <a:schemeClr val="accent1"/>
              </a:buClr>
              <a:buSzPct val="65000"/>
              <a:buFont typeface="Wingdings" panose="05000000000000000000" pitchFamily="2" charset="2"/>
              <a:buChar char="n"/>
            </a:pPr>
            <a:r>
              <a:rPr lang="it-IT" altLang="en-US" sz="2000" i="0">
                <a:solidFill>
                  <a:schemeClr val="tx1"/>
                </a:solidFill>
                <a:latin typeface="Arial" panose="020B0604020202020204" pitchFamily="34" charset="0"/>
              </a:rPr>
              <a:t>peace time</a:t>
            </a:r>
          </a:p>
          <a:p>
            <a:pPr>
              <a:buClr>
                <a:schemeClr val="accent1"/>
              </a:buClr>
              <a:buSzPct val="65000"/>
              <a:buFont typeface="Wingdings" panose="05000000000000000000" pitchFamily="2" charset="2"/>
              <a:buChar char="n"/>
            </a:pPr>
            <a:r>
              <a:rPr lang="it-IT" altLang="en-US" sz="2000">
                <a:solidFill>
                  <a:srgbClr val="FF0000"/>
                </a:solidFill>
                <a:latin typeface="Arial" panose="020B0604020202020204" pitchFamily="34" charset="0"/>
              </a:rPr>
              <a:t>emergency</a:t>
            </a:r>
          </a:p>
        </p:txBody>
      </p:sp>
      <p:sp>
        <p:nvSpPr>
          <p:cNvPr id="14" name="CasellaDiTesto 15">
            <a:extLst>
              <a:ext uri="{FF2B5EF4-FFF2-40B4-BE49-F238E27FC236}">
                <a16:creationId xmlns:a16="http://schemas.microsoft.com/office/drawing/2014/main" id="{E73E8E1F-7340-D88F-8DDE-1A5D7D1B7959}"/>
              </a:ext>
            </a:extLst>
          </p:cNvPr>
          <p:cNvSpPr txBox="1">
            <a:spLocks noChangeArrowheads="1"/>
          </p:cNvSpPr>
          <p:nvPr/>
        </p:nvSpPr>
        <p:spPr bwMode="auto">
          <a:xfrm>
            <a:off x="3417481" y="6046838"/>
            <a:ext cx="4751387" cy="40005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it-IT" altLang="en-US" sz="2000" i="0">
                <a:solidFill>
                  <a:schemeClr val="tx2"/>
                </a:solidFill>
                <a:latin typeface="Arial" panose="020B0604020202020204" pitchFamily="34" charset="0"/>
              </a:rPr>
              <a:t>..and the proper SURVEILLACE</a:t>
            </a:r>
          </a:p>
        </p:txBody>
      </p:sp>
      <p:sp>
        <p:nvSpPr>
          <p:cNvPr id="15" name="Freccia in giù 14">
            <a:extLst>
              <a:ext uri="{FF2B5EF4-FFF2-40B4-BE49-F238E27FC236}">
                <a16:creationId xmlns:a16="http://schemas.microsoft.com/office/drawing/2014/main" id="{E75EADAC-F2AE-97DF-9C00-675303859EB8}"/>
              </a:ext>
            </a:extLst>
          </p:cNvPr>
          <p:cNvSpPr/>
          <p:nvPr/>
        </p:nvSpPr>
        <p:spPr bwMode="auto">
          <a:xfrm>
            <a:off x="5498693" y="5764263"/>
            <a:ext cx="141288" cy="334963"/>
          </a:xfrm>
          <a:prstGeom prst="downArrow">
            <a:avLst/>
          </a:prstGeom>
          <a:solidFill>
            <a:srgbClr val="FF0000"/>
          </a:solidFill>
          <a:ln>
            <a:solidFill>
              <a:srgbClr val="FF339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endParaRPr lang="it-IT">
              <a:solidFill>
                <a:schemeClr val="tx2"/>
              </a:solidFill>
            </a:endParaRPr>
          </a:p>
        </p:txBody>
      </p:sp>
      <p:sp>
        <p:nvSpPr>
          <p:cNvPr id="16" name="Freccia in giù 15">
            <a:extLst>
              <a:ext uri="{FF2B5EF4-FFF2-40B4-BE49-F238E27FC236}">
                <a16:creationId xmlns:a16="http://schemas.microsoft.com/office/drawing/2014/main" id="{33C79860-38CC-7F5E-20CF-A31FB15B5B51}"/>
              </a:ext>
            </a:extLst>
          </p:cNvPr>
          <p:cNvSpPr/>
          <p:nvPr/>
        </p:nvSpPr>
        <p:spPr bwMode="auto">
          <a:xfrm>
            <a:off x="5500281" y="5188001"/>
            <a:ext cx="141287" cy="334962"/>
          </a:xfrm>
          <a:prstGeom prst="downArrow">
            <a:avLst/>
          </a:prstGeom>
          <a:solidFill>
            <a:srgbClr val="FF0000"/>
          </a:solidFill>
          <a:ln>
            <a:solidFill>
              <a:srgbClr val="FF3399"/>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1" hangingPunct="1">
              <a:defRPr/>
            </a:pPr>
            <a:endParaRPr lang="it-IT">
              <a:solidFill>
                <a:schemeClr val="tx2"/>
              </a:solidFill>
            </a:endParaRPr>
          </a:p>
        </p:txBody>
      </p:sp>
    </p:spTree>
    <p:extLst>
      <p:ext uri="{BB962C8B-B14F-4D97-AF65-F5344CB8AC3E}">
        <p14:creationId xmlns:p14="http://schemas.microsoft.com/office/powerpoint/2010/main" val="2449958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1">
            <a:extLst>
              <a:ext uri="{FF2B5EF4-FFF2-40B4-BE49-F238E27FC236}">
                <a16:creationId xmlns:a16="http://schemas.microsoft.com/office/drawing/2014/main" id="{424B0C90-8DB8-1133-A5FA-136A86CD0C5F}"/>
              </a:ext>
            </a:extLst>
          </p:cNvPr>
          <p:cNvSpPr txBox="1">
            <a:spLocks/>
          </p:cNvSpPr>
          <p:nvPr/>
        </p:nvSpPr>
        <p:spPr>
          <a:xfrm>
            <a:off x="3083695" y="157775"/>
            <a:ext cx="8229600" cy="936625"/>
          </a:xfrm>
          <a:prstGeom prst="rect">
            <a:avLst/>
          </a:prstGeom>
        </p:spPr>
        <p:txBody>
          <a:bodyPr vert="horz" lIns="91440" tIns="45720" rIns="91440" bIns="0" rtlCol="0" anchor="b"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it-IT" altLang="en-US" sz="2800" dirty="0" err="1">
                <a:solidFill>
                  <a:srgbClr val="F47B22"/>
                </a:solidFill>
              </a:rPr>
              <a:t>Main</a:t>
            </a:r>
            <a:r>
              <a:rPr lang="it-IT" altLang="en-US" sz="2800" dirty="0">
                <a:solidFill>
                  <a:srgbClr val="F47B22"/>
                </a:solidFill>
              </a:rPr>
              <a:t> </a:t>
            </a:r>
            <a:r>
              <a:rPr lang="it-IT" altLang="en-US" sz="2800" dirty="0" err="1">
                <a:solidFill>
                  <a:srgbClr val="F47B22"/>
                </a:solidFill>
              </a:rPr>
              <a:t>Elements</a:t>
            </a:r>
            <a:r>
              <a:rPr lang="it-IT" altLang="en-US" sz="2800" dirty="0">
                <a:solidFill>
                  <a:srgbClr val="F47B22"/>
                </a:solidFill>
              </a:rPr>
              <a:t> of </a:t>
            </a:r>
            <a:r>
              <a:rPr lang="it-IT" altLang="en-US" sz="2800" dirty="0" err="1">
                <a:solidFill>
                  <a:srgbClr val="F47B22"/>
                </a:solidFill>
              </a:rPr>
              <a:t>Biosecurity</a:t>
            </a:r>
            <a:endParaRPr lang="en-US" altLang="en-US" sz="2800" dirty="0">
              <a:solidFill>
                <a:srgbClr val="F47B22"/>
              </a:solidFill>
            </a:endParaRPr>
          </a:p>
        </p:txBody>
      </p:sp>
      <p:sp>
        <p:nvSpPr>
          <p:cNvPr id="10" name="Segnaposto contenuto 2">
            <a:extLst>
              <a:ext uri="{FF2B5EF4-FFF2-40B4-BE49-F238E27FC236}">
                <a16:creationId xmlns:a16="http://schemas.microsoft.com/office/drawing/2014/main" id="{9FFEAF78-FEB1-3C9E-26FD-081F8EB76F13}"/>
              </a:ext>
            </a:extLst>
          </p:cNvPr>
          <p:cNvSpPr txBox="1">
            <a:spLocks/>
          </p:cNvSpPr>
          <p:nvPr/>
        </p:nvSpPr>
        <p:spPr>
          <a:xfrm>
            <a:off x="1728439" y="1349016"/>
            <a:ext cx="8842261" cy="5252506"/>
          </a:xfrm>
          <a:prstGeom prst="rect">
            <a:avLst/>
          </a:prstGeom>
        </p:spPr>
        <p:txBody>
          <a:bodyPr/>
          <a:lst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defRPr/>
            </a:pPr>
            <a:r>
              <a:rPr lang="it-IT" kern="0" dirty="0" err="1">
                <a:solidFill>
                  <a:srgbClr val="AFC651"/>
                </a:solidFill>
              </a:rPr>
              <a:t>Segregation</a:t>
            </a:r>
            <a:r>
              <a:rPr lang="it-IT" kern="0" dirty="0">
                <a:solidFill>
                  <a:srgbClr val="AFC651"/>
                </a:solidFill>
              </a:rPr>
              <a:t>: </a:t>
            </a:r>
          </a:p>
          <a:p>
            <a:pPr lvl="1">
              <a:buFont typeface="Wingdings" panose="05000000000000000000" pitchFamily="2" charset="2"/>
              <a:buChar char="ü"/>
              <a:defRPr/>
            </a:pPr>
            <a:r>
              <a:rPr lang="it-IT" sz="1800" b="0" kern="0" dirty="0">
                <a:solidFill>
                  <a:srgbClr val="0070C0"/>
                </a:solidFill>
              </a:rPr>
              <a:t>Controlling the entrance of animals: from outside farms, markets </a:t>
            </a:r>
            <a:r>
              <a:rPr lang="en-US" sz="1800" b="0" kern="0" dirty="0">
                <a:solidFill>
                  <a:srgbClr val="0070C0"/>
                </a:solidFill>
              </a:rPr>
              <a:t>or villages; </a:t>
            </a:r>
            <a:endParaRPr lang="en-US" sz="1800" b="0" kern="0" dirty="0">
              <a:solidFill>
                <a:srgbClr val="92D050"/>
              </a:solidFill>
            </a:endParaRPr>
          </a:p>
          <a:p>
            <a:pPr lvl="1">
              <a:buFont typeface="Wingdings" panose="05000000000000000000" pitchFamily="2" charset="2"/>
              <a:buChar char="ü"/>
              <a:defRPr/>
            </a:pPr>
            <a:r>
              <a:rPr lang="en-US" sz="1800" b="0" kern="0" dirty="0">
                <a:solidFill>
                  <a:srgbClr val="0070C0"/>
                </a:solidFill>
              </a:rPr>
              <a:t>implementing quarantine for newly purchased animals; </a:t>
            </a:r>
          </a:p>
          <a:p>
            <a:pPr lvl="1">
              <a:buFont typeface="Wingdings" panose="05000000000000000000" pitchFamily="2" charset="2"/>
              <a:buChar char="ü"/>
              <a:defRPr/>
            </a:pPr>
            <a:r>
              <a:rPr lang="en-US" sz="1800" b="0" kern="0" dirty="0">
                <a:solidFill>
                  <a:srgbClr val="0070C0"/>
                </a:solidFill>
              </a:rPr>
              <a:t>limiting the number of sources of replacement stocks; </a:t>
            </a:r>
            <a:endParaRPr lang="en-US" sz="1800" b="0" kern="0" dirty="0">
              <a:solidFill>
                <a:srgbClr val="92D050"/>
              </a:solidFill>
            </a:endParaRPr>
          </a:p>
          <a:p>
            <a:pPr lvl="1">
              <a:buFont typeface="Wingdings" panose="05000000000000000000" pitchFamily="2" charset="2"/>
              <a:buChar char="ü"/>
              <a:defRPr/>
            </a:pPr>
            <a:r>
              <a:rPr lang="en-US" sz="1800" b="0" kern="0" dirty="0">
                <a:solidFill>
                  <a:srgbClr val="0070C0"/>
                </a:solidFill>
              </a:rPr>
              <a:t>fencing the farm area and controlling access for people, as well as wildlife, birds, bats, rodents, cats and dogs; </a:t>
            </a:r>
          </a:p>
          <a:p>
            <a:pPr lvl="1">
              <a:buFont typeface="Wingdings" panose="05000000000000000000" pitchFamily="2" charset="2"/>
              <a:buChar char="ü"/>
              <a:defRPr/>
            </a:pPr>
            <a:r>
              <a:rPr lang="en-US" sz="1800" b="0" kern="0" dirty="0">
                <a:solidFill>
                  <a:srgbClr val="0070C0"/>
                </a:solidFill>
              </a:rPr>
              <a:t>maintaining adequate distances between farms; </a:t>
            </a:r>
          </a:p>
          <a:p>
            <a:pPr lvl="1">
              <a:buFont typeface="Wingdings" panose="05000000000000000000" pitchFamily="2" charset="2"/>
              <a:buChar char="ü"/>
              <a:defRPr/>
            </a:pPr>
            <a:r>
              <a:rPr lang="en-US" sz="1800" b="0" kern="0" dirty="0">
                <a:solidFill>
                  <a:srgbClr val="0070C0"/>
                </a:solidFill>
              </a:rPr>
              <a:t>providing footwear and clothing to be worn only on the farm; </a:t>
            </a:r>
          </a:p>
          <a:p>
            <a:pPr lvl="1">
              <a:buFont typeface="Wingdings" panose="05000000000000000000" pitchFamily="2" charset="2"/>
              <a:buChar char="ü"/>
              <a:defRPr/>
            </a:pPr>
            <a:r>
              <a:rPr lang="en-US" sz="1800" b="0" kern="0" dirty="0">
                <a:solidFill>
                  <a:srgbClr val="0070C0"/>
                </a:solidFill>
              </a:rPr>
              <a:t>using an all-in-all-out management system.</a:t>
            </a:r>
          </a:p>
          <a:p>
            <a:pPr>
              <a:defRPr/>
            </a:pPr>
            <a:r>
              <a:rPr lang="it-IT" kern="0" dirty="0" err="1">
                <a:solidFill>
                  <a:srgbClr val="AFC651"/>
                </a:solidFill>
              </a:rPr>
              <a:t>Cleaning</a:t>
            </a:r>
            <a:r>
              <a:rPr lang="it-IT" kern="0" dirty="0">
                <a:solidFill>
                  <a:srgbClr val="AFC651"/>
                </a:solidFill>
              </a:rPr>
              <a:t> and </a:t>
            </a:r>
            <a:r>
              <a:rPr lang="it-IT" kern="0" dirty="0" err="1">
                <a:solidFill>
                  <a:srgbClr val="AFC651"/>
                </a:solidFill>
              </a:rPr>
              <a:t>Disinfection</a:t>
            </a:r>
            <a:r>
              <a:rPr lang="it-IT" kern="0" dirty="0">
                <a:solidFill>
                  <a:srgbClr val="AFC651"/>
                </a:solidFill>
              </a:rPr>
              <a:t> </a:t>
            </a:r>
          </a:p>
          <a:p>
            <a:pPr lvl="1">
              <a:buFont typeface="Wingdings" panose="05000000000000000000" pitchFamily="2" charset="2"/>
              <a:buChar char="ü"/>
              <a:defRPr/>
            </a:pPr>
            <a:r>
              <a:rPr lang="en-US" sz="1800" b="0" kern="0" dirty="0">
                <a:solidFill>
                  <a:srgbClr val="0070C0"/>
                </a:solidFill>
              </a:rPr>
              <a:t>buildings on the premises, but also vehicles, equipment, clothing and footwear</a:t>
            </a:r>
          </a:p>
          <a:p>
            <a:pPr lvl="1">
              <a:buFont typeface="Wingdings" panose="05000000000000000000" pitchFamily="2" charset="2"/>
              <a:buChar char="ü"/>
              <a:defRPr/>
            </a:pPr>
            <a:r>
              <a:rPr lang="en-US" sz="1800" kern="0" dirty="0">
                <a:solidFill>
                  <a:srgbClr val="FF0000"/>
                </a:solidFill>
              </a:rPr>
              <a:t>Disinfectants</a:t>
            </a:r>
            <a:endParaRPr lang="it-IT" sz="1800" kern="0" dirty="0">
              <a:solidFill>
                <a:srgbClr val="FF0000"/>
              </a:solidFill>
            </a:endParaRPr>
          </a:p>
          <a:p>
            <a:pPr marL="0" indent="0" algn="ctr">
              <a:buFont typeface="Wingdings" panose="05000000000000000000" pitchFamily="2" charset="2"/>
              <a:buNone/>
              <a:defRPr/>
            </a:pPr>
            <a:endParaRPr lang="en-US" altLang="it-IT" sz="2000" kern="0" dirty="0">
              <a:solidFill>
                <a:schemeClr val="tx2"/>
              </a:solidFill>
              <a:latin typeface="Garamond" panose="02020404030301010803" pitchFamily="18" charset="0"/>
            </a:endParaRPr>
          </a:p>
          <a:p>
            <a:pPr marL="0" indent="0" algn="ctr">
              <a:buFont typeface="Wingdings" panose="05000000000000000000" pitchFamily="2" charset="2"/>
              <a:buNone/>
              <a:defRPr/>
            </a:pPr>
            <a:r>
              <a:rPr lang="en-US" altLang="it-IT" sz="2000" kern="0" dirty="0">
                <a:solidFill>
                  <a:schemeClr val="tx2"/>
                </a:solidFill>
                <a:latin typeface="Garamond" panose="02020404030301010803" pitchFamily="18" charset="0"/>
              </a:rPr>
              <a:t>(FAO/WOAH/World Bank, 2008 – Good Practices for Biosecurity in the Pig Sector)</a:t>
            </a:r>
            <a:r>
              <a:rPr lang="it-IT" altLang="it-IT" sz="2000" kern="0" dirty="0">
                <a:solidFill>
                  <a:schemeClr val="tx2"/>
                </a:solidFill>
                <a:latin typeface="Garamond" panose="02020404030301010803" pitchFamily="18" charset="0"/>
              </a:rPr>
              <a:t>  </a:t>
            </a:r>
            <a:endParaRPr lang="it-IT" sz="2800" kern="0" dirty="0">
              <a:solidFill>
                <a:srgbClr val="FF0000"/>
              </a:solidFill>
            </a:endParaRPr>
          </a:p>
          <a:p>
            <a:pPr marL="0" indent="0">
              <a:buFont typeface="Wingdings" panose="05000000000000000000" pitchFamily="2" charset="2"/>
              <a:buNone/>
              <a:defRPr/>
            </a:pPr>
            <a:endParaRPr lang="en-US" b="0" kern="0" dirty="0"/>
          </a:p>
        </p:txBody>
      </p:sp>
    </p:spTree>
    <p:extLst>
      <p:ext uri="{BB962C8B-B14F-4D97-AF65-F5344CB8AC3E}">
        <p14:creationId xmlns:p14="http://schemas.microsoft.com/office/powerpoint/2010/main" val="3953631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C50CF5-5685-6132-AA67-966364EF63B0}"/>
              </a:ext>
            </a:extLst>
          </p:cNvPr>
          <p:cNvSpPr>
            <a:spLocks noGrp="1"/>
          </p:cNvSpPr>
          <p:nvPr>
            <p:ph type="title"/>
          </p:nvPr>
        </p:nvSpPr>
        <p:spPr>
          <a:xfrm>
            <a:off x="3028950" y="325542"/>
            <a:ext cx="8457372" cy="782357"/>
          </a:xfrm>
        </p:spPr>
        <p:txBody>
          <a:bodyPr/>
          <a:lstStyle/>
          <a:p>
            <a:r>
              <a:rPr lang="it-IT" dirty="0" err="1"/>
              <a:t>Biosecurity</a:t>
            </a:r>
            <a:r>
              <a:rPr lang="it-IT" dirty="0"/>
              <a:t> </a:t>
            </a:r>
            <a:r>
              <a:rPr lang="it-IT" dirty="0" err="1"/>
              <a:t>at</a:t>
            </a:r>
            <a:r>
              <a:rPr lang="it-IT" dirty="0"/>
              <a:t> farm </a:t>
            </a:r>
            <a:r>
              <a:rPr lang="it-IT" dirty="0" err="1"/>
              <a:t>level</a:t>
            </a:r>
            <a:endParaRPr lang="it-IT" dirty="0"/>
          </a:p>
        </p:txBody>
      </p:sp>
      <p:pic>
        <p:nvPicPr>
          <p:cNvPr id="4" name="Picture 2" descr="http://en.ifip.asso.fr/photos/farm.gif">
            <a:extLst>
              <a:ext uri="{FF2B5EF4-FFF2-40B4-BE49-F238E27FC236}">
                <a16:creationId xmlns:a16="http://schemas.microsoft.com/office/drawing/2014/main" id="{4FDD50FD-98B9-51E2-9DC9-236D6E926039}"/>
              </a:ext>
            </a:extLst>
          </p:cNvPr>
          <p:cNvPicPr>
            <a:picLocks noChangeAspect="1" noChangeArrowheads="1"/>
          </p:cNvPicPr>
          <p:nvPr/>
        </p:nvPicPr>
        <p:blipFill>
          <a:blip r:embed="rId2" cstate="print"/>
          <a:srcRect/>
          <a:stretch>
            <a:fillRect/>
          </a:stretch>
        </p:blipFill>
        <p:spPr bwMode="auto">
          <a:xfrm>
            <a:off x="3819377" y="2258956"/>
            <a:ext cx="4659318" cy="3086042"/>
          </a:xfrm>
          <a:prstGeom prst="rect">
            <a:avLst/>
          </a:prstGeom>
          <a:noFill/>
          <a:ln w="9525">
            <a:noFill/>
            <a:miter lim="800000"/>
            <a:headEnd/>
            <a:tailEnd/>
          </a:ln>
        </p:spPr>
      </p:pic>
      <p:sp>
        <p:nvSpPr>
          <p:cNvPr id="5" name="6 CuadroTexto">
            <a:extLst>
              <a:ext uri="{FF2B5EF4-FFF2-40B4-BE49-F238E27FC236}">
                <a16:creationId xmlns:a16="http://schemas.microsoft.com/office/drawing/2014/main" id="{5C3422F9-940D-BE57-DA73-E561CF643BED}"/>
              </a:ext>
            </a:extLst>
          </p:cNvPr>
          <p:cNvSpPr txBox="1">
            <a:spLocks noChangeArrowheads="1"/>
          </p:cNvSpPr>
          <p:nvPr/>
        </p:nvSpPr>
        <p:spPr bwMode="auto">
          <a:xfrm>
            <a:off x="693468" y="1861945"/>
            <a:ext cx="2304256" cy="646331"/>
          </a:xfrm>
          <a:prstGeom prst="rect">
            <a:avLst/>
          </a:prstGeom>
          <a:noFill/>
          <a:ln w="9525">
            <a:noFill/>
            <a:miter lim="800000"/>
            <a:headEnd/>
            <a:tailEnd/>
          </a:ln>
        </p:spPr>
        <p:txBody>
          <a:bodyPr wrap="square">
            <a:spAutoFit/>
          </a:bodyPr>
          <a:lstStyle/>
          <a:p>
            <a:r>
              <a:rPr lang="es-ES" dirty="0" err="1"/>
              <a:t>Entrance</a:t>
            </a:r>
            <a:r>
              <a:rPr lang="es-ES" dirty="0"/>
              <a:t> of non-farm </a:t>
            </a:r>
            <a:r>
              <a:rPr lang="es-ES" dirty="0" err="1"/>
              <a:t>personnel</a:t>
            </a:r>
            <a:endParaRPr lang="es-ES" dirty="0"/>
          </a:p>
        </p:txBody>
      </p:sp>
      <p:sp>
        <p:nvSpPr>
          <p:cNvPr id="6" name="8 CuadroTexto">
            <a:extLst>
              <a:ext uri="{FF2B5EF4-FFF2-40B4-BE49-F238E27FC236}">
                <a16:creationId xmlns:a16="http://schemas.microsoft.com/office/drawing/2014/main" id="{A45AC8C6-2BC0-FA98-2545-4AAC1328FD18}"/>
              </a:ext>
            </a:extLst>
          </p:cNvPr>
          <p:cNvSpPr txBox="1">
            <a:spLocks noChangeArrowheads="1"/>
          </p:cNvSpPr>
          <p:nvPr/>
        </p:nvSpPr>
        <p:spPr bwMode="auto">
          <a:xfrm>
            <a:off x="4491850" y="5539240"/>
            <a:ext cx="1587624" cy="1200329"/>
          </a:xfrm>
          <a:prstGeom prst="rect">
            <a:avLst/>
          </a:prstGeom>
          <a:noFill/>
          <a:ln w="9525">
            <a:noFill/>
            <a:miter lim="800000"/>
            <a:headEnd/>
            <a:tailEnd/>
          </a:ln>
        </p:spPr>
        <p:txBody>
          <a:bodyPr wrap="square">
            <a:spAutoFit/>
          </a:bodyPr>
          <a:lstStyle/>
          <a:p>
            <a:r>
              <a:rPr lang="es-ES" dirty="0"/>
              <a:t>Wild </a:t>
            </a:r>
            <a:r>
              <a:rPr lang="es-ES" dirty="0" err="1"/>
              <a:t>boar</a:t>
            </a:r>
            <a:r>
              <a:rPr lang="es-ES" dirty="0"/>
              <a:t> and other wild animals in the area</a:t>
            </a:r>
          </a:p>
        </p:txBody>
      </p:sp>
      <p:sp>
        <p:nvSpPr>
          <p:cNvPr id="7" name="10 CuadroTexto">
            <a:extLst>
              <a:ext uri="{FF2B5EF4-FFF2-40B4-BE49-F238E27FC236}">
                <a16:creationId xmlns:a16="http://schemas.microsoft.com/office/drawing/2014/main" id="{B5B484DB-7CC8-FF26-A34B-9E0382FF1AF3}"/>
              </a:ext>
            </a:extLst>
          </p:cNvPr>
          <p:cNvSpPr txBox="1">
            <a:spLocks noChangeArrowheads="1"/>
          </p:cNvSpPr>
          <p:nvPr/>
        </p:nvSpPr>
        <p:spPr bwMode="auto">
          <a:xfrm>
            <a:off x="6906339" y="5262241"/>
            <a:ext cx="2081213" cy="923330"/>
          </a:xfrm>
          <a:prstGeom prst="rect">
            <a:avLst/>
          </a:prstGeom>
          <a:noFill/>
          <a:ln w="9525">
            <a:noFill/>
            <a:miter lim="800000"/>
            <a:headEnd/>
            <a:tailEnd/>
          </a:ln>
        </p:spPr>
        <p:txBody>
          <a:bodyPr>
            <a:spAutoFit/>
          </a:bodyPr>
          <a:lstStyle/>
          <a:p>
            <a:r>
              <a:rPr lang="es-ES" dirty="0" err="1"/>
              <a:t>Aerosols</a:t>
            </a:r>
            <a:r>
              <a:rPr lang="es-ES" dirty="0"/>
              <a:t> (</a:t>
            </a:r>
            <a:r>
              <a:rPr lang="es-ES" dirty="0" err="1"/>
              <a:t>coming</a:t>
            </a:r>
            <a:r>
              <a:rPr lang="es-ES" dirty="0"/>
              <a:t> from other </a:t>
            </a:r>
            <a:r>
              <a:rPr lang="es-ES" dirty="0" err="1"/>
              <a:t>close</a:t>
            </a:r>
            <a:r>
              <a:rPr lang="es-ES" dirty="0"/>
              <a:t> holdings)</a:t>
            </a:r>
          </a:p>
        </p:txBody>
      </p:sp>
      <p:sp>
        <p:nvSpPr>
          <p:cNvPr id="8" name="4 CuadroTexto">
            <a:extLst>
              <a:ext uri="{FF2B5EF4-FFF2-40B4-BE49-F238E27FC236}">
                <a16:creationId xmlns:a16="http://schemas.microsoft.com/office/drawing/2014/main" id="{A0C57182-F26D-D4DB-1081-878764EB98E9}"/>
              </a:ext>
            </a:extLst>
          </p:cNvPr>
          <p:cNvSpPr txBox="1">
            <a:spLocks noChangeArrowheads="1"/>
          </p:cNvSpPr>
          <p:nvPr/>
        </p:nvSpPr>
        <p:spPr bwMode="auto">
          <a:xfrm>
            <a:off x="9635646" y="1749492"/>
            <a:ext cx="2513885" cy="923330"/>
          </a:xfrm>
          <a:prstGeom prst="rect">
            <a:avLst/>
          </a:prstGeom>
          <a:noFill/>
          <a:ln w="9525">
            <a:noFill/>
            <a:miter lim="800000"/>
            <a:headEnd/>
            <a:tailEnd/>
          </a:ln>
        </p:spPr>
        <p:txBody>
          <a:bodyPr wrap="square">
            <a:spAutoFit/>
          </a:bodyPr>
          <a:lstStyle/>
          <a:p>
            <a:r>
              <a:rPr lang="es-ES" dirty="0" err="1"/>
              <a:t>Entrance</a:t>
            </a:r>
            <a:r>
              <a:rPr lang="es-ES" dirty="0"/>
              <a:t> of </a:t>
            </a:r>
            <a:r>
              <a:rPr lang="es-ES" dirty="0" err="1"/>
              <a:t>transport</a:t>
            </a:r>
            <a:r>
              <a:rPr lang="es-ES" dirty="0"/>
              <a:t> </a:t>
            </a:r>
            <a:r>
              <a:rPr lang="es-ES" dirty="0" err="1"/>
              <a:t>vehicles</a:t>
            </a:r>
            <a:r>
              <a:rPr lang="es-ES" dirty="0"/>
              <a:t> in non-</a:t>
            </a:r>
            <a:r>
              <a:rPr lang="es-ES" dirty="0" err="1"/>
              <a:t>proper</a:t>
            </a:r>
            <a:r>
              <a:rPr lang="es-ES" dirty="0"/>
              <a:t> C&amp;D </a:t>
            </a:r>
            <a:r>
              <a:rPr lang="es-ES" dirty="0" err="1"/>
              <a:t>conditions</a:t>
            </a:r>
            <a:endParaRPr lang="es-ES" dirty="0"/>
          </a:p>
        </p:txBody>
      </p:sp>
      <p:sp>
        <p:nvSpPr>
          <p:cNvPr id="9" name="11 CuadroTexto">
            <a:extLst>
              <a:ext uri="{FF2B5EF4-FFF2-40B4-BE49-F238E27FC236}">
                <a16:creationId xmlns:a16="http://schemas.microsoft.com/office/drawing/2014/main" id="{546D679B-51EB-BECE-D0D3-BEA1755226BF}"/>
              </a:ext>
            </a:extLst>
          </p:cNvPr>
          <p:cNvSpPr txBox="1">
            <a:spLocks noChangeArrowheads="1"/>
          </p:cNvSpPr>
          <p:nvPr/>
        </p:nvSpPr>
        <p:spPr bwMode="auto">
          <a:xfrm>
            <a:off x="9558803" y="2811723"/>
            <a:ext cx="1997471" cy="1477328"/>
          </a:xfrm>
          <a:prstGeom prst="rect">
            <a:avLst/>
          </a:prstGeom>
          <a:noFill/>
          <a:ln w="9525">
            <a:noFill/>
            <a:miter lim="800000"/>
            <a:headEnd/>
            <a:tailEnd/>
          </a:ln>
        </p:spPr>
        <p:txBody>
          <a:bodyPr wrap="square">
            <a:spAutoFit/>
          </a:bodyPr>
          <a:lstStyle/>
          <a:p>
            <a:r>
              <a:rPr lang="es-ES" dirty="0" err="1"/>
              <a:t>Bed</a:t>
            </a:r>
            <a:r>
              <a:rPr lang="es-ES" dirty="0"/>
              <a:t> material, </a:t>
            </a:r>
            <a:r>
              <a:rPr lang="es-ES" dirty="0" err="1"/>
              <a:t>dirty</a:t>
            </a:r>
            <a:r>
              <a:rPr lang="es-ES" dirty="0"/>
              <a:t> </a:t>
            </a:r>
            <a:r>
              <a:rPr lang="es-ES" dirty="0" err="1"/>
              <a:t>clothes</a:t>
            </a:r>
            <a:r>
              <a:rPr lang="es-ES" dirty="0"/>
              <a:t> or </a:t>
            </a:r>
            <a:r>
              <a:rPr lang="es-ES" dirty="0" err="1"/>
              <a:t>boots</a:t>
            </a:r>
            <a:r>
              <a:rPr lang="es-ES" dirty="0"/>
              <a:t>, </a:t>
            </a:r>
            <a:r>
              <a:rPr lang="es-ES" dirty="0" err="1"/>
              <a:t>tractors</a:t>
            </a:r>
            <a:r>
              <a:rPr lang="es-ES" dirty="0"/>
              <a:t>, other </a:t>
            </a:r>
            <a:r>
              <a:rPr lang="es-ES" dirty="0" err="1"/>
              <a:t>machinery</a:t>
            </a:r>
            <a:r>
              <a:rPr lang="es-ES" dirty="0"/>
              <a:t>…</a:t>
            </a:r>
          </a:p>
        </p:txBody>
      </p:sp>
      <p:sp>
        <p:nvSpPr>
          <p:cNvPr id="10" name="Text Box 11">
            <a:extLst>
              <a:ext uri="{FF2B5EF4-FFF2-40B4-BE49-F238E27FC236}">
                <a16:creationId xmlns:a16="http://schemas.microsoft.com/office/drawing/2014/main" id="{05FE1329-1AEC-7353-213F-8415003C2441}"/>
              </a:ext>
            </a:extLst>
          </p:cNvPr>
          <p:cNvSpPr txBox="1">
            <a:spLocks noChangeArrowheads="1"/>
          </p:cNvSpPr>
          <p:nvPr/>
        </p:nvSpPr>
        <p:spPr bwMode="auto">
          <a:xfrm>
            <a:off x="9197036" y="4939076"/>
            <a:ext cx="2056718" cy="923330"/>
          </a:xfrm>
          <a:prstGeom prst="rect">
            <a:avLst/>
          </a:prstGeom>
          <a:noFill/>
          <a:ln w="9525">
            <a:noFill/>
            <a:miter lim="800000"/>
            <a:headEnd/>
            <a:tailEnd/>
          </a:ln>
        </p:spPr>
        <p:txBody>
          <a:bodyPr wrap="square">
            <a:spAutoFit/>
          </a:bodyPr>
          <a:lstStyle/>
          <a:p>
            <a:r>
              <a:rPr lang="es-ES" dirty="0"/>
              <a:t>Infected reproductive material</a:t>
            </a:r>
          </a:p>
        </p:txBody>
      </p:sp>
      <p:cxnSp>
        <p:nvCxnSpPr>
          <p:cNvPr id="14" name="Conector recto de flecha 13">
            <a:extLst>
              <a:ext uri="{FF2B5EF4-FFF2-40B4-BE49-F238E27FC236}">
                <a16:creationId xmlns:a16="http://schemas.microsoft.com/office/drawing/2014/main" id="{E143C5C5-ED90-D20B-E715-9AFCF2EC90B4}"/>
              </a:ext>
            </a:extLst>
          </p:cNvPr>
          <p:cNvCxnSpPr/>
          <p:nvPr/>
        </p:nvCxnSpPr>
        <p:spPr>
          <a:xfrm>
            <a:off x="2538735" y="2258955"/>
            <a:ext cx="1280642" cy="552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ector recto de flecha 14">
            <a:extLst>
              <a:ext uri="{FF2B5EF4-FFF2-40B4-BE49-F238E27FC236}">
                <a16:creationId xmlns:a16="http://schemas.microsoft.com/office/drawing/2014/main" id="{4D279396-9A61-A3C8-C11A-1FF9C365B82A}"/>
              </a:ext>
            </a:extLst>
          </p:cNvPr>
          <p:cNvCxnSpPr/>
          <p:nvPr/>
        </p:nvCxnSpPr>
        <p:spPr>
          <a:xfrm flipH="1">
            <a:off x="6110073" y="1819357"/>
            <a:ext cx="1" cy="2882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5BD46F36-15AA-CBE3-2174-A46B48CDC8C3}"/>
              </a:ext>
            </a:extLst>
          </p:cNvPr>
          <p:cNvCxnSpPr/>
          <p:nvPr/>
        </p:nvCxnSpPr>
        <p:spPr>
          <a:xfrm flipV="1">
            <a:off x="2215382" y="3801977"/>
            <a:ext cx="1279954" cy="91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D9DEFB15-965E-1082-2575-049825A77B3C}"/>
              </a:ext>
            </a:extLst>
          </p:cNvPr>
          <p:cNvCxnSpPr/>
          <p:nvPr/>
        </p:nvCxnSpPr>
        <p:spPr>
          <a:xfrm flipV="1">
            <a:off x="2997724" y="4609707"/>
            <a:ext cx="994558" cy="738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7A9319AC-2505-F25E-A4A8-DFA7E585F9E0}"/>
              </a:ext>
            </a:extLst>
          </p:cNvPr>
          <p:cNvCxnSpPr>
            <a:stCxn id="6" idx="0"/>
          </p:cNvCxnSpPr>
          <p:nvPr/>
        </p:nvCxnSpPr>
        <p:spPr>
          <a:xfrm flipH="1" flipV="1">
            <a:off x="5271744" y="5072626"/>
            <a:ext cx="13918" cy="466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a:extLst>
              <a:ext uri="{FF2B5EF4-FFF2-40B4-BE49-F238E27FC236}">
                <a16:creationId xmlns:a16="http://schemas.microsoft.com/office/drawing/2014/main" id="{895239D8-70A5-659E-7ABA-E82B38C45DAD}"/>
              </a:ext>
            </a:extLst>
          </p:cNvPr>
          <p:cNvCxnSpPr/>
          <p:nvPr/>
        </p:nvCxnSpPr>
        <p:spPr>
          <a:xfrm flipH="1">
            <a:off x="8830906" y="2107590"/>
            <a:ext cx="804741" cy="427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a16="http://schemas.microsoft.com/office/drawing/2014/main" id="{4923B71E-AAC6-F518-B9A2-33EA6F2FF4F0}"/>
              </a:ext>
            </a:extLst>
          </p:cNvPr>
          <p:cNvCxnSpPr/>
          <p:nvPr/>
        </p:nvCxnSpPr>
        <p:spPr>
          <a:xfrm flipH="1" flipV="1">
            <a:off x="8597172" y="4468305"/>
            <a:ext cx="961631" cy="4707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de flecha 20">
            <a:extLst>
              <a:ext uri="{FF2B5EF4-FFF2-40B4-BE49-F238E27FC236}">
                <a16:creationId xmlns:a16="http://schemas.microsoft.com/office/drawing/2014/main" id="{73BC6783-7DC1-1AD9-B521-EFA567CAAAC9}"/>
              </a:ext>
            </a:extLst>
          </p:cNvPr>
          <p:cNvCxnSpPr>
            <a:stCxn id="9" idx="1"/>
          </p:cNvCxnSpPr>
          <p:nvPr/>
        </p:nvCxnSpPr>
        <p:spPr>
          <a:xfrm flipH="1">
            <a:off x="8802736" y="3550387"/>
            <a:ext cx="75606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C64375A1-3554-188A-8CE7-306CE0BB3F81}"/>
              </a:ext>
            </a:extLst>
          </p:cNvPr>
          <p:cNvCxnSpPr/>
          <p:nvPr/>
        </p:nvCxnSpPr>
        <p:spPr>
          <a:xfrm flipH="1" flipV="1">
            <a:off x="7420136" y="4897940"/>
            <a:ext cx="203143" cy="353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A7434FEA-DCBE-2D6E-16FC-0C99413FF95D}"/>
              </a:ext>
            </a:extLst>
          </p:cNvPr>
          <p:cNvSpPr txBox="1"/>
          <p:nvPr/>
        </p:nvSpPr>
        <p:spPr>
          <a:xfrm>
            <a:off x="1544708" y="5345132"/>
            <a:ext cx="2146331" cy="923330"/>
          </a:xfrm>
          <a:prstGeom prst="rect">
            <a:avLst/>
          </a:prstGeom>
          <a:noFill/>
        </p:spPr>
        <p:txBody>
          <a:bodyPr wrap="square">
            <a:spAutoFit/>
          </a:bodyPr>
          <a:lstStyle/>
          <a:p>
            <a:r>
              <a:rPr lang="es-ES" dirty="0"/>
              <a:t>Other animals in the farm (</a:t>
            </a:r>
            <a:r>
              <a:rPr lang="es-ES" dirty="0" err="1"/>
              <a:t>dogs</a:t>
            </a:r>
            <a:r>
              <a:rPr lang="es-ES" dirty="0"/>
              <a:t>, </a:t>
            </a:r>
            <a:r>
              <a:rPr lang="es-ES" dirty="0" err="1"/>
              <a:t>cats</a:t>
            </a:r>
            <a:r>
              <a:rPr lang="es-ES" dirty="0"/>
              <a:t>, </a:t>
            </a:r>
            <a:r>
              <a:rPr lang="es-ES" dirty="0" err="1"/>
              <a:t>birds</a:t>
            </a:r>
            <a:r>
              <a:rPr lang="es-ES" dirty="0"/>
              <a:t>…)</a:t>
            </a:r>
          </a:p>
        </p:txBody>
      </p:sp>
      <p:sp>
        <p:nvSpPr>
          <p:cNvPr id="25" name="CuadroTexto 24">
            <a:extLst>
              <a:ext uri="{FF2B5EF4-FFF2-40B4-BE49-F238E27FC236}">
                <a16:creationId xmlns:a16="http://schemas.microsoft.com/office/drawing/2014/main" id="{8D43082B-8A82-E5B6-334C-11056792DE20}"/>
              </a:ext>
            </a:extLst>
          </p:cNvPr>
          <p:cNvSpPr txBox="1"/>
          <p:nvPr/>
        </p:nvSpPr>
        <p:spPr>
          <a:xfrm>
            <a:off x="354986" y="2962120"/>
            <a:ext cx="1924397" cy="2031325"/>
          </a:xfrm>
          <a:prstGeom prst="rect">
            <a:avLst/>
          </a:prstGeom>
          <a:noFill/>
        </p:spPr>
        <p:txBody>
          <a:bodyPr wrap="square" rtlCol="0">
            <a:spAutoFit/>
          </a:bodyPr>
          <a:lstStyle/>
          <a:p>
            <a:r>
              <a:rPr lang="es-ES" dirty="0"/>
              <a:t>Other close </a:t>
            </a:r>
            <a:r>
              <a:rPr lang="es-ES" dirty="0" err="1"/>
              <a:t>sources</a:t>
            </a:r>
            <a:r>
              <a:rPr lang="es-ES" dirty="0"/>
              <a:t>: slaughterhouses, ABP </a:t>
            </a:r>
            <a:r>
              <a:rPr lang="es-ES" dirty="0" err="1"/>
              <a:t>plants</a:t>
            </a:r>
            <a:r>
              <a:rPr lang="es-ES" dirty="0"/>
              <a:t>, </a:t>
            </a:r>
            <a:r>
              <a:rPr lang="es-ES" dirty="0" err="1"/>
              <a:t>other</a:t>
            </a:r>
            <a:r>
              <a:rPr lang="es-ES" dirty="0"/>
              <a:t> holdings, </a:t>
            </a:r>
            <a:r>
              <a:rPr lang="es-ES" dirty="0" err="1"/>
              <a:t>roads</a:t>
            </a:r>
            <a:r>
              <a:rPr lang="es-ES" dirty="0"/>
              <a:t> and </a:t>
            </a:r>
            <a:r>
              <a:rPr lang="es-ES" dirty="0" err="1"/>
              <a:t>pathways</a:t>
            </a:r>
            <a:r>
              <a:rPr lang="es-ES" dirty="0"/>
              <a:t>…</a:t>
            </a:r>
          </a:p>
        </p:txBody>
      </p:sp>
      <p:sp>
        <p:nvSpPr>
          <p:cNvPr id="26" name="CuadroTexto 25">
            <a:extLst>
              <a:ext uri="{FF2B5EF4-FFF2-40B4-BE49-F238E27FC236}">
                <a16:creationId xmlns:a16="http://schemas.microsoft.com/office/drawing/2014/main" id="{C643B25A-180D-1A5C-FF08-C4FA2737D633}"/>
              </a:ext>
            </a:extLst>
          </p:cNvPr>
          <p:cNvSpPr txBox="1"/>
          <p:nvPr/>
        </p:nvSpPr>
        <p:spPr>
          <a:xfrm>
            <a:off x="4460071" y="1418383"/>
            <a:ext cx="4137101" cy="369332"/>
          </a:xfrm>
          <a:prstGeom prst="rect">
            <a:avLst/>
          </a:prstGeom>
          <a:noFill/>
        </p:spPr>
        <p:txBody>
          <a:bodyPr wrap="square" rtlCol="0">
            <a:spAutoFit/>
          </a:bodyPr>
          <a:lstStyle/>
          <a:p>
            <a:r>
              <a:rPr lang="es-ES" dirty="0" err="1"/>
              <a:t>Introduction</a:t>
            </a:r>
            <a:r>
              <a:rPr lang="es-ES" dirty="0"/>
              <a:t> of </a:t>
            </a:r>
            <a:r>
              <a:rPr lang="es-ES" dirty="0" err="1"/>
              <a:t>infected</a:t>
            </a:r>
            <a:r>
              <a:rPr lang="es-ES" dirty="0"/>
              <a:t> </a:t>
            </a:r>
            <a:r>
              <a:rPr lang="es-ES" dirty="0" err="1"/>
              <a:t>animals</a:t>
            </a:r>
            <a:r>
              <a:rPr lang="es-ES" dirty="0"/>
              <a:t> </a:t>
            </a:r>
          </a:p>
        </p:txBody>
      </p:sp>
    </p:spTree>
    <p:extLst>
      <p:ext uri="{BB962C8B-B14F-4D97-AF65-F5344CB8AC3E}">
        <p14:creationId xmlns:p14="http://schemas.microsoft.com/office/powerpoint/2010/main" val="823890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C91BCDE-DE1D-C3A3-3200-E37E4D0905FF}"/>
              </a:ext>
            </a:extLst>
          </p:cNvPr>
          <p:cNvSpPr>
            <a:spLocks noGrp="1"/>
          </p:cNvSpPr>
          <p:nvPr>
            <p:ph idx="1"/>
          </p:nvPr>
        </p:nvSpPr>
        <p:spPr>
          <a:xfrm>
            <a:off x="962025" y="2970848"/>
            <a:ext cx="10391775" cy="4351338"/>
          </a:xfrm>
        </p:spPr>
        <p:txBody>
          <a:bodyPr/>
          <a:lstStyle/>
          <a:p>
            <a:pPr marL="0" indent="0">
              <a:spcBef>
                <a:spcPct val="0"/>
              </a:spcBef>
              <a:buNone/>
              <a:defRPr/>
            </a:pPr>
            <a:r>
              <a:rPr lang="en-IN" b="1" dirty="0">
                <a:ea typeface="+mj-ea"/>
                <a:cs typeface="Arial" charset="0"/>
              </a:rPr>
              <a:t>Components</a:t>
            </a:r>
            <a:endParaRPr lang="en-IN" dirty="0">
              <a:ea typeface="+mj-ea"/>
              <a:cs typeface="Arial" charset="0"/>
            </a:endParaRPr>
          </a:p>
          <a:p>
            <a:pPr marL="800100" lvl="1" indent="-342900">
              <a:spcBef>
                <a:spcPct val="0"/>
              </a:spcBef>
              <a:buFont typeface="Arial" panose="020B0604020202020204" pitchFamily="34" charset="0"/>
              <a:buChar char="•"/>
              <a:defRPr/>
            </a:pPr>
            <a:r>
              <a:rPr lang="en-IN" dirty="0">
                <a:ea typeface="+mj-ea"/>
                <a:cs typeface="Arial" charset="0"/>
              </a:rPr>
              <a:t>Biosecurity survey specifically developed to assess Biosecurity in extensive, intensive and small farms (voluntary in small holdings / self-consumption excluded)</a:t>
            </a:r>
          </a:p>
          <a:p>
            <a:pPr marL="800100" lvl="1" indent="-342900">
              <a:spcBef>
                <a:spcPct val="0"/>
              </a:spcBef>
              <a:buFont typeface="Arial" panose="020B0604020202020204" pitchFamily="34" charset="0"/>
              <a:buChar char="•"/>
              <a:defRPr/>
            </a:pPr>
            <a:r>
              <a:rPr lang="en-IN" dirty="0">
                <a:ea typeface="+mj-ea"/>
                <a:cs typeface="Arial" charset="0"/>
              </a:rPr>
              <a:t>Central national database (BIOSEGPOR) and specific website about biosecurity in the MAPA website.</a:t>
            </a:r>
          </a:p>
          <a:p>
            <a:pPr marL="800100" lvl="1" indent="-342900">
              <a:spcBef>
                <a:spcPct val="0"/>
              </a:spcBef>
              <a:buFont typeface="Arial" panose="020B0604020202020204" pitchFamily="34" charset="0"/>
              <a:buChar char="•"/>
              <a:defRPr/>
            </a:pPr>
            <a:r>
              <a:rPr lang="en-IN" dirty="0">
                <a:ea typeface="+mj-ea"/>
                <a:cs typeface="Arial" charset="0"/>
              </a:rPr>
              <a:t>Awareness campaign in cooperation with pig-sector associations.</a:t>
            </a:r>
          </a:p>
          <a:p>
            <a:endParaRPr lang="en-IN" dirty="0"/>
          </a:p>
        </p:txBody>
      </p:sp>
      <p:sp>
        <p:nvSpPr>
          <p:cNvPr id="4" name="Marcador de número de diapositiva 3">
            <a:extLst>
              <a:ext uri="{FF2B5EF4-FFF2-40B4-BE49-F238E27FC236}">
                <a16:creationId xmlns:a16="http://schemas.microsoft.com/office/drawing/2014/main" id="{F86A4C86-FB0F-AEDE-501A-EC7EF8E4381E}"/>
              </a:ext>
            </a:extLst>
          </p:cNvPr>
          <p:cNvSpPr>
            <a:spLocks noGrp="1"/>
          </p:cNvSpPr>
          <p:nvPr>
            <p:ph type="sldNum" sz="quarter" idx="12"/>
          </p:nvPr>
        </p:nvSpPr>
        <p:spPr/>
        <p:txBody>
          <a:bodyPr/>
          <a:lstStyle/>
          <a:p>
            <a:fld id="{B9AA7A8E-3164-4FBB-A3F9-EF9BE68DA56A}" type="slidenum">
              <a:rPr lang="es-ES" smtClean="0">
                <a:solidFill>
                  <a:prstClr val="black">
                    <a:tint val="75000"/>
                  </a:prstClr>
                </a:solidFill>
              </a:rPr>
              <a:pPr/>
              <a:t>36</a:t>
            </a:fld>
            <a:endParaRPr lang="es-ES">
              <a:solidFill>
                <a:prstClr val="black">
                  <a:tint val="75000"/>
                </a:prstClr>
              </a:solidFill>
            </a:endParaRPr>
          </a:p>
        </p:txBody>
      </p:sp>
      <p:sp>
        <p:nvSpPr>
          <p:cNvPr id="7" name="Título 1">
            <a:extLst>
              <a:ext uri="{FF2B5EF4-FFF2-40B4-BE49-F238E27FC236}">
                <a16:creationId xmlns:a16="http://schemas.microsoft.com/office/drawing/2014/main" id="{748FC7C2-B82F-DCDE-6D55-DFECD1D71864}"/>
              </a:ext>
            </a:extLst>
          </p:cNvPr>
          <p:cNvSpPr txBox="1">
            <a:spLocks noGrp="1"/>
          </p:cNvSpPr>
          <p:nvPr>
            <p:ph type="title"/>
          </p:nvPr>
        </p:nvSpPr>
        <p:spPr>
          <a:xfrm>
            <a:off x="2786715" y="329884"/>
            <a:ext cx="8840530" cy="132556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err="1">
                <a:latin typeface="Calibri" panose="020F0502020204030204" pitchFamily="34" charset="0"/>
                <a:cs typeface="Calibri" panose="020F0502020204030204" pitchFamily="34" charset="0"/>
              </a:rPr>
              <a:t>Example</a:t>
            </a:r>
            <a:r>
              <a:rPr lang="es-ES" sz="3200" b="1" dirty="0">
                <a:latin typeface="Calibri" panose="020F0502020204030204" pitchFamily="34" charset="0"/>
                <a:cs typeface="Calibri" panose="020F0502020204030204" pitchFamily="34" charset="0"/>
              </a:rPr>
              <a:t> of a National Strategic Plan for Biosecurity in </a:t>
            </a:r>
            <a:r>
              <a:rPr lang="es-ES" sz="3200" b="1" dirty="0" err="1">
                <a:latin typeface="Calibri" panose="020F0502020204030204" pitchFamily="34" charset="0"/>
                <a:cs typeface="Calibri" panose="020F0502020204030204" pitchFamily="34" charset="0"/>
              </a:rPr>
              <a:t>pig</a:t>
            </a:r>
            <a:r>
              <a:rPr lang="es-ES" sz="3200" b="1" dirty="0">
                <a:latin typeface="Calibri" panose="020F0502020204030204" pitchFamily="34" charset="0"/>
                <a:cs typeface="Calibri" panose="020F0502020204030204" pitchFamily="34" charset="0"/>
              </a:rPr>
              <a:t> holdings</a:t>
            </a:r>
          </a:p>
        </p:txBody>
      </p:sp>
      <p:sp>
        <p:nvSpPr>
          <p:cNvPr id="5" name="CuadroTexto 4">
            <a:extLst>
              <a:ext uri="{FF2B5EF4-FFF2-40B4-BE49-F238E27FC236}">
                <a16:creationId xmlns:a16="http://schemas.microsoft.com/office/drawing/2014/main" id="{22C3A8D5-AA4D-C6F0-22D3-843731899EB8}"/>
              </a:ext>
            </a:extLst>
          </p:cNvPr>
          <p:cNvSpPr txBox="1"/>
          <p:nvPr/>
        </p:nvSpPr>
        <p:spPr>
          <a:xfrm>
            <a:off x="1117600" y="1818441"/>
            <a:ext cx="10688320" cy="830997"/>
          </a:xfrm>
          <a:prstGeom prst="rect">
            <a:avLst/>
          </a:prstGeom>
          <a:noFill/>
        </p:spPr>
        <p:txBody>
          <a:bodyPr wrap="square">
            <a:spAutoFit/>
          </a:bodyPr>
          <a:lstStyle/>
          <a:p>
            <a:r>
              <a:rPr lang="en-AE" sz="2400" dirty="0"/>
              <a:t>Strategic plan first implemented in 2016 with the frame objective to evaluate and improve biosecurity in the pig sector to reduce risk of ASF. </a:t>
            </a:r>
          </a:p>
        </p:txBody>
      </p:sp>
    </p:spTree>
    <p:extLst>
      <p:ext uri="{BB962C8B-B14F-4D97-AF65-F5344CB8AC3E}">
        <p14:creationId xmlns:p14="http://schemas.microsoft.com/office/powerpoint/2010/main" val="308491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82E114-F389-6C18-E4DB-557956B754BD}"/>
              </a:ext>
            </a:extLst>
          </p:cNvPr>
          <p:cNvSpPr>
            <a:spLocks noGrp="1"/>
          </p:cNvSpPr>
          <p:nvPr>
            <p:ph type="title"/>
          </p:nvPr>
        </p:nvSpPr>
        <p:spPr/>
        <p:txBody>
          <a:bodyPr/>
          <a:lstStyle/>
          <a:p>
            <a:endParaRPr lang="es-ES" dirty="0"/>
          </a:p>
        </p:txBody>
      </p:sp>
      <p:sp>
        <p:nvSpPr>
          <p:cNvPr id="4" name="Título 1">
            <a:extLst>
              <a:ext uri="{FF2B5EF4-FFF2-40B4-BE49-F238E27FC236}">
                <a16:creationId xmlns:a16="http://schemas.microsoft.com/office/drawing/2014/main" id="{124200D3-F7F6-9CD8-8718-7D4452FB0EE4}"/>
              </a:ext>
            </a:extLst>
          </p:cNvPr>
          <p:cNvSpPr txBox="1">
            <a:spLocks/>
          </p:cNvSpPr>
          <p:nvPr/>
        </p:nvSpPr>
        <p:spPr>
          <a:xfrm>
            <a:off x="2536505" y="681913"/>
            <a:ext cx="9276229" cy="1325563"/>
          </a:xfrm>
        </p:spPr>
        <p:txBody>
          <a:bodyPr>
            <a:norm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r>
              <a:rPr lang="en-GB" sz="2800" b="1" dirty="0"/>
              <a:t>Regulation (EU) 2023/594 </a:t>
            </a:r>
          </a:p>
          <a:p>
            <a:pPr algn="ctr"/>
            <a:r>
              <a:rPr lang="en-CA" sz="2000" b="1" dirty="0">
                <a:latin typeface="+mn-lt"/>
              </a:rPr>
              <a:t>Biosecurity requisites made compulsory in ASF affected area  to keep business ongoing </a:t>
            </a:r>
          </a:p>
        </p:txBody>
      </p:sp>
      <p:pic>
        <p:nvPicPr>
          <p:cNvPr id="5" name="Imagen 4">
            <a:extLst>
              <a:ext uri="{FF2B5EF4-FFF2-40B4-BE49-F238E27FC236}">
                <a16:creationId xmlns:a16="http://schemas.microsoft.com/office/drawing/2014/main" id="{6548D42C-A092-2227-0245-95147DD061DA}"/>
              </a:ext>
            </a:extLst>
          </p:cNvPr>
          <p:cNvPicPr>
            <a:picLocks noChangeAspect="1"/>
          </p:cNvPicPr>
          <p:nvPr/>
        </p:nvPicPr>
        <p:blipFill rotWithShape="1">
          <a:blip r:embed="rId2"/>
          <a:srcRect l="10625" t="11375" r="6688" b="5167"/>
          <a:stretch/>
        </p:blipFill>
        <p:spPr>
          <a:xfrm>
            <a:off x="1113546" y="1715387"/>
            <a:ext cx="9197102" cy="4881114"/>
          </a:xfrm>
          <a:prstGeom prst="rect">
            <a:avLst/>
          </a:prstGeom>
        </p:spPr>
      </p:pic>
      <p:sp>
        <p:nvSpPr>
          <p:cNvPr id="6" name="Rectángulo 5">
            <a:extLst>
              <a:ext uri="{FF2B5EF4-FFF2-40B4-BE49-F238E27FC236}">
                <a16:creationId xmlns:a16="http://schemas.microsoft.com/office/drawing/2014/main" id="{B7495005-5973-D597-947C-5C952229A250}"/>
              </a:ext>
            </a:extLst>
          </p:cNvPr>
          <p:cNvSpPr/>
          <p:nvPr/>
        </p:nvSpPr>
        <p:spPr>
          <a:xfrm>
            <a:off x="5924322" y="5276194"/>
            <a:ext cx="4277710" cy="33802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E3D05B1E-D0D9-070A-53D9-19004FC1C0C0}"/>
              </a:ext>
            </a:extLst>
          </p:cNvPr>
          <p:cNvSpPr/>
          <p:nvPr/>
        </p:nvSpPr>
        <p:spPr>
          <a:xfrm>
            <a:off x="6032938" y="5953842"/>
            <a:ext cx="4277710" cy="55511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17500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48A8BE-B786-7556-B57F-60C28D0F88BD}"/>
              </a:ext>
            </a:extLst>
          </p:cNvPr>
          <p:cNvSpPr>
            <a:spLocks noGrp="1"/>
          </p:cNvSpPr>
          <p:nvPr>
            <p:ph type="title"/>
          </p:nvPr>
        </p:nvSpPr>
        <p:spPr>
          <a:xfrm>
            <a:off x="3260259" y="632083"/>
            <a:ext cx="8457372" cy="782357"/>
          </a:xfrm>
        </p:spPr>
        <p:txBody>
          <a:bodyPr/>
          <a:lstStyle/>
          <a:p>
            <a:r>
              <a:rPr lang="es-ES" dirty="0" err="1"/>
              <a:t>Cleaning</a:t>
            </a:r>
            <a:r>
              <a:rPr lang="es-ES" dirty="0"/>
              <a:t> and </a:t>
            </a:r>
            <a:r>
              <a:rPr lang="es-ES" dirty="0" err="1"/>
              <a:t>Disinfection</a:t>
            </a:r>
            <a:r>
              <a:rPr lang="es-ES" dirty="0"/>
              <a:t> – </a:t>
            </a:r>
            <a:r>
              <a:rPr lang="es-ES" dirty="0" err="1"/>
              <a:t>Means</a:t>
            </a:r>
            <a:r>
              <a:rPr lang="es-ES" dirty="0"/>
              <a:t> of </a:t>
            </a:r>
            <a:r>
              <a:rPr lang="es-ES" dirty="0" err="1"/>
              <a:t>transport</a:t>
            </a:r>
            <a:endParaRPr lang="es-ES" dirty="0"/>
          </a:p>
        </p:txBody>
      </p:sp>
      <p:sp>
        <p:nvSpPr>
          <p:cNvPr id="3" name="Marcador de contenido 2">
            <a:extLst>
              <a:ext uri="{FF2B5EF4-FFF2-40B4-BE49-F238E27FC236}">
                <a16:creationId xmlns:a16="http://schemas.microsoft.com/office/drawing/2014/main" id="{74DA716A-D641-3FAA-EA47-5A5EC0F9E656}"/>
              </a:ext>
            </a:extLst>
          </p:cNvPr>
          <p:cNvSpPr txBox="1">
            <a:spLocks/>
          </p:cNvSpPr>
          <p:nvPr/>
        </p:nvSpPr>
        <p:spPr>
          <a:xfrm>
            <a:off x="329741" y="1874864"/>
            <a:ext cx="8372214" cy="4224140"/>
          </a:xfrm>
          <a:prstGeom prst="rect">
            <a:avLst/>
          </a:prstGeom>
        </p:spPr>
        <p:txBody>
          <a:bodyPr>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Compulsory after animals unloading.</a:t>
            </a:r>
          </a:p>
          <a:p>
            <a:pPr marL="0" indent="0">
              <a:buNone/>
            </a:pPr>
            <a:r>
              <a:rPr lang="en-US" dirty="0"/>
              <a:t>Controls to be performed:</a:t>
            </a:r>
          </a:p>
          <a:p>
            <a:pPr>
              <a:buFontTx/>
              <a:buChar char="-"/>
            </a:pPr>
            <a:r>
              <a:rPr lang="en-US" sz="2400" dirty="0"/>
              <a:t>Documentary control. Activity, training, records, certificates issued.</a:t>
            </a:r>
          </a:p>
          <a:p>
            <a:pPr>
              <a:buFontTx/>
              <a:buChar char="-"/>
            </a:pPr>
            <a:r>
              <a:rPr lang="en-US" sz="2400" dirty="0"/>
              <a:t>On-site control: Facilities and equipment / Cleaning and disinfection operations.</a:t>
            </a:r>
          </a:p>
          <a:p>
            <a:pPr>
              <a:buFontTx/>
              <a:buChar char="-"/>
            </a:pPr>
            <a:r>
              <a:rPr lang="en-US" sz="2400" dirty="0"/>
              <a:t>Surveillance and follow-up in the event of non-compliance.</a:t>
            </a:r>
          </a:p>
        </p:txBody>
      </p:sp>
      <p:pic>
        <p:nvPicPr>
          <p:cNvPr id="4" name="Imagen 3">
            <a:extLst>
              <a:ext uri="{FF2B5EF4-FFF2-40B4-BE49-F238E27FC236}">
                <a16:creationId xmlns:a16="http://schemas.microsoft.com/office/drawing/2014/main" id="{87301CEB-7904-08C2-9E95-2BF382927BF4}"/>
              </a:ext>
            </a:extLst>
          </p:cNvPr>
          <p:cNvPicPr>
            <a:picLocks noChangeAspect="1"/>
          </p:cNvPicPr>
          <p:nvPr/>
        </p:nvPicPr>
        <p:blipFill>
          <a:blip r:embed="rId2"/>
          <a:stretch>
            <a:fillRect/>
          </a:stretch>
        </p:blipFill>
        <p:spPr>
          <a:xfrm>
            <a:off x="8631981" y="1810049"/>
            <a:ext cx="3469574" cy="2079522"/>
          </a:xfrm>
          <a:prstGeom prst="rect">
            <a:avLst/>
          </a:prstGeom>
        </p:spPr>
      </p:pic>
      <p:pic>
        <p:nvPicPr>
          <p:cNvPr id="6" name="Imagen 5">
            <a:extLst>
              <a:ext uri="{FF2B5EF4-FFF2-40B4-BE49-F238E27FC236}">
                <a16:creationId xmlns:a16="http://schemas.microsoft.com/office/drawing/2014/main" id="{59E0B948-6F41-1041-262D-63B69A46DA75}"/>
              </a:ext>
            </a:extLst>
          </p:cNvPr>
          <p:cNvPicPr>
            <a:picLocks noChangeAspect="1"/>
          </p:cNvPicPr>
          <p:nvPr/>
        </p:nvPicPr>
        <p:blipFill>
          <a:blip r:embed="rId3"/>
          <a:stretch>
            <a:fillRect/>
          </a:stretch>
        </p:blipFill>
        <p:spPr>
          <a:xfrm>
            <a:off x="9138109" y="4084297"/>
            <a:ext cx="2724150" cy="1676400"/>
          </a:xfrm>
          <a:prstGeom prst="rect">
            <a:avLst/>
          </a:prstGeom>
        </p:spPr>
      </p:pic>
    </p:spTree>
    <p:extLst>
      <p:ext uri="{BB962C8B-B14F-4D97-AF65-F5344CB8AC3E}">
        <p14:creationId xmlns:p14="http://schemas.microsoft.com/office/powerpoint/2010/main" val="9873175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98851" y="512583"/>
            <a:ext cx="4016399" cy="1143000"/>
          </a:xfrm>
        </p:spPr>
        <p:txBody>
          <a:bodyPr>
            <a:normAutofit/>
          </a:bodyPr>
          <a:lstStyle/>
          <a:p>
            <a:r>
              <a:rPr lang="es-ES" sz="4000" b="1" dirty="0">
                <a:latin typeface="+mn-lt"/>
              </a:rPr>
              <a:t>Contingency </a:t>
            </a:r>
          </a:p>
        </p:txBody>
      </p:sp>
      <p:sp>
        <p:nvSpPr>
          <p:cNvPr id="5" name="Marcador de contenido 2">
            <a:extLst>
              <a:ext uri="{FF2B5EF4-FFF2-40B4-BE49-F238E27FC236}">
                <a16:creationId xmlns:a16="http://schemas.microsoft.com/office/drawing/2014/main" id="{3B9AF368-04F6-4E85-9354-DACE0E3E2F5B}"/>
              </a:ext>
            </a:extLst>
          </p:cNvPr>
          <p:cNvSpPr>
            <a:spLocks noGrp="1"/>
          </p:cNvSpPr>
          <p:nvPr>
            <p:ph idx="1"/>
          </p:nvPr>
        </p:nvSpPr>
        <p:spPr>
          <a:xfrm>
            <a:off x="1103392" y="2329792"/>
            <a:ext cx="11088608" cy="4667249"/>
          </a:xfrm>
        </p:spPr>
        <p:txBody>
          <a:bodyPr>
            <a:normAutofit/>
          </a:bodyPr>
          <a:lstStyle/>
          <a:p>
            <a:r>
              <a:rPr lang="es-ES" sz="2800" dirty="0"/>
              <a:t>National </a:t>
            </a:r>
            <a:r>
              <a:rPr lang="es-ES" sz="2800" dirty="0" err="1"/>
              <a:t>contingency</a:t>
            </a:r>
            <a:r>
              <a:rPr lang="es-ES" sz="2800" dirty="0"/>
              <a:t> plan for animal </a:t>
            </a:r>
            <a:r>
              <a:rPr lang="es-ES" sz="2800" dirty="0" err="1"/>
              <a:t>diseases</a:t>
            </a:r>
            <a:r>
              <a:rPr lang="es-ES" sz="2800" dirty="0"/>
              <a:t>.</a:t>
            </a:r>
          </a:p>
          <a:p>
            <a:pPr marL="0" indent="0">
              <a:buNone/>
            </a:pPr>
            <a:endParaRPr lang="es-ES" sz="2800" dirty="0"/>
          </a:p>
          <a:p>
            <a:r>
              <a:rPr lang="es-ES" sz="2800" dirty="0" err="1"/>
              <a:t>Operational</a:t>
            </a:r>
            <a:r>
              <a:rPr lang="es-ES" sz="2800" dirty="0"/>
              <a:t> Manual for prevention and control of </a:t>
            </a:r>
            <a:r>
              <a:rPr lang="es-ES" sz="2800" dirty="0" err="1"/>
              <a:t>each</a:t>
            </a:r>
            <a:r>
              <a:rPr lang="es-ES" sz="2800" dirty="0"/>
              <a:t> </a:t>
            </a:r>
            <a:r>
              <a:rPr lang="es-ES" sz="2800" dirty="0" err="1"/>
              <a:t>disease</a:t>
            </a:r>
            <a:r>
              <a:rPr lang="es-ES" sz="2800" dirty="0"/>
              <a:t>.</a:t>
            </a:r>
          </a:p>
          <a:p>
            <a:pPr marL="0" indent="0">
              <a:buNone/>
            </a:pPr>
            <a:r>
              <a:rPr lang="es-ES" sz="2800" dirty="0"/>
              <a:t> </a:t>
            </a:r>
          </a:p>
          <a:p>
            <a:r>
              <a:rPr lang="es-ES" sz="2800" dirty="0" err="1"/>
              <a:t>Simulation</a:t>
            </a:r>
            <a:r>
              <a:rPr lang="es-ES" sz="2800" dirty="0"/>
              <a:t> </a:t>
            </a:r>
            <a:r>
              <a:rPr lang="es-ES" sz="2800" dirty="0" err="1"/>
              <a:t>exercises</a:t>
            </a:r>
            <a:r>
              <a:rPr lang="es-ES" sz="2800" dirty="0"/>
              <a:t> to test capacity of response </a:t>
            </a:r>
            <a:r>
              <a:rPr lang="es-ES" sz="2800" dirty="0" err="1"/>
              <a:t>against</a:t>
            </a:r>
            <a:r>
              <a:rPr lang="es-ES" sz="2800" dirty="0"/>
              <a:t> </a:t>
            </a:r>
            <a:r>
              <a:rPr lang="es-ES" sz="2800" dirty="0" err="1"/>
              <a:t>outbreaks</a:t>
            </a:r>
            <a:r>
              <a:rPr lang="es-ES" sz="2800" dirty="0"/>
              <a:t>.</a:t>
            </a:r>
          </a:p>
        </p:txBody>
      </p:sp>
      <p:sp>
        <p:nvSpPr>
          <p:cNvPr id="4" name="Marcador de número de diapositiva 3"/>
          <p:cNvSpPr>
            <a:spLocks noGrp="1"/>
          </p:cNvSpPr>
          <p:nvPr>
            <p:ph type="sldNum" sz="quarter" idx="12"/>
          </p:nvPr>
        </p:nvSpPr>
        <p:spPr/>
        <p:txBody>
          <a:bodyPr/>
          <a:lstStyle/>
          <a:p>
            <a:fld id="{B9AA7A8E-3164-4FBB-A3F9-EF9BE68DA56A}" type="slidenum">
              <a:rPr lang="es-ES" smtClean="0">
                <a:solidFill>
                  <a:prstClr val="black">
                    <a:tint val="75000"/>
                  </a:prstClr>
                </a:solidFill>
              </a:rPr>
              <a:pPr/>
              <a:t>39</a:t>
            </a:fld>
            <a:endParaRPr lang="es-ES">
              <a:solidFill>
                <a:prstClr val="black">
                  <a:tint val="75000"/>
                </a:prstClr>
              </a:solidFill>
            </a:endParaRPr>
          </a:p>
        </p:txBody>
      </p:sp>
      <p:pic>
        <p:nvPicPr>
          <p:cNvPr id="1026" name="Picture 2" descr="579 Very important rubber stamp Images, Stock Photos &amp; Vectors ...">
            <a:extLst>
              <a:ext uri="{FF2B5EF4-FFF2-40B4-BE49-F238E27FC236}">
                <a16:creationId xmlns:a16="http://schemas.microsoft.com/office/drawing/2014/main" id="{E6A49D23-33E9-6FA7-82AC-1852911D2C6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3" r="1" b="7435"/>
          <a:stretch/>
        </p:blipFill>
        <p:spPr bwMode="auto">
          <a:xfrm>
            <a:off x="9118833" y="305296"/>
            <a:ext cx="2139192" cy="2153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658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D5A9EF91-9CC2-2A03-995B-A268170A0D40}"/>
              </a:ext>
            </a:extLst>
          </p:cNvPr>
          <p:cNvSpPr txBox="1"/>
          <p:nvPr/>
        </p:nvSpPr>
        <p:spPr>
          <a:xfrm>
            <a:off x="3523521" y="602050"/>
            <a:ext cx="2417650" cy="584775"/>
          </a:xfrm>
          <a:prstGeom prst="rect">
            <a:avLst/>
          </a:prstGeom>
          <a:noFill/>
        </p:spPr>
        <p:txBody>
          <a:bodyPr wrap="none" rtlCol="0">
            <a:spAutoFit/>
          </a:bodyPr>
          <a:lstStyle/>
          <a:p>
            <a:r>
              <a:rPr lang="it-IT" sz="3200" dirty="0">
                <a:solidFill>
                  <a:srgbClr val="0070C0"/>
                </a:solidFill>
              </a:rPr>
              <a:t>Surveillance</a:t>
            </a:r>
          </a:p>
        </p:txBody>
      </p:sp>
      <p:sp>
        <p:nvSpPr>
          <p:cNvPr id="2" name="CuadroTexto 1">
            <a:extLst>
              <a:ext uri="{FF2B5EF4-FFF2-40B4-BE49-F238E27FC236}">
                <a16:creationId xmlns:a16="http://schemas.microsoft.com/office/drawing/2014/main" id="{CD636537-2960-A902-B3A8-024D05CF4F99}"/>
              </a:ext>
            </a:extLst>
          </p:cNvPr>
          <p:cNvSpPr txBox="1"/>
          <p:nvPr/>
        </p:nvSpPr>
        <p:spPr>
          <a:xfrm>
            <a:off x="659816" y="1821985"/>
            <a:ext cx="10046653" cy="3539430"/>
          </a:xfrm>
          <a:prstGeom prst="rect">
            <a:avLst/>
          </a:prstGeom>
          <a:noFill/>
        </p:spPr>
        <p:txBody>
          <a:bodyPr wrap="square" rtlCol="0">
            <a:spAutoFit/>
          </a:bodyPr>
          <a:lstStyle/>
          <a:p>
            <a:pPr algn="just">
              <a:defRPr sz="2400"/>
            </a:pPr>
            <a:r>
              <a:rPr lang="en-US" sz="3200" dirty="0">
                <a:solidFill>
                  <a:srgbClr val="0070C0"/>
                </a:solidFill>
              </a:rPr>
              <a:t>Objectives of surveillance:</a:t>
            </a:r>
          </a:p>
          <a:p>
            <a:pPr algn="just">
              <a:defRPr sz="2400"/>
            </a:pPr>
            <a:endParaRPr lang="en-US" dirty="0"/>
          </a:p>
          <a:p>
            <a:pPr marL="742950" lvl="1" indent="-285750" algn="just">
              <a:buFont typeface="Arial" panose="020B0604020202020204" pitchFamily="34" charset="0"/>
              <a:buChar char="•"/>
              <a:defRPr sz="2400"/>
            </a:pPr>
            <a:r>
              <a:rPr lang="en-US" b="1" dirty="0"/>
              <a:t>Demonstrate the absence / presence </a:t>
            </a:r>
            <a:r>
              <a:rPr lang="en-US" dirty="0"/>
              <a:t>of a disease or infection to support freedom status and provide guarantees to trading partners.</a:t>
            </a:r>
          </a:p>
          <a:p>
            <a:pPr marL="742950" lvl="1" indent="-285750" algn="just">
              <a:buFont typeface="Arial" panose="020B0604020202020204" pitchFamily="34" charset="0"/>
              <a:buChar char="•"/>
              <a:defRPr sz="2400"/>
            </a:pPr>
            <a:r>
              <a:rPr lang="en-US" b="1" dirty="0"/>
              <a:t>Early detection of incursion</a:t>
            </a:r>
            <a:r>
              <a:rPr lang="en-US" dirty="0"/>
              <a:t>, in order to adopt early control measures</a:t>
            </a:r>
            <a:endParaRPr lang="en-US" b="1" dirty="0"/>
          </a:p>
          <a:p>
            <a:pPr marL="742950" lvl="1" indent="-285750" algn="just">
              <a:buFont typeface="Arial" panose="020B0604020202020204" pitchFamily="34" charset="0"/>
              <a:buChar char="•"/>
              <a:defRPr sz="2400"/>
            </a:pPr>
            <a:r>
              <a:rPr lang="en-US" b="1" dirty="0"/>
              <a:t>Monitor prevalence of diseases over time</a:t>
            </a:r>
            <a:r>
              <a:rPr lang="en-US" dirty="0"/>
              <a:t> in a population, performance of control and eradication programs, provide data for risk analysis and management.</a:t>
            </a:r>
            <a:endParaRPr lang="en-US" b="1" dirty="0"/>
          </a:p>
        </p:txBody>
      </p:sp>
    </p:spTree>
    <p:extLst>
      <p:ext uri="{BB962C8B-B14F-4D97-AF65-F5344CB8AC3E}">
        <p14:creationId xmlns:p14="http://schemas.microsoft.com/office/powerpoint/2010/main" val="2978511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B409CD-1704-4174-8CCB-D57DB5FDFFE9}"/>
              </a:ext>
            </a:extLst>
          </p:cNvPr>
          <p:cNvSpPr>
            <a:spLocks noGrp="1"/>
          </p:cNvSpPr>
          <p:nvPr>
            <p:ph type="title"/>
          </p:nvPr>
        </p:nvSpPr>
        <p:spPr>
          <a:xfrm>
            <a:off x="2828924" y="469699"/>
            <a:ext cx="9363076" cy="1325563"/>
          </a:xfrm>
        </p:spPr>
        <p:txBody>
          <a:bodyPr>
            <a:normAutofit/>
          </a:bodyPr>
          <a:lstStyle/>
          <a:p>
            <a:pPr algn="ctr"/>
            <a:r>
              <a:rPr lang="es-ES" b="1" dirty="0">
                <a:latin typeface="+mn-lt"/>
              </a:rPr>
              <a:t>Contingency Plan for ASF</a:t>
            </a:r>
          </a:p>
        </p:txBody>
      </p:sp>
      <p:pic>
        <p:nvPicPr>
          <p:cNvPr id="5" name="Picture 6">
            <a:extLst>
              <a:ext uri="{FF2B5EF4-FFF2-40B4-BE49-F238E27FC236}">
                <a16:creationId xmlns:a16="http://schemas.microsoft.com/office/drawing/2014/main" id="{4EFC0296-A34C-4982-B8CF-7A081150A171}"/>
              </a:ext>
            </a:extLst>
          </p:cNvPr>
          <p:cNvPicPr>
            <a:picLocks noChangeAspect="1" noChangeArrowheads="1"/>
          </p:cNvPicPr>
          <p:nvPr/>
        </p:nvPicPr>
        <p:blipFill>
          <a:blip r:embed="rId3" cstate="print"/>
          <a:srcRect/>
          <a:stretch>
            <a:fillRect/>
          </a:stretch>
        </p:blipFill>
        <p:spPr bwMode="auto">
          <a:xfrm>
            <a:off x="775630" y="1507230"/>
            <a:ext cx="3458666" cy="4881071"/>
          </a:xfrm>
          <a:prstGeom prst="rect">
            <a:avLst/>
          </a:prstGeom>
          <a:noFill/>
          <a:ln w="9525">
            <a:solidFill>
              <a:srgbClr val="000066"/>
            </a:solidFill>
            <a:miter lim="800000"/>
            <a:headEnd/>
            <a:tailEnd/>
          </a:ln>
        </p:spPr>
      </p:pic>
      <p:sp>
        <p:nvSpPr>
          <p:cNvPr id="6" name="Signo más 5">
            <a:extLst>
              <a:ext uri="{FF2B5EF4-FFF2-40B4-BE49-F238E27FC236}">
                <a16:creationId xmlns:a16="http://schemas.microsoft.com/office/drawing/2014/main" id="{A446961B-01EB-41EA-AF0F-6E9590E875A6}"/>
              </a:ext>
            </a:extLst>
          </p:cNvPr>
          <p:cNvSpPr/>
          <p:nvPr/>
        </p:nvSpPr>
        <p:spPr>
          <a:xfrm>
            <a:off x="5181600" y="3571874"/>
            <a:ext cx="914400" cy="871538"/>
          </a:xfrm>
          <a:prstGeom prst="mathPlus">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pic>
        <p:nvPicPr>
          <p:cNvPr id="8" name="Imagen 7">
            <a:extLst>
              <a:ext uri="{FF2B5EF4-FFF2-40B4-BE49-F238E27FC236}">
                <a16:creationId xmlns:a16="http://schemas.microsoft.com/office/drawing/2014/main" id="{B6671E23-5EB3-49A6-99FA-356745387971}"/>
              </a:ext>
            </a:extLst>
          </p:cNvPr>
          <p:cNvPicPr>
            <a:picLocks noChangeAspect="1"/>
          </p:cNvPicPr>
          <p:nvPr/>
        </p:nvPicPr>
        <p:blipFill>
          <a:blip r:embed="rId4"/>
          <a:stretch>
            <a:fillRect/>
          </a:stretch>
        </p:blipFill>
        <p:spPr>
          <a:xfrm>
            <a:off x="6767736" y="1507230"/>
            <a:ext cx="3533551" cy="5000826"/>
          </a:xfrm>
          <a:prstGeom prst="rect">
            <a:avLst/>
          </a:prstGeom>
          <a:ln>
            <a:solidFill>
              <a:schemeClr val="accent1"/>
            </a:solidFill>
          </a:ln>
          <a:effectLst>
            <a:softEdge rad="0"/>
          </a:effectLst>
        </p:spPr>
      </p:pic>
    </p:spTree>
    <p:extLst>
      <p:ext uri="{BB962C8B-B14F-4D97-AF65-F5344CB8AC3E}">
        <p14:creationId xmlns:p14="http://schemas.microsoft.com/office/powerpoint/2010/main" val="3002906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5330" y="227246"/>
            <a:ext cx="8357870" cy="1325563"/>
          </a:xfrm>
        </p:spPr>
        <p:txBody>
          <a:bodyPr>
            <a:normAutofit/>
          </a:bodyPr>
          <a:lstStyle/>
          <a:p>
            <a:r>
              <a:rPr lang="en-ID" sz="3200" b="1" dirty="0">
                <a:latin typeface="+mn-lt"/>
              </a:rPr>
              <a:t>Other complementary protocols for contingency</a:t>
            </a:r>
          </a:p>
        </p:txBody>
      </p:sp>
      <p:sp>
        <p:nvSpPr>
          <p:cNvPr id="4" name="Marcador de número de diapositiva 3"/>
          <p:cNvSpPr>
            <a:spLocks noGrp="1"/>
          </p:cNvSpPr>
          <p:nvPr>
            <p:ph type="sldNum" sz="quarter" idx="12"/>
          </p:nvPr>
        </p:nvSpPr>
        <p:spPr/>
        <p:txBody>
          <a:bodyPr/>
          <a:lstStyle/>
          <a:p>
            <a:fld id="{B9AA7A8E-3164-4FBB-A3F9-EF9BE68DA56A}" type="slidenum">
              <a:rPr lang="es-ES" smtClean="0">
                <a:solidFill>
                  <a:prstClr val="black">
                    <a:tint val="75000"/>
                  </a:prstClr>
                </a:solidFill>
              </a:rPr>
              <a:pPr/>
              <a:t>41</a:t>
            </a:fld>
            <a:endParaRPr lang="es-ES">
              <a:solidFill>
                <a:prstClr val="black">
                  <a:tint val="75000"/>
                </a:prstClr>
              </a:solidFill>
            </a:endParaRPr>
          </a:p>
        </p:txBody>
      </p:sp>
      <p:sp>
        <p:nvSpPr>
          <p:cNvPr id="7" name="Rectángulo 6"/>
          <p:cNvSpPr/>
          <p:nvPr/>
        </p:nvSpPr>
        <p:spPr>
          <a:xfrm>
            <a:off x="431319" y="6105120"/>
            <a:ext cx="4793412" cy="307777"/>
          </a:xfrm>
          <a:prstGeom prst="rect">
            <a:avLst/>
          </a:prstGeom>
        </p:spPr>
        <p:txBody>
          <a:bodyPr wrap="square">
            <a:spAutoFit/>
          </a:bodyPr>
          <a:lstStyle/>
          <a:p>
            <a:pPr algn="ctr"/>
            <a:r>
              <a:rPr lang="es-ES" sz="1400" dirty="0">
                <a:hlinkClick r:id="rId2"/>
              </a:rPr>
              <a:t>EN_Manual_ASFinwildboar_2019_Web.pdf (woah.org)</a:t>
            </a:r>
            <a:endParaRPr lang="es-ES" sz="1400" dirty="0"/>
          </a:p>
        </p:txBody>
      </p:sp>
      <p:sp>
        <p:nvSpPr>
          <p:cNvPr id="9" name="Rectángulo 8"/>
          <p:cNvSpPr/>
          <p:nvPr/>
        </p:nvSpPr>
        <p:spPr>
          <a:xfrm>
            <a:off x="5631612" y="6052238"/>
            <a:ext cx="4566249" cy="523220"/>
          </a:xfrm>
          <a:prstGeom prst="rect">
            <a:avLst/>
          </a:prstGeom>
        </p:spPr>
        <p:txBody>
          <a:bodyPr wrap="square">
            <a:spAutoFit/>
          </a:bodyPr>
          <a:lstStyle/>
          <a:p>
            <a:pPr algn="ctr"/>
            <a:r>
              <a:rPr lang="es-ES" sz="1400" dirty="0">
                <a:hlinkClick r:id="rId3"/>
              </a:rPr>
              <a:t>GF-TADs_Handbook_ASF_WILDBOAR_version_2018-12-19.pdf (woah.org)</a:t>
            </a:r>
            <a:endParaRPr lang="es-ES" sz="1400" dirty="0"/>
          </a:p>
        </p:txBody>
      </p:sp>
      <p:pic>
        <p:nvPicPr>
          <p:cNvPr id="5" name="Imagen 4">
            <a:extLst>
              <a:ext uri="{FF2B5EF4-FFF2-40B4-BE49-F238E27FC236}">
                <a16:creationId xmlns:a16="http://schemas.microsoft.com/office/drawing/2014/main" id="{7E5E78F3-FD0F-72AD-C4D0-9B416B27D55C}"/>
              </a:ext>
            </a:extLst>
          </p:cNvPr>
          <p:cNvPicPr>
            <a:picLocks noChangeAspect="1"/>
          </p:cNvPicPr>
          <p:nvPr/>
        </p:nvPicPr>
        <p:blipFill rotWithShape="1">
          <a:blip r:embed="rId4"/>
          <a:srcRect l="31448" t="10765" r="36356" b="4817"/>
          <a:stretch/>
        </p:blipFill>
        <p:spPr>
          <a:xfrm>
            <a:off x="6593744" y="890027"/>
            <a:ext cx="3376743" cy="4980326"/>
          </a:xfrm>
          <a:prstGeom prst="rect">
            <a:avLst/>
          </a:prstGeom>
        </p:spPr>
      </p:pic>
      <p:pic>
        <p:nvPicPr>
          <p:cNvPr id="11" name="Imagen 10">
            <a:extLst>
              <a:ext uri="{FF2B5EF4-FFF2-40B4-BE49-F238E27FC236}">
                <a16:creationId xmlns:a16="http://schemas.microsoft.com/office/drawing/2014/main" id="{BDD3D6BC-F643-FD2A-4A1A-65F69BEA96AF}"/>
              </a:ext>
            </a:extLst>
          </p:cNvPr>
          <p:cNvPicPr>
            <a:picLocks noChangeAspect="1"/>
          </p:cNvPicPr>
          <p:nvPr/>
        </p:nvPicPr>
        <p:blipFill rotWithShape="1">
          <a:blip r:embed="rId5"/>
          <a:srcRect l="30185" t="10153" r="32362" b="4120"/>
          <a:stretch/>
        </p:blipFill>
        <p:spPr>
          <a:xfrm>
            <a:off x="1026797" y="1388259"/>
            <a:ext cx="3585317" cy="4616194"/>
          </a:xfrm>
          <a:prstGeom prst="rect">
            <a:avLst/>
          </a:prstGeom>
        </p:spPr>
      </p:pic>
    </p:spTree>
    <p:extLst>
      <p:ext uri="{BB962C8B-B14F-4D97-AF65-F5344CB8AC3E}">
        <p14:creationId xmlns:p14="http://schemas.microsoft.com/office/powerpoint/2010/main" val="3726440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32528" y="484865"/>
            <a:ext cx="10033000" cy="890929"/>
          </a:xfrm>
        </p:spPr>
        <p:txBody>
          <a:bodyPr>
            <a:normAutofit/>
          </a:bodyPr>
          <a:lstStyle/>
          <a:p>
            <a:pPr algn="ctr"/>
            <a:r>
              <a:rPr lang="es-ES" sz="3200" b="1" dirty="0" err="1">
                <a:latin typeface="+mn-lt"/>
              </a:rPr>
              <a:t>Diagnostic</a:t>
            </a:r>
            <a:r>
              <a:rPr lang="es-ES" sz="3200" b="1" dirty="0">
                <a:latin typeface="+mn-lt"/>
              </a:rPr>
              <a:t> laboratory </a:t>
            </a:r>
            <a:r>
              <a:rPr lang="es-ES" sz="3200" b="1" dirty="0" err="1">
                <a:latin typeface="+mn-lt"/>
              </a:rPr>
              <a:t>capacity</a:t>
            </a:r>
            <a:endParaRPr lang="es-ES" sz="3200" b="1" dirty="0">
              <a:latin typeface="+mn-lt"/>
            </a:endParaRPr>
          </a:p>
        </p:txBody>
      </p:sp>
      <p:sp>
        <p:nvSpPr>
          <p:cNvPr id="3" name="Marcador de contenido 2"/>
          <p:cNvSpPr>
            <a:spLocks noGrp="1"/>
          </p:cNvSpPr>
          <p:nvPr>
            <p:ph idx="1"/>
          </p:nvPr>
        </p:nvSpPr>
        <p:spPr>
          <a:xfrm>
            <a:off x="724523" y="1613731"/>
            <a:ext cx="10215880" cy="5056188"/>
          </a:xfrm>
        </p:spPr>
        <p:txBody>
          <a:bodyPr>
            <a:normAutofit fontScale="92500" lnSpcReduction="10000"/>
          </a:bodyPr>
          <a:lstStyle/>
          <a:p>
            <a:pPr marL="0" indent="0">
              <a:buNone/>
            </a:pPr>
            <a:r>
              <a:rPr lang="en-US" sz="2400" dirty="0"/>
              <a:t>- National Reference Laboratory (NRL) equipped with necessary technology for the diagnosis of the disease:</a:t>
            </a:r>
          </a:p>
          <a:p>
            <a:pPr marL="457200" lvl="1" indent="0">
              <a:buNone/>
            </a:pPr>
            <a:r>
              <a:rPr lang="en-US" dirty="0"/>
              <a:t>- Virological diagnosis</a:t>
            </a:r>
          </a:p>
          <a:p>
            <a:pPr marL="457200" lvl="1" indent="0">
              <a:buNone/>
            </a:pPr>
            <a:r>
              <a:rPr lang="en-US" dirty="0"/>
              <a:t>- Serological diagnosis</a:t>
            </a:r>
          </a:p>
          <a:p>
            <a:pPr marL="0" indent="0">
              <a:buNone/>
            </a:pPr>
            <a:r>
              <a:rPr lang="en-US" sz="2400" dirty="0"/>
              <a:t>- Enough capacity (personal, technical and financial resources) guaranteed in the event of an outbreak.</a:t>
            </a:r>
          </a:p>
          <a:p>
            <a:pPr marL="0" indent="0">
              <a:buNone/>
            </a:pPr>
            <a:r>
              <a:rPr lang="en-US" dirty="0"/>
              <a:t>- Participation in proficiency testing and ring trials.</a:t>
            </a:r>
          </a:p>
          <a:p>
            <a:pPr marL="0" indent="0">
              <a:buNone/>
            </a:pPr>
            <a:r>
              <a:rPr lang="en-US" sz="2400" dirty="0">
                <a:sym typeface="Wingdings" panose="05000000000000000000" pitchFamily="2" charset="2"/>
              </a:rPr>
              <a:t>- Highest quality standards</a:t>
            </a:r>
            <a:endParaRPr lang="en-US" dirty="0"/>
          </a:p>
          <a:p>
            <a:pPr marL="0" indent="0">
              <a:buNone/>
            </a:pPr>
            <a:r>
              <a:rPr lang="en-US" dirty="0"/>
              <a:t>- Biosecurity</a:t>
            </a:r>
            <a:endParaRPr lang="en-US" sz="2400" dirty="0"/>
          </a:p>
          <a:p>
            <a:pPr marL="0" indent="0">
              <a:buNone/>
            </a:pPr>
            <a:r>
              <a:rPr lang="en-US" sz="2400" dirty="0"/>
              <a:t>- </a:t>
            </a:r>
            <a:r>
              <a:rPr lang="en-US" dirty="0"/>
              <a:t>WOAH reference laboratories support: scientific and technical training</a:t>
            </a:r>
            <a:r>
              <a:rPr lang="en-US" sz="2400" dirty="0"/>
              <a:t>.</a:t>
            </a:r>
          </a:p>
          <a:p>
            <a:pPr marL="0" indent="0">
              <a:buNone/>
            </a:pPr>
            <a:endParaRPr lang="es-ES" dirty="0">
              <a:sym typeface="Wingdings" panose="05000000000000000000" pitchFamily="2" charset="2"/>
            </a:endParaRPr>
          </a:p>
        </p:txBody>
      </p:sp>
      <p:sp>
        <p:nvSpPr>
          <p:cNvPr id="4" name="Marcador de número de diapositiva 3"/>
          <p:cNvSpPr>
            <a:spLocks noGrp="1"/>
          </p:cNvSpPr>
          <p:nvPr>
            <p:ph type="sldNum" sz="quarter" idx="12"/>
          </p:nvPr>
        </p:nvSpPr>
        <p:spPr/>
        <p:txBody>
          <a:bodyPr/>
          <a:lstStyle/>
          <a:p>
            <a:fld id="{B9AA7A8E-3164-4FBB-A3F9-EF9BE68DA56A}" type="slidenum">
              <a:rPr lang="es-ES" smtClean="0">
                <a:solidFill>
                  <a:prstClr val="black">
                    <a:tint val="75000"/>
                  </a:prstClr>
                </a:solidFill>
              </a:rPr>
              <a:pPr/>
              <a:t>42</a:t>
            </a:fld>
            <a:endParaRPr lang="es-ES" dirty="0">
              <a:solidFill>
                <a:prstClr val="black">
                  <a:tint val="75000"/>
                </a:prstClr>
              </a:solidFill>
            </a:endParaRPr>
          </a:p>
        </p:txBody>
      </p:sp>
      <p:pic>
        <p:nvPicPr>
          <p:cNvPr id="8194" name="Picture 2" descr="Ver las imágenes de ori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66315" y="1923172"/>
            <a:ext cx="2874088" cy="1601825"/>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686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7439472-D9EE-9FBC-530B-E9AB0AFC1AAB}"/>
              </a:ext>
            </a:extLst>
          </p:cNvPr>
          <p:cNvSpPr>
            <a:spLocks noGrp="1"/>
          </p:cNvSpPr>
          <p:nvPr>
            <p:ph type="title"/>
          </p:nvPr>
        </p:nvSpPr>
        <p:spPr>
          <a:xfrm>
            <a:off x="2125181" y="684874"/>
            <a:ext cx="8457372" cy="782357"/>
          </a:xfrm>
        </p:spPr>
        <p:txBody>
          <a:bodyPr/>
          <a:lstStyle/>
          <a:p>
            <a:pPr algn="ctr"/>
            <a:r>
              <a:rPr lang="it-IT" altLang="en-US" sz="4400" b="1" dirty="0">
                <a:solidFill>
                  <a:srgbClr val="F47B22"/>
                </a:solidFill>
              </a:rPr>
              <a:t>Main conclusions</a:t>
            </a:r>
            <a:endParaRPr lang="it-IT" sz="2400" dirty="0"/>
          </a:p>
        </p:txBody>
      </p:sp>
      <p:sp>
        <p:nvSpPr>
          <p:cNvPr id="4" name="CasellaDiTesto 3">
            <a:extLst>
              <a:ext uri="{FF2B5EF4-FFF2-40B4-BE49-F238E27FC236}">
                <a16:creationId xmlns:a16="http://schemas.microsoft.com/office/drawing/2014/main" id="{537A4438-7D3E-A2D1-A6EF-EE5466C60E37}"/>
              </a:ext>
            </a:extLst>
          </p:cNvPr>
          <p:cNvSpPr txBox="1"/>
          <p:nvPr/>
        </p:nvSpPr>
        <p:spPr>
          <a:xfrm>
            <a:off x="1248937" y="1955594"/>
            <a:ext cx="8871607" cy="3416320"/>
          </a:xfrm>
          <a:prstGeom prst="rect">
            <a:avLst/>
          </a:prstGeom>
          <a:noFill/>
        </p:spPr>
        <p:txBody>
          <a:bodyPr wrap="square">
            <a:spAutoFit/>
          </a:bodyPr>
          <a:lstStyle/>
          <a:p>
            <a:pPr marL="285750" indent="-285750" algn="just">
              <a:buClr>
                <a:srgbClr val="AFC651"/>
              </a:buClr>
              <a:buFont typeface="Arial" panose="020B0604020202020204" pitchFamily="34" charset="0"/>
              <a:buChar char="•"/>
              <a:defRPr/>
            </a:pPr>
            <a:r>
              <a:rPr lang="en-US" altLang="en-US" sz="2400" b="1" i="0" kern="0" dirty="0">
                <a:solidFill>
                  <a:schemeClr val="tx2"/>
                </a:solidFill>
              </a:rPr>
              <a:t>Passive surveillance:</a:t>
            </a:r>
            <a:r>
              <a:rPr lang="en-US" altLang="en-US" sz="2400" b="0" i="0" kern="0" dirty="0">
                <a:solidFill>
                  <a:schemeClr val="tx2"/>
                </a:solidFill>
              </a:rPr>
              <a:t> Irreplaceable for early detection of almost all infectious diseases</a:t>
            </a:r>
          </a:p>
          <a:p>
            <a:pPr marL="285750" indent="-285750" algn="just">
              <a:buClr>
                <a:srgbClr val="AFC651"/>
              </a:buClr>
              <a:buFont typeface="Arial" panose="020B0604020202020204" pitchFamily="34" charset="0"/>
              <a:buChar char="•"/>
              <a:defRPr/>
            </a:pPr>
            <a:r>
              <a:rPr lang="en-US" altLang="en-US" sz="2400" b="1" kern="0" dirty="0">
                <a:solidFill>
                  <a:schemeClr val="tx2"/>
                </a:solidFill>
              </a:rPr>
              <a:t>Risk-based active surveillance</a:t>
            </a:r>
            <a:r>
              <a:rPr lang="en-US" altLang="en-US" sz="2400" kern="0" dirty="0">
                <a:solidFill>
                  <a:schemeClr val="tx2"/>
                </a:solidFill>
              </a:rPr>
              <a:t> enhance its efficiency</a:t>
            </a:r>
            <a:endParaRPr lang="en-US" altLang="en-US" sz="2400" b="0" i="0" kern="0" dirty="0">
              <a:solidFill>
                <a:schemeClr val="tx2"/>
              </a:solidFill>
            </a:endParaRPr>
          </a:p>
          <a:p>
            <a:pPr marL="285750" indent="-285750" algn="just">
              <a:buClr>
                <a:srgbClr val="AFC651"/>
              </a:buClr>
              <a:buFont typeface="Arial" panose="020B0604020202020204" pitchFamily="34" charset="0"/>
              <a:buChar char="•"/>
              <a:defRPr/>
            </a:pPr>
            <a:r>
              <a:rPr lang="en-US" altLang="en-US" sz="2400" b="1" kern="0" dirty="0">
                <a:solidFill>
                  <a:schemeClr val="tx2"/>
                </a:solidFill>
              </a:rPr>
              <a:t>Awareness and training</a:t>
            </a:r>
            <a:r>
              <a:rPr lang="en-US" altLang="en-US" sz="2400" kern="0" dirty="0">
                <a:solidFill>
                  <a:schemeClr val="tx2"/>
                </a:solidFill>
              </a:rPr>
              <a:t> of different stakeholders on prevention, control and eradication measures</a:t>
            </a:r>
            <a:endParaRPr lang="en-US" altLang="en-US" sz="2400" b="0" i="0" kern="0" dirty="0">
              <a:solidFill>
                <a:schemeClr val="tx2"/>
              </a:solidFill>
            </a:endParaRPr>
          </a:p>
          <a:p>
            <a:pPr marL="285750" indent="-285750" algn="just">
              <a:buClr>
                <a:srgbClr val="AFC651"/>
              </a:buClr>
              <a:buFont typeface="Arial" panose="020B0604020202020204" pitchFamily="34" charset="0"/>
              <a:buChar char="•"/>
              <a:defRPr/>
            </a:pPr>
            <a:r>
              <a:rPr lang="en-US" altLang="en-US" sz="2400" kern="0" dirty="0">
                <a:solidFill>
                  <a:schemeClr val="tx2"/>
                </a:solidFill>
              </a:rPr>
              <a:t>Necessity of enough </a:t>
            </a:r>
            <a:r>
              <a:rPr lang="en-US" altLang="en-US" sz="2400" b="1" kern="0" dirty="0">
                <a:solidFill>
                  <a:schemeClr val="tx2"/>
                </a:solidFill>
              </a:rPr>
              <a:t>human, material and financial resources</a:t>
            </a:r>
            <a:endParaRPr lang="it-IT" altLang="en-US" sz="2400" b="1" kern="0" dirty="0">
              <a:solidFill>
                <a:schemeClr val="tx2"/>
              </a:solidFill>
            </a:endParaRPr>
          </a:p>
          <a:p>
            <a:pPr marL="285750" indent="-285750" algn="just">
              <a:buClr>
                <a:srgbClr val="AFC651"/>
              </a:buClr>
              <a:buFont typeface="Arial" panose="020B0604020202020204" pitchFamily="34" charset="0"/>
              <a:buChar char="•"/>
              <a:defRPr/>
            </a:pPr>
            <a:r>
              <a:rPr lang="it-IT" altLang="en-US" sz="2400" b="1" i="0" kern="0" dirty="0">
                <a:solidFill>
                  <a:schemeClr val="tx2"/>
                </a:solidFill>
              </a:rPr>
              <a:t>Biosecurity remains an essential tool </a:t>
            </a:r>
            <a:r>
              <a:rPr lang="it-IT" altLang="en-US" sz="2400" b="0" i="0" kern="0" dirty="0">
                <a:solidFill>
                  <a:schemeClr val="tx2"/>
                </a:solidFill>
              </a:rPr>
              <a:t>to prevent and control animal diseases</a:t>
            </a:r>
            <a:endParaRPr lang="it-IT" altLang="en-US" sz="2400" b="1" kern="0" dirty="0">
              <a:solidFill>
                <a:schemeClr val="tx2"/>
              </a:solidFill>
            </a:endParaRPr>
          </a:p>
        </p:txBody>
      </p:sp>
    </p:spTree>
    <p:extLst>
      <p:ext uri="{BB962C8B-B14F-4D97-AF65-F5344CB8AC3E}">
        <p14:creationId xmlns:p14="http://schemas.microsoft.com/office/powerpoint/2010/main" val="3533703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http://ts1.mm.bing.net/th?&amp;id=HN.608026116564453795&amp;w=300&amp;h=300&amp;c=0&amp;pid=1.9&amp;rs=0&amp;p=0">
            <a:extLst>
              <a:ext uri="{FF2B5EF4-FFF2-40B4-BE49-F238E27FC236}">
                <a16:creationId xmlns:a16="http://schemas.microsoft.com/office/drawing/2014/main" id="{CE33F6CB-F393-CFF8-D8B0-51407A558510}"/>
              </a:ext>
            </a:extLst>
          </p:cNvPr>
          <p:cNvPicPr>
            <a:picLocks noChangeAspect="1" noChangeArrowheads="1"/>
          </p:cNvPicPr>
          <p:nvPr/>
        </p:nvPicPr>
        <p:blipFill>
          <a:blip r:embed="rId2" cstate="print"/>
          <a:srcRect/>
          <a:stretch>
            <a:fillRect/>
          </a:stretch>
        </p:blipFill>
        <p:spPr bwMode="auto">
          <a:xfrm>
            <a:off x="2490991" y="1420365"/>
            <a:ext cx="7541306" cy="4176464"/>
          </a:xfrm>
          <a:prstGeom prst="rect">
            <a:avLst/>
          </a:prstGeom>
          <a:noFill/>
          <a:ln w="9525">
            <a:noFill/>
            <a:miter lim="800000"/>
            <a:headEnd/>
            <a:tailEnd/>
          </a:ln>
        </p:spPr>
      </p:pic>
      <p:sp>
        <p:nvSpPr>
          <p:cNvPr id="4" name="6 CuadroTexto">
            <a:extLst>
              <a:ext uri="{FF2B5EF4-FFF2-40B4-BE49-F238E27FC236}">
                <a16:creationId xmlns:a16="http://schemas.microsoft.com/office/drawing/2014/main" id="{6BF8790C-198C-F690-DB71-9B0B13C5CE2C}"/>
              </a:ext>
            </a:extLst>
          </p:cNvPr>
          <p:cNvSpPr txBox="1"/>
          <p:nvPr/>
        </p:nvSpPr>
        <p:spPr>
          <a:xfrm>
            <a:off x="2815518" y="550350"/>
            <a:ext cx="6532558" cy="584775"/>
          </a:xfrm>
          <a:prstGeom prst="rect">
            <a:avLst/>
          </a:prstGeom>
          <a:noFill/>
        </p:spPr>
        <p:txBody>
          <a:bodyPr wrap="none" rtlCol="0">
            <a:spAutoFit/>
          </a:bodyPr>
          <a:lstStyle/>
          <a:p>
            <a:r>
              <a:rPr lang="es-ES" sz="3200" b="1" dirty="0" err="1"/>
              <a:t>There's</a:t>
            </a:r>
            <a:r>
              <a:rPr lang="es-ES" sz="3200" b="1" dirty="0"/>
              <a:t> </a:t>
            </a:r>
            <a:r>
              <a:rPr lang="es-ES" sz="3200" b="1" dirty="0" err="1"/>
              <a:t>nothing</a:t>
            </a:r>
            <a:r>
              <a:rPr lang="es-ES" sz="3200" b="1" dirty="0"/>
              <a:t> </a:t>
            </a:r>
            <a:r>
              <a:rPr lang="es-ES" sz="3200" b="1" dirty="0" err="1"/>
              <a:t>to</a:t>
            </a:r>
            <a:r>
              <a:rPr lang="es-ES" sz="3200" b="1" dirty="0"/>
              <a:t> be </a:t>
            </a:r>
            <a:r>
              <a:rPr lang="es-ES" sz="3200" b="1" dirty="0" err="1"/>
              <a:t>afraid</a:t>
            </a:r>
            <a:r>
              <a:rPr lang="es-ES" sz="3200" b="1" dirty="0"/>
              <a:t> of...</a:t>
            </a:r>
          </a:p>
        </p:txBody>
      </p:sp>
      <p:sp>
        <p:nvSpPr>
          <p:cNvPr id="5" name="7 CuadroTexto">
            <a:extLst>
              <a:ext uri="{FF2B5EF4-FFF2-40B4-BE49-F238E27FC236}">
                <a16:creationId xmlns:a16="http://schemas.microsoft.com/office/drawing/2014/main" id="{DECC3A0D-8CB3-57C1-4C10-1FB666B46955}"/>
              </a:ext>
            </a:extLst>
          </p:cNvPr>
          <p:cNvSpPr txBox="1"/>
          <p:nvPr/>
        </p:nvSpPr>
        <p:spPr>
          <a:xfrm>
            <a:off x="1715288" y="5806934"/>
            <a:ext cx="6787436" cy="584775"/>
          </a:xfrm>
          <a:prstGeom prst="rect">
            <a:avLst/>
          </a:prstGeom>
          <a:noFill/>
        </p:spPr>
        <p:txBody>
          <a:bodyPr wrap="none" rtlCol="0">
            <a:spAutoFit/>
          </a:bodyPr>
          <a:lstStyle/>
          <a:p>
            <a:r>
              <a:rPr lang="es-ES" sz="3200" b="1" dirty="0"/>
              <a:t>…</a:t>
            </a:r>
            <a:r>
              <a:rPr lang="en-US" sz="3200" b="1" dirty="0"/>
              <a:t>as long as we’re well prepared</a:t>
            </a:r>
            <a:r>
              <a:rPr lang="es-ES" sz="3200" b="1" dirty="0"/>
              <a:t>!!</a:t>
            </a:r>
          </a:p>
        </p:txBody>
      </p:sp>
    </p:spTree>
    <p:extLst>
      <p:ext uri="{BB962C8B-B14F-4D97-AF65-F5344CB8AC3E}">
        <p14:creationId xmlns:p14="http://schemas.microsoft.com/office/powerpoint/2010/main" val="14626969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6485206" y="2939702"/>
            <a:ext cx="5706794" cy="2687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6270177" y="4714827"/>
            <a:ext cx="3617290" cy="361995"/>
          </a:xfrm>
        </p:spPr>
        <p:txBody>
          <a:bodyPr/>
          <a:lstStyle/>
          <a:p>
            <a:pPr marL="0" indent="0">
              <a:buNone/>
            </a:pPr>
            <a:r>
              <a:rPr lang="en-IE" sz="1600" dirty="0">
                <a:hlinkClick r:id="rId3"/>
              </a:rPr>
              <a:t>EU Spotify</a:t>
            </a:r>
            <a:endParaRPr lang="en-GB" sz="16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722" y="1630238"/>
            <a:ext cx="684199" cy="750146"/>
          </a:xfrm>
          <a:prstGeom prst="rect">
            <a:avLst/>
          </a:prstGeom>
        </p:spPr>
      </p:pic>
      <p:sp>
        <p:nvSpPr>
          <p:cNvPr id="2" name="Rectangle 1"/>
          <p:cNvSpPr/>
          <p:nvPr/>
        </p:nvSpPr>
        <p:spPr>
          <a:xfrm>
            <a:off x="1819504" y="1774881"/>
            <a:ext cx="1439818" cy="338554"/>
          </a:xfrm>
          <a:prstGeom prst="rect">
            <a:avLst/>
          </a:prstGeom>
        </p:spPr>
        <p:txBody>
          <a:bodyPr wrap="none">
            <a:spAutoFit/>
          </a:bodyPr>
          <a:lstStyle/>
          <a:p>
            <a:r>
              <a:rPr lang="en-GB" sz="1600" dirty="0">
                <a:hlinkClick r:id="rId5"/>
              </a:rPr>
              <a:t>ec.europa.eu/</a:t>
            </a:r>
            <a:endParaRPr lang="en-IE" sz="1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722" y="2635213"/>
            <a:ext cx="684199" cy="750146"/>
          </a:xfrm>
          <a:prstGeom prst="rect">
            <a:avLst/>
          </a:prstGeom>
        </p:spPr>
      </p:pic>
      <p:sp>
        <p:nvSpPr>
          <p:cNvPr id="7" name="Rectangle 6"/>
          <p:cNvSpPr/>
          <p:nvPr/>
        </p:nvSpPr>
        <p:spPr>
          <a:xfrm>
            <a:off x="1819504" y="2841009"/>
            <a:ext cx="1165704" cy="338554"/>
          </a:xfrm>
          <a:prstGeom prst="rect">
            <a:avLst/>
          </a:prstGeom>
        </p:spPr>
        <p:txBody>
          <a:bodyPr wrap="none">
            <a:spAutoFit/>
          </a:bodyPr>
          <a:lstStyle/>
          <a:p>
            <a:r>
              <a:rPr lang="en-GB" sz="1600" dirty="0">
                <a:hlinkClick r:id="rId6"/>
              </a:rPr>
              <a:t>europa.eu/</a:t>
            </a:r>
            <a:endParaRPr lang="en-GB" sz="1600" dirty="0"/>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0722" y="3587900"/>
            <a:ext cx="640631" cy="702230"/>
          </a:xfrm>
          <a:prstGeom prst="rect">
            <a:avLst/>
          </a:prstGeom>
        </p:spPr>
      </p:pic>
      <p:sp>
        <p:nvSpPr>
          <p:cNvPr id="9" name="Rectangle 8"/>
          <p:cNvSpPr/>
          <p:nvPr/>
        </p:nvSpPr>
        <p:spPr>
          <a:xfrm>
            <a:off x="1819504" y="3736212"/>
            <a:ext cx="1975221" cy="338554"/>
          </a:xfrm>
          <a:prstGeom prst="rect">
            <a:avLst/>
          </a:prstGeom>
        </p:spPr>
        <p:txBody>
          <a:bodyPr wrap="none">
            <a:spAutoFit/>
          </a:bodyPr>
          <a:lstStyle/>
          <a:p>
            <a:r>
              <a:rPr lang="en-IE" sz="1600" dirty="0">
                <a:hlinkClick r:id="rId8"/>
              </a:rPr>
              <a:t>@</a:t>
            </a:r>
            <a:r>
              <a:rPr lang="en-IE" sz="1600" dirty="0" err="1">
                <a:hlinkClick r:id="rId8"/>
              </a:rPr>
              <a:t>EU_Commission</a:t>
            </a:r>
            <a:r>
              <a:rPr lang="en-IE" sz="1600" dirty="0">
                <a:hlinkClick r:id="rId8"/>
              </a:rPr>
              <a:t> </a:t>
            </a:r>
            <a:endParaRPr lang="en-GB" sz="1200" dirty="0"/>
          </a:p>
        </p:txBody>
      </p:sp>
      <p:sp>
        <p:nvSpPr>
          <p:cNvPr id="10" name="Rectangle 9"/>
          <p:cNvSpPr/>
          <p:nvPr/>
        </p:nvSpPr>
        <p:spPr>
          <a:xfrm>
            <a:off x="1819504" y="4710652"/>
            <a:ext cx="6096000" cy="338554"/>
          </a:xfrm>
          <a:prstGeom prst="rect">
            <a:avLst/>
          </a:prstGeom>
        </p:spPr>
        <p:txBody>
          <a:bodyPr>
            <a:spAutoFit/>
          </a:bodyPr>
          <a:lstStyle/>
          <a:p>
            <a:r>
              <a:rPr lang="en-IE" sz="1600" dirty="0">
                <a:hlinkClick r:id="rId9"/>
              </a:rPr>
              <a:t>@</a:t>
            </a:r>
            <a:r>
              <a:rPr lang="en-IE" sz="1600" dirty="0" err="1">
                <a:hlinkClick r:id="rId9"/>
              </a:rPr>
              <a:t>EuropeanCommission</a:t>
            </a:r>
            <a:r>
              <a:rPr lang="en-IE" sz="1600" dirty="0">
                <a:hlinkClick r:id="rId9"/>
              </a:rPr>
              <a:t> </a:t>
            </a:r>
            <a:endParaRPr lang="en-GB" sz="1200" dirty="0"/>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0922" y="4538287"/>
            <a:ext cx="620230" cy="681506"/>
          </a:xfrm>
          <a:prstGeom prst="rect">
            <a:avLst/>
          </a:prstGeom>
        </p:spPr>
      </p:pic>
      <p:sp>
        <p:nvSpPr>
          <p:cNvPr id="12" name="Rectangle 11"/>
          <p:cNvSpPr/>
          <p:nvPr/>
        </p:nvSpPr>
        <p:spPr>
          <a:xfrm>
            <a:off x="1819504" y="5661644"/>
            <a:ext cx="6096000" cy="338554"/>
          </a:xfrm>
          <a:prstGeom prst="rect">
            <a:avLst/>
          </a:prstGeom>
        </p:spPr>
        <p:txBody>
          <a:bodyPr>
            <a:spAutoFit/>
          </a:bodyPr>
          <a:lstStyle/>
          <a:p>
            <a:r>
              <a:rPr lang="en-IE" sz="1600" dirty="0">
                <a:hlinkClick r:id="rId11"/>
              </a:rPr>
              <a:t>European Commission</a:t>
            </a:r>
            <a:endParaRPr lang="en-GB" sz="1200" dirty="0">
              <a:hlinkClick r:id="rId11"/>
            </a:endParaRPr>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0922" y="5491270"/>
            <a:ext cx="620230" cy="681506"/>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63060" y="1661642"/>
            <a:ext cx="647562" cy="711537"/>
          </a:xfrm>
          <a:prstGeom prst="rect">
            <a:avLst/>
          </a:prstGeom>
        </p:spPr>
      </p:pic>
      <p:sp>
        <p:nvSpPr>
          <p:cNvPr id="15" name="Rectangle 14"/>
          <p:cNvSpPr/>
          <p:nvPr/>
        </p:nvSpPr>
        <p:spPr>
          <a:xfrm>
            <a:off x="6156397" y="1792054"/>
            <a:ext cx="3798073" cy="338554"/>
          </a:xfrm>
          <a:prstGeom prst="rect">
            <a:avLst/>
          </a:prstGeom>
        </p:spPr>
        <p:txBody>
          <a:bodyPr wrap="square">
            <a:spAutoFit/>
          </a:bodyPr>
          <a:lstStyle/>
          <a:p>
            <a:r>
              <a:rPr lang="en-IE" sz="1600" dirty="0">
                <a:hlinkClick r:id="rId14"/>
              </a:rPr>
              <a:t>europeancommission</a:t>
            </a:r>
            <a:r>
              <a:rPr lang="en-IE" sz="1600" dirty="0"/>
              <a:t> </a:t>
            </a:r>
            <a:endParaRPr lang="en-GB" sz="1200" dirty="0"/>
          </a:p>
        </p:txBody>
      </p:sp>
      <p:pic>
        <p:nvPicPr>
          <p:cNvPr id="16" name="Picture 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02348" y="2611751"/>
            <a:ext cx="568985" cy="623695"/>
          </a:xfrm>
          <a:prstGeom prst="rect">
            <a:avLst/>
          </a:prstGeom>
        </p:spPr>
      </p:pic>
      <p:sp>
        <p:nvSpPr>
          <p:cNvPr id="17" name="Rectangle 16">
            <a:hlinkClick r:id="rId16"/>
          </p:cNvPr>
          <p:cNvSpPr/>
          <p:nvPr/>
        </p:nvSpPr>
        <p:spPr>
          <a:xfrm>
            <a:off x="6156397" y="2749321"/>
            <a:ext cx="2465740" cy="338554"/>
          </a:xfrm>
          <a:prstGeom prst="rect">
            <a:avLst/>
          </a:prstGeom>
        </p:spPr>
        <p:txBody>
          <a:bodyPr wrap="none">
            <a:spAutoFit/>
          </a:bodyPr>
          <a:lstStyle/>
          <a:p>
            <a:r>
              <a:rPr lang="en-GB" sz="1600" dirty="0">
                <a:hlinkClick r:id="rId16"/>
              </a:rPr>
              <a:t>@</a:t>
            </a:r>
            <a:r>
              <a:rPr lang="en-GB" sz="1600" dirty="0" err="1">
                <a:hlinkClick r:id="rId16"/>
              </a:rPr>
              <a:t>EuropeanCommission</a:t>
            </a:r>
            <a:endParaRPr lang="en-GB" sz="1200" dirty="0"/>
          </a:p>
        </p:txBody>
      </p:sp>
      <p:sp>
        <p:nvSpPr>
          <p:cNvPr id="18" name="Rectangle 17"/>
          <p:cNvSpPr/>
          <p:nvPr/>
        </p:nvSpPr>
        <p:spPr>
          <a:xfrm>
            <a:off x="6270177" y="3733427"/>
            <a:ext cx="927242" cy="338554"/>
          </a:xfrm>
          <a:prstGeom prst="rect">
            <a:avLst/>
          </a:prstGeom>
        </p:spPr>
        <p:txBody>
          <a:bodyPr wrap="none">
            <a:spAutoFit/>
          </a:bodyPr>
          <a:lstStyle/>
          <a:p>
            <a:r>
              <a:rPr lang="en-IE" sz="1600" dirty="0">
                <a:hlinkClick r:id="rId17"/>
              </a:rPr>
              <a:t>EUTube</a:t>
            </a:r>
            <a:endParaRPr lang="en-IE" sz="1200" dirty="0"/>
          </a:p>
        </p:txBody>
      </p:sp>
      <p:pic>
        <p:nvPicPr>
          <p:cNvPr id="19" name="Picture 1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99823" y="3542487"/>
            <a:ext cx="660728" cy="726004"/>
          </a:xfrm>
          <a:prstGeom prst="rect">
            <a:avLst/>
          </a:prstGeom>
        </p:spPr>
      </p:pic>
      <p:pic>
        <p:nvPicPr>
          <p:cNvPr id="20" name="Picture 19"/>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381661" y="4514763"/>
            <a:ext cx="695271" cy="762124"/>
          </a:xfrm>
          <a:prstGeom prst="rect">
            <a:avLst/>
          </a:prstGeom>
        </p:spPr>
      </p:pic>
      <p:sp>
        <p:nvSpPr>
          <p:cNvPr id="21" name="Title 20"/>
          <p:cNvSpPr>
            <a:spLocks noGrp="1"/>
          </p:cNvSpPr>
          <p:nvPr>
            <p:ph type="title"/>
          </p:nvPr>
        </p:nvSpPr>
        <p:spPr>
          <a:xfrm>
            <a:off x="3028950" y="482860"/>
            <a:ext cx="8457372" cy="782357"/>
          </a:xfrm>
          <a:prstGeom prst="rect">
            <a:avLst/>
          </a:prstGeom>
        </p:spPr>
        <p:txBody>
          <a:bodyPr/>
          <a:lstStyle/>
          <a:p>
            <a:r>
              <a:rPr lang="en-US" dirty="0"/>
              <a:t>Keep in touch</a:t>
            </a:r>
          </a:p>
        </p:txBody>
      </p:sp>
    </p:spTree>
    <p:extLst>
      <p:ext uri="{BB962C8B-B14F-4D97-AF65-F5344CB8AC3E}">
        <p14:creationId xmlns:p14="http://schemas.microsoft.com/office/powerpoint/2010/main" val="1244639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75622" y="3494435"/>
            <a:ext cx="5706794" cy="2419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EC Square Sans Pro" panose="020B0506040000020004" pitchFamily="34" charset="0"/>
            </a:endParaRPr>
          </a:p>
        </p:txBody>
      </p:sp>
      <p:grpSp>
        <p:nvGrpSpPr>
          <p:cNvPr id="3" name="Group 2">
            <a:extLst>
              <a:ext uri="{FF2B5EF4-FFF2-40B4-BE49-F238E27FC236}">
                <a16:creationId xmlns:a16="http://schemas.microsoft.com/office/drawing/2014/main" id="{FE785CDB-CE15-1596-CFB1-9C069B139A7F}"/>
              </a:ext>
            </a:extLst>
          </p:cNvPr>
          <p:cNvGrpSpPr/>
          <p:nvPr/>
        </p:nvGrpSpPr>
        <p:grpSpPr>
          <a:xfrm>
            <a:off x="8966777" y="3564284"/>
            <a:ext cx="3225223" cy="2533228"/>
            <a:chOff x="3101515" y="3168253"/>
            <a:chExt cx="2884615" cy="2432722"/>
          </a:xfrm>
        </p:grpSpPr>
        <p:pic>
          <p:nvPicPr>
            <p:cNvPr id="5" name="Picture 5">
              <a:extLst>
                <a:ext uri="{FF2B5EF4-FFF2-40B4-BE49-F238E27FC236}">
                  <a16:creationId xmlns:a16="http://schemas.microsoft.com/office/drawing/2014/main" id="{61D60B39-52ED-F23D-B205-F09F40C9D6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8716" y="3168253"/>
              <a:ext cx="1782419" cy="953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5614F0F5-4925-977E-A0DF-CA48CC5CC824}"/>
                </a:ext>
              </a:extLst>
            </p:cNvPr>
            <p:cNvSpPr txBox="1">
              <a:spLocks/>
            </p:cNvSpPr>
            <p:nvPr/>
          </p:nvSpPr>
          <p:spPr bwMode="auto">
            <a:xfrm>
              <a:off x="3101515" y="4403583"/>
              <a:ext cx="2884615" cy="1197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None/>
                <a:defRPr sz="1000" i="0">
                  <a:solidFill>
                    <a:schemeClr val="tx1">
                      <a:lumMod val="85000"/>
                      <a:lumOff val="15000"/>
                    </a:schemeClr>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defRPr/>
              </a:pPr>
              <a:r>
                <a:rPr lang="fr-FR" sz="1400" b="0" kern="0" dirty="0"/>
                <a:t>Avenue de Tervuren 36 </a:t>
              </a:r>
            </a:p>
            <a:p>
              <a:pPr>
                <a:defRPr/>
              </a:pPr>
              <a:r>
                <a:rPr lang="fr-FR" sz="1400" b="0" kern="0" dirty="0"/>
                <a:t>1040 Brussels – </a:t>
              </a:r>
              <a:r>
                <a:rPr lang="fr-FR" sz="1400" b="0" kern="0" dirty="0" err="1"/>
                <a:t>Belgium</a:t>
              </a:r>
              <a:endParaRPr lang="fr-FR" sz="1400" b="0" kern="0" dirty="0"/>
            </a:p>
            <a:p>
              <a:pPr>
                <a:defRPr/>
              </a:pPr>
              <a:r>
                <a:rPr lang="sl-SI" sz="1400" kern="0" dirty="0" err="1"/>
                <a:t>Phone</a:t>
              </a:r>
              <a:r>
                <a:rPr lang="fr-FR" sz="1400" b="0" kern="0" dirty="0"/>
                <a:t>: +32 2 736 22 77</a:t>
              </a:r>
            </a:p>
            <a:p>
              <a:pPr>
                <a:defRPr/>
              </a:pPr>
              <a:r>
                <a:rPr lang="fr-FR" sz="1400" b="0" kern="0" dirty="0"/>
                <a:t> </a:t>
              </a:r>
              <a:r>
                <a:rPr lang="fr-FR" sz="1400" b="0" kern="0" dirty="0">
                  <a:hlinkClick r:id="rId4"/>
                </a:rPr>
                <a:t>https://aesagroup.eu/</a:t>
              </a:r>
              <a:r>
                <a:rPr lang="fr-FR" sz="1400" b="0" kern="0" dirty="0"/>
                <a:t> </a:t>
              </a:r>
            </a:p>
          </p:txBody>
        </p:sp>
      </p:grpSp>
      <p:sp>
        <p:nvSpPr>
          <p:cNvPr id="12" name="Text Placeholder 5">
            <a:extLst>
              <a:ext uri="{FF2B5EF4-FFF2-40B4-BE49-F238E27FC236}">
                <a16:creationId xmlns:a16="http://schemas.microsoft.com/office/drawing/2014/main" id="{B7F163D2-0062-B023-8859-3A47873847B5}"/>
              </a:ext>
            </a:extLst>
          </p:cNvPr>
          <p:cNvSpPr txBox="1">
            <a:spLocks/>
          </p:cNvSpPr>
          <p:nvPr/>
        </p:nvSpPr>
        <p:spPr bwMode="auto">
          <a:xfrm>
            <a:off x="6625404" y="4656012"/>
            <a:ext cx="2503615" cy="1197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Clr>
                <a:schemeClr val="bg1"/>
              </a:buClr>
              <a:buNone/>
              <a:defRPr sz="1000" i="0">
                <a:solidFill>
                  <a:schemeClr val="tx1">
                    <a:lumMod val="85000"/>
                    <a:lumOff val="15000"/>
                  </a:schemeClr>
                </a:solidFill>
                <a:latin typeface="+mn-lt"/>
                <a:ea typeface="+mn-ea"/>
                <a:cs typeface="+mn-cs"/>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defRPr>
            </a:lvl2pPr>
            <a:lvl3pPr marL="1143000" indent="-228600" algn="l" rtl="0" eaLnBrk="0" fontAlgn="base" hangingPunct="0">
              <a:spcBef>
                <a:spcPct val="20000"/>
              </a:spcBef>
              <a:spcAft>
                <a:spcPct val="0"/>
              </a:spcAft>
              <a:defRPr sz="1400">
                <a:solidFill>
                  <a:srgbClr val="0F5494"/>
                </a:solidFill>
                <a:latin typeface="+mn-lt"/>
              </a:defRPr>
            </a:lvl3pPr>
            <a:lvl4pPr marL="1600200" indent="-228600" algn="l" rtl="0" eaLnBrk="0" fontAlgn="base" hangingPunct="0">
              <a:spcBef>
                <a:spcPct val="20000"/>
              </a:spcBef>
              <a:spcAft>
                <a:spcPct val="0"/>
              </a:spcAft>
              <a:buChar char="–"/>
              <a:defRPr sz="2000">
                <a:solidFill>
                  <a:schemeClr val="tx1"/>
                </a:solidFill>
                <a:latin typeface="Arial" charset="0"/>
              </a:defRPr>
            </a:lvl4pPr>
            <a:lvl5pPr marL="2057400" indent="-228600" algn="l" rtl="0" eaLnBrk="0" fontAlgn="base" hangingPunct="0">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marL="0" indent="0">
              <a:spcAft>
                <a:spcPts val="0"/>
              </a:spcAft>
              <a:buNone/>
            </a:pPr>
            <a:r>
              <a:rPr lang="fr-FR" sz="1400" dirty="0"/>
              <a:t>17 Avenue André Marie Ampère, </a:t>
            </a:r>
            <a:r>
              <a:rPr lang="fr-FR" sz="1400" dirty="0" err="1"/>
              <a:t>Induspal</a:t>
            </a:r>
            <a:r>
              <a:rPr lang="fr-FR" sz="1400" dirty="0"/>
              <a:t> Lons</a:t>
            </a:r>
          </a:p>
          <a:p>
            <a:pPr marL="0" indent="0">
              <a:spcAft>
                <a:spcPts val="0"/>
              </a:spcAft>
              <a:buNone/>
            </a:pPr>
            <a:r>
              <a:rPr lang="fr-FR" sz="1400" dirty="0"/>
              <a:t>64140 Lons – France</a:t>
            </a:r>
          </a:p>
          <a:p>
            <a:pPr marL="0" indent="0">
              <a:spcAft>
                <a:spcPts val="0"/>
              </a:spcAft>
              <a:buNone/>
            </a:pPr>
            <a:r>
              <a:rPr lang="fr-FR" sz="1400" dirty="0"/>
              <a:t>Phone : +33 5 59 72 43 23</a:t>
            </a:r>
            <a:endParaRPr lang="sl-SI" sz="1400" dirty="0"/>
          </a:p>
          <a:p>
            <a:pPr marL="0" indent="0">
              <a:spcAft>
                <a:spcPts val="0"/>
              </a:spcAft>
              <a:buNone/>
            </a:pPr>
            <a:r>
              <a:rPr lang="en-GB" sz="1400" dirty="0">
                <a:hlinkClick r:id="rId5"/>
              </a:rPr>
              <a:t>https://thetrainingplace.eu</a:t>
            </a:r>
            <a:r>
              <a:rPr lang="en-GB" sz="1400" dirty="0"/>
              <a:t> </a:t>
            </a:r>
            <a:endParaRPr lang="en-GB" sz="1050" b="0" kern="0" dirty="0"/>
          </a:p>
        </p:txBody>
      </p:sp>
      <p:pic>
        <p:nvPicPr>
          <p:cNvPr id="13" name="Image 27">
            <a:extLst>
              <a:ext uri="{FF2B5EF4-FFF2-40B4-BE49-F238E27FC236}">
                <a16:creationId xmlns:a16="http://schemas.microsoft.com/office/drawing/2014/main" id="{11DCB934-9F4F-DFA5-8168-6BA225E06622}"/>
              </a:ext>
            </a:extLst>
          </p:cNvPr>
          <p:cNvPicPr>
            <a:picLocks noChangeAspect="1"/>
          </p:cNvPicPr>
          <p:nvPr/>
        </p:nvPicPr>
        <p:blipFill>
          <a:blip r:embed="rId6">
            <a:extLst>
              <a:ext uri="{28A0092B-C50C-407E-A947-70E740481C1C}">
                <a14:useLocalDpi xmlns:a14="http://schemas.microsoft.com/office/drawing/2010/main" val="0"/>
              </a:ext>
            </a:extLst>
          </a:blip>
          <a:srcRect l="8186" t="9293" r="16602" b="7048"/>
          <a:stretch>
            <a:fillRect/>
          </a:stretch>
        </p:blipFill>
        <p:spPr bwMode="auto">
          <a:xfrm>
            <a:off x="6625404" y="3280756"/>
            <a:ext cx="1282554" cy="1206189"/>
          </a:xfrm>
          <a:prstGeom prst="rect">
            <a:avLst/>
          </a:prstGeom>
          <a:noFill/>
          <a:ln>
            <a:noFill/>
          </a:ln>
        </p:spPr>
      </p:pic>
    </p:spTree>
    <p:extLst>
      <p:ext uri="{BB962C8B-B14F-4D97-AF65-F5344CB8AC3E}">
        <p14:creationId xmlns:p14="http://schemas.microsoft.com/office/powerpoint/2010/main" val="3808363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D743DA-76E2-BEBD-22FE-EC539CB1644C}"/>
              </a:ext>
            </a:extLst>
          </p:cNvPr>
          <p:cNvSpPr>
            <a:spLocks noGrp="1"/>
          </p:cNvSpPr>
          <p:nvPr>
            <p:ph type="title"/>
          </p:nvPr>
        </p:nvSpPr>
        <p:spPr>
          <a:xfrm>
            <a:off x="3028950" y="682558"/>
            <a:ext cx="8457372" cy="782357"/>
          </a:xfrm>
        </p:spPr>
        <p:txBody>
          <a:bodyPr/>
          <a:lstStyle/>
          <a:p>
            <a:r>
              <a:rPr lang="it-IT" altLang="en-US" sz="3600" dirty="0">
                <a:solidFill>
                  <a:srgbClr val="024B9C"/>
                </a:solidFill>
              </a:rPr>
              <a:t>..</a:t>
            </a:r>
            <a:r>
              <a:rPr lang="it-IT" altLang="en-US" sz="3600" dirty="0">
                <a:solidFill>
                  <a:srgbClr val="0070C0"/>
                </a:solidFill>
              </a:rPr>
              <a:t>in the WOAH Code surveillance is specifically required for:</a:t>
            </a:r>
            <a:endParaRPr lang="it-IT" sz="3600" dirty="0">
              <a:solidFill>
                <a:srgbClr val="0070C0"/>
              </a:solidFill>
            </a:endParaRPr>
          </a:p>
        </p:txBody>
      </p:sp>
      <p:sp>
        <p:nvSpPr>
          <p:cNvPr id="3" name="Segnaposto testo 2">
            <a:extLst>
              <a:ext uri="{FF2B5EF4-FFF2-40B4-BE49-F238E27FC236}">
                <a16:creationId xmlns:a16="http://schemas.microsoft.com/office/drawing/2014/main" id="{56CC0AAB-901C-F324-7BC2-BD8DA8DB435C}"/>
              </a:ext>
            </a:extLst>
          </p:cNvPr>
          <p:cNvSpPr txBox="1">
            <a:spLocks/>
          </p:cNvSpPr>
          <p:nvPr/>
        </p:nvSpPr>
        <p:spPr bwMode="auto">
          <a:xfrm>
            <a:off x="1361650" y="1958300"/>
            <a:ext cx="9627476" cy="3717453"/>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marR="0" indent="0" algn="ctr" defTabSz="914400" rtl="0" eaLnBrk="0" fontAlgn="base" latinLnBrk="0" hangingPunct="0">
              <a:lnSpc>
                <a:spcPct val="100000"/>
              </a:lnSpc>
              <a:spcBef>
                <a:spcPct val="20000"/>
              </a:spcBef>
              <a:spcAft>
                <a:spcPct val="0"/>
              </a:spcAft>
              <a:buClr>
                <a:schemeClr val="bg1"/>
              </a:buClr>
              <a:buSzTx/>
              <a:buFontTx/>
              <a:buNone/>
              <a:tabLst/>
              <a:defRPr sz="1400" i="0" baseline="0">
                <a:solidFill>
                  <a:schemeClr val="bg2">
                    <a:lumMod val="50000"/>
                  </a:schemeClr>
                </a:solidFill>
                <a:latin typeface="+mn-lt"/>
                <a:ea typeface="+mn-ea"/>
                <a:cs typeface="+mn-cs"/>
              </a:defRPr>
            </a:lvl1pPr>
            <a:lvl2pPr marL="457200" indent="0" algn="l" rtl="0" eaLnBrk="0" fontAlgn="base" hangingPunct="0">
              <a:spcBef>
                <a:spcPct val="20000"/>
              </a:spcBef>
              <a:spcAft>
                <a:spcPct val="0"/>
              </a:spcAft>
              <a:buClr>
                <a:srgbClr val="009FBA"/>
              </a:buClr>
              <a:buNone/>
              <a:defRPr sz="1800" b="1">
                <a:solidFill>
                  <a:srgbClr val="0F5494"/>
                </a:solidFill>
                <a:latin typeface="+mn-lt"/>
              </a:defRPr>
            </a:lvl2pPr>
            <a:lvl3pPr marL="914400" indent="0" algn="l" rtl="0" eaLnBrk="0" fontAlgn="base" hangingPunct="0">
              <a:spcBef>
                <a:spcPct val="20000"/>
              </a:spcBef>
              <a:spcAft>
                <a:spcPct val="0"/>
              </a:spcAft>
              <a:buNone/>
              <a:defRPr sz="1600">
                <a:solidFill>
                  <a:srgbClr val="0F5494"/>
                </a:solidFill>
                <a:latin typeface="+mn-lt"/>
              </a:defRPr>
            </a:lvl3pPr>
            <a:lvl4pPr marL="1371600" indent="0" algn="l" rtl="0" eaLnBrk="0" fontAlgn="base" hangingPunct="0">
              <a:spcBef>
                <a:spcPct val="20000"/>
              </a:spcBef>
              <a:spcAft>
                <a:spcPct val="0"/>
              </a:spcAft>
              <a:buNone/>
              <a:defRPr sz="1400">
                <a:solidFill>
                  <a:schemeClr val="tx1"/>
                </a:solidFill>
                <a:latin typeface="Arial" charset="0"/>
              </a:defRPr>
            </a:lvl4pPr>
            <a:lvl5pPr marL="1828800" indent="0" algn="l" rtl="0" eaLnBrk="0" fontAlgn="base" hangingPunct="0">
              <a:spcBef>
                <a:spcPct val="20000"/>
              </a:spcBef>
              <a:spcAft>
                <a:spcPct val="0"/>
              </a:spcAft>
              <a:buNone/>
              <a:defRPr sz="1400">
                <a:solidFill>
                  <a:schemeClr val="tx1"/>
                </a:solidFill>
                <a:latin typeface="Arial" charset="0"/>
              </a:defRPr>
            </a:lvl5pPr>
            <a:lvl6pPr marL="2286000" indent="0" algn="l" rtl="0" fontAlgn="base">
              <a:spcBef>
                <a:spcPct val="20000"/>
              </a:spcBef>
              <a:spcAft>
                <a:spcPct val="0"/>
              </a:spcAft>
              <a:buNone/>
              <a:defRPr sz="1400">
                <a:solidFill>
                  <a:schemeClr val="tx1"/>
                </a:solidFill>
                <a:latin typeface="Arial" charset="0"/>
              </a:defRPr>
            </a:lvl6pPr>
            <a:lvl7pPr marL="2743200" indent="0" algn="l" rtl="0" fontAlgn="base">
              <a:spcBef>
                <a:spcPct val="20000"/>
              </a:spcBef>
              <a:spcAft>
                <a:spcPct val="0"/>
              </a:spcAft>
              <a:buNone/>
              <a:defRPr sz="1400">
                <a:solidFill>
                  <a:schemeClr val="tx1"/>
                </a:solidFill>
                <a:latin typeface="Arial" charset="0"/>
              </a:defRPr>
            </a:lvl7pPr>
            <a:lvl8pPr marL="3200400" indent="0" algn="l" rtl="0" fontAlgn="base">
              <a:spcBef>
                <a:spcPct val="20000"/>
              </a:spcBef>
              <a:spcAft>
                <a:spcPct val="0"/>
              </a:spcAft>
              <a:buNone/>
              <a:defRPr sz="1400">
                <a:solidFill>
                  <a:schemeClr val="tx1"/>
                </a:solidFill>
                <a:latin typeface="Arial" charset="0"/>
              </a:defRPr>
            </a:lvl8pPr>
            <a:lvl9pPr marL="3657600" indent="0" algn="l" rtl="0" fontAlgn="base">
              <a:spcBef>
                <a:spcPct val="20000"/>
              </a:spcBef>
              <a:spcAft>
                <a:spcPct val="0"/>
              </a:spcAft>
              <a:buNone/>
              <a:defRPr sz="1400">
                <a:solidFill>
                  <a:schemeClr val="tx1"/>
                </a:solidFill>
                <a:latin typeface="Arial" charset="0"/>
              </a:defRPr>
            </a:lvl9pPr>
          </a:lstStyle>
          <a:p>
            <a:pPr marL="0" marR="0" lvl="0" indent="0" algn="l" defTabSz="914400" rtl="0" eaLnBrk="1" fontAlgn="base" latinLnBrk="0" hangingPunct="1">
              <a:lnSpc>
                <a:spcPct val="80000"/>
              </a:lnSpc>
              <a:spcBef>
                <a:spcPct val="20000"/>
              </a:spcBef>
              <a:spcAft>
                <a:spcPct val="0"/>
              </a:spcAft>
              <a:buClr>
                <a:srgbClr val="FFFFFF"/>
              </a:buClr>
              <a:buSzTx/>
              <a:buFontTx/>
              <a:buNone/>
              <a:tabLst/>
              <a:defRPr/>
            </a:pPr>
            <a:r>
              <a:rPr kumimoji="0" lang="en-US" altLang="en-US" sz="2200" b="1" i="0" u="none" strike="noStrike" kern="0" cap="none" spc="0" normalizeH="0" baseline="0" noProof="0" dirty="0">
                <a:ln>
                  <a:noFill/>
                </a:ln>
                <a:solidFill>
                  <a:srgbClr val="F47B22"/>
                </a:solidFill>
                <a:effectLst/>
                <a:uLnTx/>
                <a:uFillTx/>
                <a:latin typeface="Verdana"/>
                <a:ea typeface="+mn-ea"/>
                <a:cs typeface="+mn-cs"/>
              </a:rPr>
              <a:t>Disease freedom (Country- Zone):</a:t>
            </a:r>
          </a:p>
          <a:p>
            <a:pPr marL="800100" marR="0" lvl="1" indent="-342900" algn="l" defTabSz="914400" rtl="0" eaLnBrk="1" fontAlgn="base" latinLnBrk="0" hangingPunct="1">
              <a:lnSpc>
                <a:spcPct val="80000"/>
              </a:lnSpc>
              <a:spcBef>
                <a:spcPct val="20000"/>
              </a:spcBef>
              <a:spcAft>
                <a:spcPct val="0"/>
              </a:spcAft>
              <a:buClr>
                <a:srgbClr val="009FBA"/>
              </a:buClr>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F5494"/>
                </a:solidFill>
                <a:effectLst/>
                <a:uLnTx/>
                <a:uFillTx/>
                <a:latin typeface="Verdana"/>
              </a:rPr>
              <a:t>Initial declaration</a:t>
            </a:r>
          </a:p>
          <a:p>
            <a:pPr marL="800100" marR="0" lvl="1" indent="-342900" algn="l" defTabSz="914400" rtl="0" eaLnBrk="1" fontAlgn="base" latinLnBrk="0" hangingPunct="1">
              <a:lnSpc>
                <a:spcPct val="80000"/>
              </a:lnSpc>
              <a:spcBef>
                <a:spcPct val="20000"/>
              </a:spcBef>
              <a:spcAft>
                <a:spcPct val="0"/>
              </a:spcAft>
              <a:buClr>
                <a:srgbClr val="009FBA"/>
              </a:buClr>
              <a:buSzTx/>
              <a:buFont typeface="Arial" panose="020B0604020202020204" pitchFamily="34" charset="0"/>
              <a:buChar char="•"/>
              <a:tabLst/>
              <a:defRPr/>
            </a:pPr>
            <a:r>
              <a:rPr kumimoji="0" lang="en-US" altLang="en-US" sz="2400" b="0" i="0" u="none" strike="noStrike" kern="0" cap="none" spc="0" normalizeH="0" baseline="0" noProof="0" dirty="0">
                <a:ln>
                  <a:noFill/>
                </a:ln>
                <a:solidFill>
                  <a:srgbClr val="0F5494"/>
                </a:solidFill>
                <a:effectLst/>
                <a:uLnTx/>
                <a:uFillTx/>
                <a:latin typeface="Verdana"/>
              </a:rPr>
              <a:t>Maintenance</a:t>
            </a:r>
          </a:p>
          <a:p>
            <a:pPr algn="l" eaLnBrk="1" hangingPunct="1">
              <a:lnSpc>
                <a:spcPct val="80000"/>
              </a:lnSpc>
              <a:buClr>
                <a:srgbClr val="009FBA"/>
              </a:buClr>
              <a:defRPr/>
            </a:pPr>
            <a:r>
              <a:rPr kumimoji="0" lang="en-US" altLang="en-US" sz="2200" b="1" i="0" u="none" strike="noStrike" kern="0" cap="none" spc="0" normalizeH="0" baseline="0" noProof="0" dirty="0">
                <a:ln>
                  <a:noFill/>
                </a:ln>
                <a:solidFill>
                  <a:srgbClr val="F47B22"/>
                </a:solidFill>
                <a:effectLst/>
                <a:uLnTx/>
                <a:uFillTx/>
                <a:latin typeface="Verdana"/>
              </a:rPr>
              <a:t>Zoning &amp; Compartment:</a:t>
            </a:r>
          </a:p>
          <a:p>
            <a:pPr marL="1257300" marR="0" lvl="2"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US" altLang="en-US" sz="2200" b="0" i="0" u="none" strike="noStrike" kern="0" cap="none" spc="0" normalizeH="0" baseline="0" noProof="0" dirty="0">
                <a:ln>
                  <a:noFill/>
                </a:ln>
                <a:solidFill>
                  <a:srgbClr val="0F5494"/>
                </a:solidFill>
                <a:effectLst/>
                <a:uLnTx/>
                <a:uFillTx/>
                <a:latin typeface="Verdana"/>
              </a:rPr>
              <a:t>Internal and </a:t>
            </a:r>
          </a:p>
          <a:p>
            <a:pPr marL="1257300" marR="0" lvl="2" indent="-342900" algn="l" defTabSz="914400" rtl="0" eaLnBrk="1" fontAlgn="base" latinLnBrk="0" hangingPunct="1">
              <a:lnSpc>
                <a:spcPct val="80000"/>
              </a:lnSpc>
              <a:spcBef>
                <a:spcPct val="20000"/>
              </a:spcBef>
              <a:spcAft>
                <a:spcPct val="0"/>
              </a:spcAft>
              <a:buClrTx/>
              <a:buSzTx/>
              <a:buFont typeface="Arial" panose="020B0604020202020204" pitchFamily="34" charset="0"/>
              <a:buChar char="•"/>
              <a:tabLst/>
              <a:defRPr/>
            </a:pPr>
            <a:r>
              <a:rPr kumimoji="0" lang="en-US" altLang="en-US" sz="2200" b="0" i="0" u="none" strike="noStrike" kern="0" cap="none" spc="0" normalizeH="0" baseline="0" noProof="0" dirty="0">
                <a:ln>
                  <a:noFill/>
                </a:ln>
                <a:solidFill>
                  <a:srgbClr val="0F5494"/>
                </a:solidFill>
                <a:effectLst/>
                <a:uLnTx/>
                <a:uFillTx/>
                <a:latin typeface="Verdana"/>
              </a:rPr>
              <a:t>external surveillance</a:t>
            </a:r>
          </a:p>
          <a:p>
            <a:pPr marL="0" marR="0" lvl="0" indent="0" algn="l" defTabSz="914400" rtl="0" eaLnBrk="1" fontAlgn="base" latinLnBrk="0" hangingPunct="1">
              <a:lnSpc>
                <a:spcPct val="80000"/>
              </a:lnSpc>
              <a:spcBef>
                <a:spcPct val="20000"/>
              </a:spcBef>
              <a:spcAft>
                <a:spcPct val="0"/>
              </a:spcAft>
              <a:buClr>
                <a:srgbClr val="FFFFFF"/>
              </a:buClr>
              <a:buSzTx/>
              <a:buFontTx/>
              <a:buNone/>
              <a:tabLst/>
              <a:defRPr/>
            </a:pPr>
            <a:r>
              <a:rPr kumimoji="0" lang="en-US" altLang="en-US" sz="2200" b="1" i="0" u="none" strike="noStrike" kern="0" cap="none" spc="0" normalizeH="0" baseline="0" noProof="0" dirty="0">
                <a:ln>
                  <a:noFill/>
                </a:ln>
                <a:solidFill>
                  <a:srgbClr val="F47B22"/>
                </a:solidFill>
                <a:effectLst/>
                <a:uLnTx/>
                <a:uFillTx/>
                <a:latin typeface="Verdana"/>
                <a:ea typeface="+mn-ea"/>
                <a:cs typeface="+mn-cs"/>
              </a:rPr>
              <a:t>Outbreak management</a:t>
            </a:r>
          </a:p>
          <a:p>
            <a:pPr marL="0" marR="0" lvl="0" indent="0" algn="ctr" defTabSz="914400" rtl="0" eaLnBrk="0" fontAlgn="base" latinLnBrk="0" hangingPunct="0">
              <a:lnSpc>
                <a:spcPct val="100000"/>
              </a:lnSpc>
              <a:spcBef>
                <a:spcPct val="20000"/>
              </a:spcBef>
              <a:spcAft>
                <a:spcPct val="0"/>
              </a:spcAft>
              <a:buClr>
                <a:srgbClr val="FFFFFF"/>
              </a:buClr>
              <a:buSzTx/>
              <a:buFontTx/>
              <a:buNone/>
              <a:tabLst/>
              <a:defRPr/>
            </a:pPr>
            <a:endParaRPr kumimoji="0" lang="en-GB" sz="1400" b="0" i="0" u="none" strike="noStrike" kern="0" cap="none" spc="0" normalizeH="0" baseline="0" noProof="0" dirty="0">
              <a:ln>
                <a:noFill/>
              </a:ln>
              <a:solidFill>
                <a:srgbClr val="808080">
                  <a:lumMod val="50000"/>
                </a:srgbClr>
              </a:solidFill>
              <a:effectLst/>
              <a:uLnTx/>
              <a:uFillTx/>
              <a:latin typeface="Verdana"/>
              <a:ea typeface="+mn-ea"/>
              <a:cs typeface="+mn-cs"/>
            </a:endParaRPr>
          </a:p>
        </p:txBody>
      </p:sp>
      <p:sp>
        <p:nvSpPr>
          <p:cNvPr id="4" name="Segnaposto numero diapositiva 3">
            <a:extLst>
              <a:ext uri="{FF2B5EF4-FFF2-40B4-BE49-F238E27FC236}">
                <a16:creationId xmlns:a16="http://schemas.microsoft.com/office/drawing/2014/main" id="{08CFB881-D16E-298D-70A8-791D2F54A10E}"/>
              </a:ext>
            </a:extLst>
          </p:cNvPr>
          <p:cNvSpPr txBox="1">
            <a:spLocks/>
          </p:cNvSpPr>
          <p:nvPr/>
        </p:nvSpPr>
        <p:spPr bwMode="auto">
          <a:xfrm>
            <a:off x="8675688" y="5995988"/>
            <a:ext cx="487362" cy="241300"/>
          </a:xfrm>
          <a:prstGeom prst="rect">
            <a:avLst/>
          </a:prstGeom>
          <a:solidFill>
            <a:srgbClr val="F47B22"/>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GB"/>
            </a:defPPr>
            <a:lvl1pPr algn="ctr" rtl="0" eaLnBrk="1" fontAlgn="base" hangingPunct="1">
              <a:spcBef>
                <a:spcPct val="20000"/>
              </a:spcBef>
              <a:spcAft>
                <a:spcPct val="0"/>
              </a:spcAft>
              <a:buClr>
                <a:schemeClr val="bg1"/>
              </a:buClr>
              <a:buChar char="•"/>
              <a:defRPr sz="2400" b="1" i="1" kern="1200">
                <a:solidFill>
                  <a:srgbClr val="0F5494"/>
                </a:solidFill>
                <a:latin typeface="Verdana" panose="020B0604030504040204" pitchFamily="34" charset="0"/>
                <a:ea typeface="+mn-ea"/>
                <a:cs typeface="+mn-cs"/>
              </a:defRPr>
            </a:lvl1pPr>
            <a:lvl2pPr marL="742950" indent="-285750" algn="l" rtl="0" eaLnBrk="0" fontAlgn="base" hangingPunct="0">
              <a:spcBef>
                <a:spcPct val="20000"/>
              </a:spcBef>
              <a:spcAft>
                <a:spcPct val="0"/>
              </a:spcAft>
              <a:buClr>
                <a:srgbClr val="009FBA"/>
              </a:buClr>
              <a:buChar char="•"/>
              <a:defRPr sz="2000" b="1" kern="1200">
                <a:solidFill>
                  <a:srgbClr val="0F5494"/>
                </a:solidFill>
                <a:latin typeface="Verdana" panose="020B0604030504040204" pitchFamily="34" charset="0"/>
                <a:ea typeface="+mn-ea"/>
                <a:cs typeface="+mn-cs"/>
              </a:defRPr>
            </a:lvl2pPr>
            <a:lvl3pPr marL="1143000" indent="-228600" algn="l" rtl="0" eaLnBrk="0" fontAlgn="base" hangingPunct="0">
              <a:spcBef>
                <a:spcPct val="20000"/>
              </a:spcBef>
              <a:spcAft>
                <a:spcPct val="0"/>
              </a:spcAft>
              <a:defRPr sz="1400" b="1" kern="1200">
                <a:solidFill>
                  <a:srgbClr val="0F5494"/>
                </a:solidFill>
                <a:latin typeface="Verdana" panose="020B0604030504040204" pitchFamily="34" charset="0"/>
                <a:ea typeface="+mn-ea"/>
                <a:cs typeface="+mn-cs"/>
              </a:defRPr>
            </a:lvl3pPr>
            <a:lvl4pPr marL="1600200" indent="-228600" algn="l" rtl="0" eaLnBrk="0" fontAlgn="base" hangingPunct="0">
              <a:spcBef>
                <a:spcPct val="20000"/>
              </a:spcBef>
              <a:spcAft>
                <a:spcPct val="0"/>
              </a:spcAft>
              <a:buChar char="–"/>
              <a:defRPr sz="2000" b="1"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har char="»"/>
              <a:defRPr sz="2000" b="1"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har char="»"/>
              <a:defRPr sz="2000" b="1"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har char="»"/>
              <a:defRPr sz="2000" b="1"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har char="»"/>
              <a:defRPr sz="2000" b="1" kern="1200">
                <a:solidFill>
                  <a:schemeClr val="tx1"/>
                </a:solidFill>
                <a:latin typeface="Arial" panose="020B0604020202020204"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B8026509-7E57-4167-8EEA-54DD95890BFE}" type="slidenum">
              <a:rPr kumimoji="0" lang="en-GB" altLang="en-US" sz="1000" b="1" i="0" u="none" strike="noStrike" kern="1200" cap="none" spc="0" normalizeH="0" baseline="0" noProof="0" smtClean="0">
                <a:ln>
                  <a:noFill/>
                </a:ln>
                <a:solidFill>
                  <a:srgbClr val="FFFFFF"/>
                </a:solidFill>
                <a:effectLst/>
                <a:uLnTx/>
                <a:uFillTx/>
                <a:latin typeface="Verdana" panose="020B060403050404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5</a:t>
            </a:fld>
            <a:endParaRPr kumimoji="0" lang="en-GB" altLang="en-US" sz="1000" b="1" i="0" u="none" strike="noStrike" kern="1200" cap="none" spc="0" normalizeH="0" baseline="0" noProof="0">
              <a:ln>
                <a:noFill/>
              </a:ln>
              <a:solidFill>
                <a:srgbClr val="FFFFFF"/>
              </a:solidFill>
              <a:effectLst/>
              <a:uLnTx/>
              <a:uFillTx/>
              <a:latin typeface="Verdana" panose="020B0604030504040204" pitchFamily="34" charset="0"/>
              <a:ea typeface="+mn-ea"/>
              <a:cs typeface="+mn-cs"/>
            </a:endParaRPr>
          </a:p>
        </p:txBody>
      </p:sp>
      <p:sp>
        <p:nvSpPr>
          <p:cNvPr id="5" name="Freccia in giù 4">
            <a:extLst>
              <a:ext uri="{FF2B5EF4-FFF2-40B4-BE49-F238E27FC236}">
                <a16:creationId xmlns:a16="http://schemas.microsoft.com/office/drawing/2014/main" id="{F63FD3E4-754D-2CB9-5C7B-17F9364D7701}"/>
              </a:ext>
            </a:extLst>
          </p:cNvPr>
          <p:cNvSpPr/>
          <p:nvPr/>
        </p:nvSpPr>
        <p:spPr>
          <a:xfrm>
            <a:off x="4885679" y="4721099"/>
            <a:ext cx="470280" cy="737966"/>
          </a:xfrm>
          <a:prstGeom prst="downArrow">
            <a:avLst/>
          </a:prstGeom>
          <a:solidFill>
            <a:srgbClr val="133176"/>
          </a:solidFill>
          <a:ln w="9525" cap="flat" cmpd="sng" algn="ctr">
            <a:solidFill>
              <a:srgbClr val="133176"/>
            </a:solidFill>
            <a:prstDash val="solid"/>
          </a:ln>
          <a:effectLst>
            <a:outerShdw blurRad="40000" dist="23000" dir="5400000" rotWithShape="0">
              <a:srgbClr val="000000">
                <a:alpha val="35000"/>
              </a:srgbClr>
            </a:outerShdw>
          </a:effectLst>
        </p:spPr>
        <p:txBody>
          <a:bodyPr anchor="ctr"/>
          <a:lstStyle/>
          <a:p>
            <a:pPr marL="0" marR="0" lvl="0" indent="0" algn="ctr" defTabSz="457200" eaLnBrk="0" fontAlgn="auto" latinLnBrk="0" hangingPunct="0">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Verdana"/>
              <a:ea typeface="+mn-ea"/>
              <a:cs typeface="+mn-cs"/>
            </a:endParaRPr>
          </a:p>
        </p:txBody>
      </p:sp>
      <p:sp>
        <p:nvSpPr>
          <p:cNvPr id="6" name="CasellaDiTesto 9">
            <a:extLst>
              <a:ext uri="{FF2B5EF4-FFF2-40B4-BE49-F238E27FC236}">
                <a16:creationId xmlns:a16="http://schemas.microsoft.com/office/drawing/2014/main" id="{CD75A213-84DA-FE6B-103C-075DFF634EE2}"/>
              </a:ext>
            </a:extLst>
          </p:cNvPr>
          <p:cNvSpPr txBox="1">
            <a:spLocks noChangeArrowheads="1"/>
          </p:cNvSpPr>
          <p:nvPr/>
        </p:nvSpPr>
        <p:spPr bwMode="auto">
          <a:xfrm>
            <a:off x="1775173" y="5867956"/>
            <a:ext cx="7569944" cy="36933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1"/>
              </a:buClr>
              <a:buChar char="•"/>
              <a:defRPr sz="2400" i="1">
                <a:solidFill>
                  <a:srgbClr val="0F5494"/>
                </a:solidFill>
                <a:latin typeface="Verdana" panose="020B0604030504040204" pitchFamily="34" charset="0"/>
              </a:defRPr>
            </a:lvl1pPr>
            <a:lvl2pPr marL="742950" indent="-285750">
              <a:spcBef>
                <a:spcPct val="20000"/>
              </a:spcBef>
              <a:buClr>
                <a:srgbClr val="009FBA"/>
              </a:buClr>
              <a:buChar char="•"/>
              <a:defRPr sz="2000" b="1">
                <a:solidFill>
                  <a:srgbClr val="0F5494"/>
                </a:solidFill>
                <a:latin typeface="Verdana" panose="020B0604030504040204" pitchFamily="34" charset="0"/>
              </a:defRPr>
            </a:lvl2pPr>
            <a:lvl3pPr marL="1143000" indent="-228600">
              <a:spcBef>
                <a:spcPct val="20000"/>
              </a:spcBef>
              <a:defRPr sz="1400">
                <a:solidFill>
                  <a:srgbClr val="0F5494"/>
                </a:solidFill>
                <a:latin typeface="Verdana" panose="020B060403050404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lang="it-IT" altLang="en-US" sz="1800" i="0" kern="0" dirty="0"/>
              <a:t>S</a:t>
            </a:r>
            <a:r>
              <a:rPr kumimoji="0" lang="it-IT" altLang="en-US" sz="1800" b="0" i="0" u="none" strike="noStrike" kern="0" cap="none" spc="0" normalizeH="0" baseline="0" noProof="0" dirty="0">
                <a:ln>
                  <a:noFill/>
                </a:ln>
                <a:solidFill>
                  <a:srgbClr val="0F5494"/>
                </a:solidFill>
                <a:effectLst/>
                <a:uLnTx/>
                <a:uFillTx/>
                <a:latin typeface="Verdana" panose="020B0604030504040204" pitchFamily="34" charset="0"/>
              </a:rPr>
              <a:t>urveillance must be adapted to </a:t>
            </a:r>
            <a:r>
              <a:rPr lang="it-IT" altLang="en-US" sz="1800" i="0" kern="0" dirty="0"/>
              <a:t>evolving</a:t>
            </a:r>
            <a:r>
              <a:rPr kumimoji="0" lang="it-IT" altLang="en-US" sz="1800" b="0" i="0" u="none" strike="noStrike" kern="0" cap="none" spc="0" normalizeH="0" baseline="0" noProof="0" dirty="0">
                <a:ln>
                  <a:noFill/>
                </a:ln>
                <a:solidFill>
                  <a:srgbClr val="0F5494"/>
                </a:solidFill>
                <a:effectLst/>
                <a:uLnTx/>
                <a:uFillTx/>
                <a:latin typeface="Verdana" panose="020B0604030504040204" pitchFamily="34" charset="0"/>
              </a:rPr>
              <a:t> situations</a:t>
            </a:r>
            <a:endParaRPr kumimoji="0" lang="en-GB" altLang="en-US" sz="1800" b="0" i="0" u="none" strike="noStrike" kern="0" cap="none" spc="0" normalizeH="0" baseline="0" noProof="0" dirty="0">
              <a:ln>
                <a:noFill/>
              </a:ln>
              <a:solidFill>
                <a:srgbClr val="0F5494"/>
              </a:solidFill>
              <a:effectLst/>
              <a:uLnTx/>
              <a:uFillTx/>
              <a:latin typeface="Verdana" panose="020B0604030504040204" pitchFamily="34" charset="0"/>
            </a:endParaRPr>
          </a:p>
        </p:txBody>
      </p:sp>
    </p:spTree>
    <p:extLst>
      <p:ext uri="{BB962C8B-B14F-4D97-AF65-F5344CB8AC3E}">
        <p14:creationId xmlns:p14="http://schemas.microsoft.com/office/powerpoint/2010/main" val="216581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a:extLst>
              <a:ext uri="{FF2B5EF4-FFF2-40B4-BE49-F238E27FC236}">
                <a16:creationId xmlns:a16="http://schemas.microsoft.com/office/drawing/2014/main" id="{4C7C55CC-6056-F4E7-4982-43F51D21921E}"/>
              </a:ext>
            </a:extLst>
          </p:cNvPr>
          <p:cNvSpPr>
            <a:spLocks noGrp="1"/>
          </p:cNvSpPr>
          <p:nvPr>
            <p:ph type="body" idx="1"/>
          </p:nvPr>
        </p:nvSpPr>
        <p:spPr>
          <a:xfrm>
            <a:off x="938213" y="1415891"/>
            <a:ext cx="5157787" cy="823912"/>
          </a:xfrm>
        </p:spPr>
        <p:txBody>
          <a:bodyPr/>
          <a:lstStyle/>
          <a:p>
            <a:r>
              <a:rPr lang="it-IT" dirty="0">
                <a:solidFill>
                  <a:schemeClr val="accent2">
                    <a:lumMod val="50000"/>
                  </a:schemeClr>
                </a:solidFill>
              </a:rPr>
              <a:t>1 st High Risk Period</a:t>
            </a:r>
          </a:p>
        </p:txBody>
      </p:sp>
      <p:sp>
        <p:nvSpPr>
          <p:cNvPr id="5" name="Segnaposto contenuto 4">
            <a:extLst>
              <a:ext uri="{FF2B5EF4-FFF2-40B4-BE49-F238E27FC236}">
                <a16:creationId xmlns:a16="http://schemas.microsoft.com/office/drawing/2014/main" id="{15143559-C473-59AC-9C89-9DDDC10593DE}"/>
              </a:ext>
            </a:extLst>
          </p:cNvPr>
          <p:cNvSpPr>
            <a:spLocks noGrp="1"/>
          </p:cNvSpPr>
          <p:nvPr>
            <p:ph sz="half" idx="2"/>
          </p:nvPr>
        </p:nvSpPr>
        <p:spPr>
          <a:xfrm>
            <a:off x="674648" y="2346483"/>
            <a:ext cx="5157787" cy="3097331"/>
          </a:xfrm>
        </p:spPr>
        <p:txBody>
          <a:bodyPr/>
          <a:lstStyle/>
          <a:p>
            <a:pPr marL="0" indent="0" algn="ctr">
              <a:buNone/>
            </a:pPr>
            <a:r>
              <a:rPr lang="en-US" sz="2000" dirty="0"/>
              <a:t>The period between the introduction of an agent into a country and the first detection.</a:t>
            </a:r>
          </a:p>
          <a:p>
            <a:pPr marL="0" indent="0" algn="ctr">
              <a:buNone/>
            </a:pPr>
            <a:endParaRPr lang="it-IT" sz="2000" dirty="0"/>
          </a:p>
        </p:txBody>
      </p:sp>
      <p:sp>
        <p:nvSpPr>
          <p:cNvPr id="6" name="Segnaposto testo 5">
            <a:extLst>
              <a:ext uri="{FF2B5EF4-FFF2-40B4-BE49-F238E27FC236}">
                <a16:creationId xmlns:a16="http://schemas.microsoft.com/office/drawing/2014/main" id="{0112E6E1-3B7E-9903-2F42-D4DDDBC772AC}"/>
              </a:ext>
            </a:extLst>
          </p:cNvPr>
          <p:cNvSpPr>
            <a:spLocks noGrp="1"/>
          </p:cNvSpPr>
          <p:nvPr>
            <p:ph type="body" sz="quarter" idx="3"/>
          </p:nvPr>
        </p:nvSpPr>
        <p:spPr>
          <a:xfrm>
            <a:off x="6070599" y="1286557"/>
            <a:ext cx="5183188" cy="823912"/>
          </a:xfrm>
        </p:spPr>
        <p:txBody>
          <a:bodyPr/>
          <a:lstStyle/>
          <a:p>
            <a:r>
              <a:rPr lang="it-IT" dirty="0">
                <a:solidFill>
                  <a:schemeClr val="accent2">
                    <a:lumMod val="50000"/>
                  </a:schemeClr>
                </a:solidFill>
              </a:rPr>
              <a:t>2 </a:t>
            </a:r>
            <a:r>
              <a:rPr lang="it-IT" dirty="0" err="1">
                <a:solidFill>
                  <a:schemeClr val="accent2">
                    <a:lumMod val="50000"/>
                  </a:schemeClr>
                </a:solidFill>
              </a:rPr>
              <a:t>nd</a:t>
            </a:r>
            <a:r>
              <a:rPr lang="it-IT" dirty="0">
                <a:solidFill>
                  <a:schemeClr val="accent2">
                    <a:lumMod val="50000"/>
                  </a:schemeClr>
                </a:solidFill>
              </a:rPr>
              <a:t> High Risk </a:t>
            </a:r>
            <a:r>
              <a:rPr lang="it-IT" dirty="0" err="1">
                <a:solidFill>
                  <a:schemeClr val="accent2">
                    <a:lumMod val="50000"/>
                  </a:schemeClr>
                </a:solidFill>
              </a:rPr>
              <a:t>Period</a:t>
            </a:r>
            <a:endParaRPr lang="it-IT" dirty="0">
              <a:solidFill>
                <a:schemeClr val="accent2">
                  <a:lumMod val="50000"/>
                </a:schemeClr>
              </a:solidFill>
            </a:endParaRPr>
          </a:p>
        </p:txBody>
      </p:sp>
      <p:sp>
        <p:nvSpPr>
          <p:cNvPr id="7" name="Segnaposto contenuto 6">
            <a:extLst>
              <a:ext uri="{FF2B5EF4-FFF2-40B4-BE49-F238E27FC236}">
                <a16:creationId xmlns:a16="http://schemas.microsoft.com/office/drawing/2014/main" id="{4B1A9035-D231-FCC1-AB33-6AD9020DE400}"/>
              </a:ext>
            </a:extLst>
          </p:cNvPr>
          <p:cNvSpPr>
            <a:spLocks noGrp="1"/>
          </p:cNvSpPr>
          <p:nvPr>
            <p:ph sz="quarter" idx="4"/>
          </p:nvPr>
        </p:nvSpPr>
        <p:spPr>
          <a:xfrm>
            <a:off x="5997574" y="2307789"/>
            <a:ext cx="5183188" cy="3097331"/>
          </a:xfrm>
        </p:spPr>
        <p:txBody>
          <a:bodyPr/>
          <a:lstStyle/>
          <a:p>
            <a:pPr marL="0" indent="0" algn="ctr">
              <a:buNone/>
            </a:pPr>
            <a:r>
              <a:rPr lang="en-US" sz="2000" dirty="0"/>
              <a:t>The period between the first detection and the setting up of effective control measures to prevent further virus spreading.</a:t>
            </a:r>
          </a:p>
          <a:p>
            <a:pPr algn="ctr"/>
            <a:endParaRPr lang="it-IT" sz="2000" dirty="0"/>
          </a:p>
        </p:txBody>
      </p:sp>
      <p:sp>
        <p:nvSpPr>
          <p:cNvPr id="3" name="Titolo 2">
            <a:extLst>
              <a:ext uri="{FF2B5EF4-FFF2-40B4-BE49-F238E27FC236}">
                <a16:creationId xmlns:a16="http://schemas.microsoft.com/office/drawing/2014/main" id="{5DBBDF2F-A9BC-5A2F-DC9F-29A43C24305A}"/>
              </a:ext>
            </a:extLst>
          </p:cNvPr>
          <p:cNvSpPr>
            <a:spLocks noGrp="1"/>
          </p:cNvSpPr>
          <p:nvPr>
            <p:ph type="title"/>
          </p:nvPr>
        </p:nvSpPr>
        <p:spPr>
          <a:xfrm>
            <a:off x="2014448" y="308430"/>
            <a:ext cx="8457372" cy="782357"/>
          </a:xfrm>
        </p:spPr>
        <p:txBody>
          <a:bodyPr/>
          <a:lstStyle/>
          <a:p>
            <a:pPr algn="ctr"/>
            <a:r>
              <a:rPr lang="it-IT" b="1" dirty="0">
                <a:solidFill>
                  <a:schemeClr val="accent2">
                    <a:lumMod val="50000"/>
                  </a:schemeClr>
                </a:solidFill>
              </a:rPr>
              <a:t>High Risk Period</a:t>
            </a:r>
          </a:p>
        </p:txBody>
      </p:sp>
      <p:sp>
        <p:nvSpPr>
          <p:cNvPr id="8" name="Freccia in giù 7">
            <a:extLst>
              <a:ext uri="{FF2B5EF4-FFF2-40B4-BE49-F238E27FC236}">
                <a16:creationId xmlns:a16="http://schemas.microsoft.com/office/drawing/2014/main" id="{79B35B34-3B7A-361D-97E0-A351D11599C0}"/>
              </a:ext>
            </a:extLst>
          </p:cNvPr>
          <p:cNvSpPr/>
          <p:nvPr/>
        </p:nvSpPr>
        <p:spPr>
          <a:xfrm>
            <a:off x="8121542" y="3429000"/>
            <a:ext cx="346840" cy="1072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B20D7591-FF61-B968-D758-C7FBC8238B0B}"/>
              </a:ext>
            </a:extLst>
          </p:cNvPr>
          <p:cNvSpPr txBox="1"/>
          <p:nvPr/>
        </p:nvSpPr>
        <p:spPr>
          <a:xfrm rot="5400000">
            <a:off x="9327998" y="3124607"/>
            <a:ext cx="4714752" cy="584775"/>
          </a:xfrm>
          <a:prstGeom prst="rect">
            <a:avLst/>
          </a:prstGeom>
          <a:solidFill>
            <a:srgbClr val="F47B22"/>
          </a:solidFill>
        </p:spPr>
        <p:txBody>
          <a:bodyPr wrap="none" rtlCol="0">
            <a:spAutoFit/>
          </a:bodyPr>
          <a:lstStyle/>
          <a:p>
            <a:r>
              <a:rPr lang="it-IT" sz="3200" b="1" dirty="0" err="1"/>
              <a:t>Outbreak</a:t>
            </a:r>
            <a:r>
              <a:rPr lang="it-IT" sz="3200" dirty="0"/>
              <a:t> </a:t>
            </a:r>
            <a:r>
              <a:rPr lang="it-IT" sz="3200" b="1" dirty="0"/>
              <a:t>Management </a:t>
            </a:r>
          </a:p>
        </p:txBody>
      </p:sp>
      <p:sp>
        <p:nvSpPr>
          <p:cNvPr id="11" name="CasellaDiTesto 10">
            <a:extLst>
              <a:ext uri="{FF2B5EF4-FFF2-40B4-BE49-F238E27FC236}">
                <a16:creationId xmlns:a16="http://schemas.microsoft.com/office/drawing/2014/main" id="{AC2D023B-4665-1683-4F25-E5316B7BECBE}"/>
              </a:ext>
            </a:extLst>
          </p:cNvPr>
          <p:cNvSpPr txBox="1"/>
          <p:nvPr/>
        </p:nvSpPr>
        <p:spPr>
          <a:xfrm>
            <a:off x="6359567" y="4731744"/>
            <a:ext cx="4236317" cy="707886"/>
          </a:xfrm>
          <a:prstGeom prst="rect">
            <a:avLst/>
          </a:prstGeom>
          <a:solidFill>
            <a:srgbClr val="FFC000"/>
          </a:solidFill>
        </p:spPr>
        <p:txBody>
          <a:bodyPr wrap="square" rtlCol="0">
            <a:spAutoFit/>
          </a:bodyPr>
          <a:lstStyle/>
          <a:p>
            <a:pPr algn="ctr"/>
            <a:r>
              <a:rPr lang="en-US" sz="2000" b="0" i="0" dirty="0"/>
              <a:t>Contribute to reduce number of Secondary Outbreaks</a:t>
            </a:r>
          </a:p>
        </p:txBody>
      </p:sp>
      <p:sp>
        <p:nvSpPr>
          <p:cNvPr id="13" name="CasellaDiTesto 12">
            <a:extLst>
              <a:ext uri="{FF2B5EF4-FFF2-40B4-BE49-F238E27FC236}">
                <a16:creationId xmlns:a16="http://schemas.microsoft.com/office/drawing/2014/main" id="{A56677B8-102F-D3D1-D7E0-F7CFE1F5F523}"/>
              </a:ext>
            </a:extLst>
          </p:cNvPr>
          <p:cNvSpPr txBox="1"/>
          <p:nvPr/>
        </p:nvSpPr>
        <p:spPr>
          <a:xfrm>
            <a:off x="1011238" y="4724788"/>
            <a:ext cx="4236631" cy="707886"/>
          </a:xfrm>
          <a:prstGeom prst="rect">
            <a:avLst/>
          </a:prstGeom>
          <a:solidFill>
            <a:srgbClr val="FFC000"/>
          </a:solidFill>
        </p:spPr>
        <p:txBody>
          <a:bodyPr wrap="square" rtlCol="0">
            <a:spAutoFit/>
          </a:bodyPr>
          <a:lstStyle/>
          <a:p>
            <a:pPr algn="ctr"/>
            <a:r>
              <a:rPr lang="en-US" sz="2000" dirty="0">
                <a:solidFill>
                  <a:srgbClr val="0F5494"/>
                </a:solidFill>
              </a:rPr>
              <a:t>The length of the 1</a:t>
            </a:r>
            <a:r>
              <a:rPr lang="en-US" sz="2000" baseline="30000" dirty="0">
                <a:solidFill>
                  <a:srgbClr val="0F5494"/>
                </a:solidFill>
              </a:rPr>
              <a:t>st</a:t>
            </a:r>
            <a:r>
              <a:rPr lang="en-US" sz="2000" dirty="0">
                <a:solidFill>
                  <a:srgbClr val="0F5494"/>
                </a:solidFill>
              </a:rPr>
              <a:t> HRP will affect the size of the epidemic </a:t>
            </a:r>
          </a:p>
        </p:txBody>
      </p:sp>
      <p:sp>
        <p:nvSpPr>
          <p:cNvPr id="16" name="Freccia in giù 15">
            <a:extLst>
              <a:ext uri="{FF2B5EF4-FFF2-40B4-BE49-F238E27FC236}">
                <a16:creationId xmlns:a16="http://schemas.microsoft.com/office/drawing/2014/main" id="{773BA00E-A25F-323E-6248-72A8FF3B8064}"/>
              </a:ext>
            </a:extLst>
          </p:cNvPr>
          <p:cNvSpPr/>
          <p:nvPr/>
        </p:nvSpPr>
        <p:spPr>
          <a:xfrm>
            <a:off x="2824556" y="3320429"/>
            <a:ext cx="346840" cy="1072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643919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D9273F-C05A-1A3D-4621-93B1061131CE}"/>
              </a:ext>
            </a:extLst>
          </p:cNvPr>
          <p:cNvSpPr>
            <a:spLocks noGrp="1"/>
          </p:cNvSpPr>
          <p:nvPr>
            <p:ph type="title"/>
          </p:nvPr>
        </p:nvSpPr>
        <p:spPr>
          <a:xfrm>
            <a:off x="2272208" y="377760"/>
            <a:ext cx="8457372" cy="782357"/>
          </a:xfrm>
        </p:spPr>
        <p:txBody>
          <a:bodyPr/>
          <a:lstStyle/>
          <a:p>
            <a:pPr algn="ctr"/>
            <a:r>
              <a:rPr lang="it-IT" b="1" dirty="0" err="1">
                <a:solidFill>
                  <a:srgbClr val="0070C0"/>
                </a:solidFill>
              </a:rPr>
              <a:t>Surveillance</a:t>
            </a:r>
            <a:r>
              <a:rPr lang="it-IT" b="1" dirty="0">
                <a:solidFill>
                  <a:srgbClr val="0070C0"/>
                </a:solidFill>
              </a:rPr>
              <a:t> Strategy (ASF)</a:t>
            </a:r>
          </a:p>
        </p:txBody>
      </p:sp>
      <p:pic>
        <p:nvPicPr>
          <p:cNvPr id="3" name="Immagine 2">
            <a:extLst>
              <a:ext uri="{FF2B5EF4-FFF2-40B4-BE49-F238E27FC236}">
                <a16:creationId xmlns:a16="http://schemas.microsoft.com/office/drawing/2014/main" id="{DEFD0B3C-3087-EB7D-A3A4-E861910820EE}"/>
              </a:ext>
            </a:extLst>
          </p:cNvPr>
          <p:cNvPicPr>
            <a:picLocks noChangeAspect="1"/>
          </p:cNvPicPr>
          <p:nvPr/>
        </p:nvPicPr>
        <p:blipFill>
          <a:blip r:embed="rId2"/>
          <a:stretch>
            <a:fillRect/>
          </a:stretch>
        </p:blipFill>
        <p:spPr>
          <a:xfrm>
            <a:off x="2270056" y="1603572"/>
            <a:ext cx="8913124" cy="4596782"/>
          </a:xfrm>
          <a:prstGeom prst="rect">
            <a:avLst/>
          </a:prstGeom>
        </p:spPr>
      </p:pic>
    </p:spTree>
    <p:extLst>
      <p:ext uri="{BB962C8B-B14F-4D97-AF65-F5344CB8AC3E}">
        <p14:creationId xmlns:p14="http://schemas.microsoft.com/office/powerpoint/2010/main" val="2715044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B7D532F-6E97-B0F6-1E9C-90D336C40828}"/>
              </a:ext>
            </a:extLst>
          </p:cNvPr>
          <p:cNvSpPr txBox="1">
            <a:spLocks/>
          </p:cNvSpPr>
          <p:nvPr/>
        </p:nvSpPr>
        <p:spPr>
          <a:xfrm>
            <a:off x="634562" y="1710441"/>
            <a:ext cx="10703141" cy="4028208"/>
          </a:xfrm>
          <a:prstGeom prst="rect">
            <a:avLst/>
          </a:prstGeom>
        </p:spPr>
        <p:txBody>
          <a:bodyPr>
            <a:norm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b="1" dirty="0">
                <a:solidFill>
                  <a:schemeClr val="bg2">
                    <a:lumMod val="75000"/>
                  </a:schemeClr>
                </a:solidFill>
              </a:rPr>
              <a:t>PASSIVE</a:t>
            </a:r>
            <a:r>
              <a:rPr lang="en-US" sz="2000" dirty="0"/>
              <a:t> </a:t>
            </a:r>
            <a:r>
              <a:rPr lang="en-US" sz="2000" b="1" dirty="0">
                <a:solidFill>
                  <a:srgbClr val="00B0F0"/>
                </a:solidFill>
              </a:rPr>
              <a:t>SURVEILLANCE: </a:t>
            </a:r>
            <a:r>
              <a:rPr lang="en-US" sz="2000" dirty="0"/>
              <a:t>notification based on the immediate communication of suspicions of notifiable disease by any person in contact with the animals to the competent authority.</a:t>
            </a:r>
            <a:endParaRPr lang="en-US" sz="2000" b="1" dirty="0">
              <a:solidFill>
                <a:srgbClr val="00B0F0"/>
              </a:solidFill>
            </a:endParaRPr>
          </a:p>
          <a:p>
            <a:pPr marL="0" indent="0" algn="just">
              <a:buNone/>
            </a:pPr>
            <a:r>
              <a:rPr lang="en-US" sz="2000" b="1" dirty="0">
                <a:solidFill>
                  <a:srgbClr val="00B0F0"/>
                </a:solidFill>
                <a:sym typeface="Wingdings" panose="05000000000000000000" pitchFamily="2" charset="2"/>
              </a:rPr>
              <a:t>   </a:t>
            </a:r>
            <a:r>
              <a:rPr lang="en-029" sz="1800" dirty="0">
                <a:sym typeface="Wingdings" panose="05000000000000000000" pitchFamily="2" charset="2"/>
              </a:rPr>
              <a:t>Cheap/continuous/covers the entire target population.</a:t>
            </a:r>
            <a:endParaRPr lang="en-029" sz="1800" dirty="0"/>
          </a:p>
          <a:p>
            <a:pPr algn="just"/>
            <a:r>
              <a:rPr lang="en-US" sz="2000" b="1" dirty="0">
                <a:solidFill>
                  <a:schemeClr val="bg2">
                    <a:lumMod val="75000"/>
                  </a:schemeClr>
                </a:solidFill>
              </a:rPr>
              <a:t>ACTIVE</a:t>
            </a:r>
            <a:r>
              <a:rPr lang="en-US" sz="2000" dirty="0"/>
              <a:t> </a:t>
            </a:r>
            <a:r>
              <a:rPr lang="en-US" sz="2000" b="1" dirty="0">
                <a:solidFill>
                  <a:srgbClr val="00B0F0"/>
                </a:solidFill>
              </a:rPr>
              <a:t>SURVEILLANCE: </a:t>
            </a:r>
            <a:r>
              <a:rPr lang="en-US" sz="2000" dirty="0"/>
              <a:t>actively search for disease detection in animal population.</a:t>
            </a:r>
            <a:endParaRPr lang="en-US" sz="2000" b="1" dirty="0">
              <a:solidFill>
                <a:srgbClr val="00B0F0"/>
              </a:solidFill>
            </a:endParaRPr>
          </a:p>
          <a:p>
            <a:pPr lvl="1" algn="just"/>
            <a:r>
              <a:rPr lang="en-US" sz="1800" dirty="0"/>
              <a:t>Random sampling strategy </a:t>
            </a:r>
            <a:r>
              <a:rPr lang="en-US" sz="1800" dirty="0">
                <a:sym typeface="Wingdings" panose="05000000000000000000" pitchFamily="2" charset="2"/>
              </a:rPr>
              <a:t> estimate prevalence / demonstrate presence or absence.</a:t>
            </a:r>
            <a:endParaRPr lang="en-US" sz="1800" dirty="0"/>
          </a:p>
          <a:p>
            <a:pPr lvl="1" algn="just"/>
            <a:r>
              <a:rPr lang="en-US" sz="1800" dirty="0"/>
              <a:t>Identification of risk factors: production systems, epi links, vector populations, density of animals </a:t>
            </a:r>
            <a:r>
              <a:rPr lang="en-US" sz="1800" dirty="0">
                <a:sym typeface="Wingdings" panose="05000000000000000000" pitchFamily="2" charset="2"/>
              </a:rPr>
              <a:t> risk-based active surveillance </a:t>
            </a:r>
            <a:endParaRPr lang="en-US" sz="1800" dirty="0"/>
          </a:p>
        </p:txBody>
      </p:sp>
      <p:sp>
        <p:nvSpPr>
          <p:cNvPr id="4" name="Título 1">
            <a:extLst>
              <a:ext uri="{FF2B5EF4-FFF2-40B4-BE49-F238E27FC236}">
                <a16:creationId xmlns:a16="http://schemas.microsoft.com/office/drawing/2014/main" id="{2AC9A0D8-C3A5-E68E-79F2-C0AED5BD2AEB}"/>
              </a:ext>
            </a:extLst>
          </p:cNvPr>
          <p:cNvSpPr txBox="1">
            <a:spLocks/>
          </p:cNvSpPr>
          <p:nvPr/>
        </p:nvSpPr>
        <p:spPr>
          <a:xfrm>
            <a:off x="2336412" y="654178"/>
            <a:ext cx="9267825" cy="930345"/>
          </a:xfrm>
        </p:spPr>
        <p:txBody>
          <a:bodyPr>
            <a:normAutofit fontScale="97500"/>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algn="ctr">
              <a:defRPr sz="4000" b="1"/>
            </a:pPr>
            <a:r>
              <a:rPr lang="en-US" b="1" dirty="0"/>
              <a:t>Basic surveillance components </a:t>
            </a:r>
          </a:p>
        </p:txBody>
      </p:sp>
    </p:spTree>
    <p:extLst>
      <p:ext uri="{BB962C8B-B14F-4D97-AF65-F5344CB8AC3E}">
        <p14:creationId xmlns:p14="http://schemas.microsoft.com/office/powerpoint/2010/main" val="2272332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F9FCC518-4ECA-C718-9DB2-0EBD7AA3F708}"/>
              </a:ext>
            </a:extLst>
          </p:cNvPr>
          <p:cNvSpPr>
            <a:spLocks noGrp="1"/>
          </p:cNvSpPr>
          <p:nvPr>
            <p:ph type="title"/>
          </p:nvPr>
        </p:nvSpPr>
        <p:spPr>
          <a:xfrm>
            <a:off x="1925693" y="452009"/>
            <a:ext cx="10515600" cy="782023"/>
          </a:xfrm>
        </p:spPr>
        <p:txBody>
          <a:bodyPr>
            <a:normAutofit/>
          </a:bodyPr>
          <a:lstStyle/>
          <a:p>
            <a:pPr algn="ctr">
              <a:defRPr sz="3600" b="1">
                <a:solidFill>
                  <a:srgbClr val="0070C0"/>
                </a:solidFill>
                <a:latin typeface="+mn-lt"/>
              </a:defRPr>
            </a:pPr>
            <a:r>
              <a:rPr dirty="0"/>
              <a:t>Requirements </a:t>
            </a:r>
            <a:r>
              <a:rPr lang="es-ES" dirty="0"/>
              <a:t>for</a:t>
            </a:r>
            <a:r>
              <a:rPr dirty="0"/>
              <a:t> passive surveillance </a:t>
            </a:r>
          </a:p>
        </p:txBody>
      </p:sp>
      <p:sp>
        <p:nvSpPr>
          <p:cNvPr id="4" name="Marcador de contenido 2">
            <a:extLst>
              <a:ext uri="{FF2B5EF4-FFF2-40B4-BE49-F238E27FC236}">
                <a16:creationId xmlns:a16="http://schemas.microsoft.com/office/drawing/2014/main" id="{3BB5FD96-DA96-FB96-C28B-068DD4CB0BDE}"/>
              </a:ext>
            </a:extLst>
          </p:cNvPr>
          <p:cNvSpPr txBox="1">
            <a:spLocks/>
          </p:cNvSpPr>
          <p:nvPr/>
        </p:nvSpPr>
        <p:spPr>
          <a:xfrm>
            <a:off x="657740" y="1595935"/>
            <a:ext cx="10876519" cy="4810056"/>
          </a:xfrm>
          <a:prstGeom prst="rect">
            <a:avLst/>
          </a:prstGeom>
        </p:spPr>
        <p:txBody>
          <a:bodyPr>
            <a:normAutofit fontScale="92500" lnSpcReduction="10000"/>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defRPr sz="2400"/>
            </a:pPr>
            <a:r>
              <a:rPr lang="en-US" dirty="0"/>
              <a:t>Clinical signs and lesions of the disease known by all stakeholders (farmers, vets, hunters, etc.).</a:t>
            </a:r>
          </a:p>
          <a:p>
            <a:pPr algn="just">
              <a:defRPr sz="2400"/>
            </a:pPr>
            <a:r>
              <a:rPr lang="en-US" dirty="0"/>
              <a:t>Awareness of stakeholders regarding the impact and the need for immediate communication of compatible clinical signs and lesions.</a:t>
            </a:r>
          </a:p>
          <a:p>
            <a:pPr algn="just">
              <a:defRPr sz="2400"/>
            </a:pPr>
            <a:r>
              <a:rPr lang="en-US" dirty="0"/>
              <a:t>Immediate communication to OVS of any suspicion case. </a:t>
            </a:r>
          </a:p>
          <a:p>
            <a:pPr algn="just">
              <a:defRPr sz="2400"/>
            </a:pPr>
            <a:r>
              <a:rPr lang="en-US" dirty="0"/>
              <a:t>Immediate investigation by the OVS of suspicions including official sampling if necessary. </a:t>
            </a:r>
          </a:p>
          <a:p>
            <a:pPr algn="just">
              <a:defRPr sz="2400"/>
            </a:pPr>
            <a:r>
              <a:rPr lang="en-US" dirty="0"/>
              <a:t>Reliable and rapid laboratory diagnosis to confirm or rule out suspicion.  </a:t>
            </a:r>
          </a:p>
          <a:p>
            <a:pPr marL="0" indent="0" algn="just">
              <a:buFont typeface="Arial" panose="020B0604020202020204" pitchFamily="34" charset="0"/>
              <a:buNone/>
            </a:pPr>
            <a:endParaRPr lang="en-US" dirty="0"/>
          </a:p>
          <a:p>
            <a:pPr marL="0" indent="0" algn="ctr">
              <a:lnSpc>
                <a:spcPct val="90000"/>
              </a:lnSpc>
              <a:spcBef>
                <a:spcPts val="1000"/>
              </a:spcBef>
              <a:spcAft>
                <a:spcPts val="0"/>
              </a:spcAft>
              <a:buClrTx/>
              <a:buFont typeface="Arial" panose="020B0604020202020204" pitchFamily="34" charset="0"/>
              <a:buNone/>
            </a:pPr>
            <a:r>
              <a:rPr lang="en-US" b="1" dirty="0">
                <a:solidFill>
                  <a:prstClr val="black"/>
                </a:solidFill>
                <a:latin typeface="Calibri" panose="020F0502020204030204"/>
                <a:sym typeface="Wingdings" panose="05000000000000000000" pitchFamily="2" charset="2"/>
              </a:rPr>
              <a:t>Critical step: </a:t>
            </a:r>
            <a:r>
              <a:rPr lang="en-US" dirty="0"/>
              <a:t>Immediate communication to OVS of suspicions</a:t>
            </a:r>
          </a:p>
        </p:txBody>
      </p:sp>
    </p:spTree>
    <p:extLst>
      <p:ext uri="{BB962C8B-B14F-4D97-AF65-F5344CB8AC3E}">
        <p14:creationId xmlns:p14="http://schemas.microsoft.com/office/powerpoint/2010/main" val="1897216777"/>
      </p:ext>
    </p:extLst>
  </p:cSld>
  <p:clrMapOvr>
    <a:masterClrMapping/>
  </p:clrMapOvr>
</p:sld>
</file>

<file path=ppt/theme/theme1.xml><?xml version="1.0" encoding="utf-8"?>
<a:theme xmlns:a="http://schemas.openxmlformats.org/drawingml/2006/main" name="Office Theme">
  <a:themeElements>
    <a:clrScheme name="EU_BTSF">
      <a:dk1>
        <a:srgbClr val="4D4D4D"/>
      </a:dk1>
      <a:lt1>
        <a:srgbClr val="FFFFFF"/>
      </a:lt1>
      <a:dk2>
        <a:srgbClr val="034EA2"/>
      </a:dk2>
      <a:lt2>
        <a:srgbClr val="D3E8F9"/>
      </a:lt2>
      <a:accent1>
        <a:srgbClr val="1E858B"/>
      </a:accent1>
      <a:accent2>
        <a:srgbClr val="4BC5DE"/>
      </a:accent2>
      <a:accent3>
        <a:srgbClr val="6FA528"/>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TSF_presentation_EN_2021_DG_SANTE_DRAFT_V3.potx" id="{5EE5D77C-3E72-4AD8-ADC6-E0934254C631}" vid="{9BE5C4B1-2988-48CD-BC23-2F9C1E6DE6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098AE41A192E4C85C747A9850AEF9A" ma:contentTypeVersion="1" ma:contentTypeDescription="Create a new document." ma:contentTypeScope="" ma:versionID="5a8770b97c883eee6e80458dbe9e6cc2">
  <xsd:schema xmlns:xsd="http://www.w3.org/2001/XMLSchema" xmlns:xs="http://www.w3.org/2001/XMLSchema" xmlns:p="http://schemas.microsoft.com/office/2006/metadata/properties" xmlns:ns1="http://schemas.microsoft.com/sharepoint/v3" targetNamespace="http://schemas.microsoft.com/office/2006/metadata/properties" ma:root="true" ma:fieldsID="ef2aa9ed40e72a78c3822fc753b43e87"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F87431-2774-4E17-BE38-8A579357848D}">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72EEACE0-6474-4130-B64E-D9F9E5478D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B1CAF70-02D1-4551-A536-63581F6A80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BTSF_presentation_EN_2021_DG_SANTE_DRAFT_V3</Template>
  <TotalTime>1265</TotalTime>
  <Words>2206</Words>
  <Application>Microsoft Office PowerPoint</Application>
  <PresentationFormat>Panorámica</PresentationFormat>
  <Paragraphs>264</Paragraphs>
  <Slides>46</Slides>
  <Notes>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46</vt:i4>
      </vt:variant>
    </vt:vector>
  </HeadingPairs>
  <TitlesOfParts>
    <vt:vector size="55" baseType="lpstr">
      <vt:lpstr>Malgun Gothic</vt:lpstr>
      <vt:lpstr>Arial</vt:lpstr>
      <vt:lpstr>Calibri</vt:lpstr>
      <vt:lpstr>EC Square Sans Pro</vt:lpstr>
      <vt:lpstr>EC Square Sans Pro Medium</vt:lpstr>
      <vt:lpstr>Garamond</vt:lpstr>
      <vt:lpstr>Verdana</vt:lpstr>
      <vt:lpstr>Wingdings</vt:lpstr>
      <vt:lpstr>Office Theme</vt:lpstr>
      <vt:lpstr>Presentación de PowerPoint</vt:lpstr>
      <vt:lpstr>Content</vt:lpstr>
      <vt:lpstr>Presentación de PowerPoint</vt:lpstr>
      <vt:lpstr>Presentación de PowerPoint</vt:lpstr>
      <vt:lpstr>..in the WOAH Code surveillance is specifically required for:</vt:lpstr>
      <vt:lpstr>High Risk Period</vt:lpstr>
      <vt:lpstr>Surveillance Strategy (ASF)</vt:lpstr>
      <vt:lpstr>Presentación de PowerPoint</vt:lpstr>
      <vt:lpstr>Requirements for passive surveillance </vt:lpstr>
      <vt:lpstr>Passive surveillance: only effective surveillance for early detection</vt:lpstr>
      <vt:lpstr>ASF Surveillance (acute form)</vt:lpstr>
      <vt:lpstr>Clinical Surveillance </vt:lpstr>
      <vt:lpstr>Presentación de PowerPoint</vt:lpstr>
      <vt:lpstr>Presentación de PowerPoint</vt:lpstr>
      <vt:lpstr>Surveillance: Wildlife</vt:lpstr>
      <vt:lpstr>HPAI risk models: Bird Flu RADAR</vt:lpstr>
      <vt:lpstr>HPAI UE Legal framework</vt:lpstr>
      <vt:lpstr>Union surveillance programme for HPAI and Infection with LPAI viruses (Annex II CDR 2020/689) </vt:lpstr>
      <vt:lpstr>Union surveillance programme for HPAI and Infection with LPAI viruses (Annex II CDR 2020/689) </vt:lpstr>
      <vt:lpstr>SPECIFIC CONDITIONS FOR PREVENTIVE VACCINATION OF HPAI (Annex XIII CDR 2023/361) </vt:lpstr>
      <vt:lpstr>ASF Risk-based active surveillance  efficiency</vt:lpstr>
      <vt:lpstr>Campaign “Prevent feeding wild animals – It’s not natural” targeted at Society in general Massive diffusion through social media and YouTube three campaigns in 2021, 2022 and 2023</vt:lpstr>
      <vt:lpstr>Awareness campaigns targeted at international travellers (ports and airports)</vt:lpstr>
      <vt:lpstr>Awareness campaigns targeted at hunting sector</vt:lpstr>
      <vt:lpstr>Awareness campaigns targeted at transporters and drivers</vt:lpstr>
      <vt:lpstr>Awareness campaigns targeted at workers coming from ASF affected countries</vt:lpstr>
      <vt:lpstr>Context: Strategy for the control of ASF in the EU</vt:lpstr>
      <vt:lpstr>Context: Implementing Regulation (EU) 2023/594, special measures on ASF</vt:lpstr>
      <vt:lpstr>National Action Plans for mid/long-term management of wild boar populations in EU</vt:lpstr>
      <vt:lpstr>Biosecurity concept </vt:lpstr>
      <vt:lpstr>Types of biosecurity</vt:lpstr>
      <vt:lpstr>Bio-Security Levels</vt:lpstr>
      <vt:lpstr>Presentación de PowerPoint</vt:lpstr>
      <vt:lpstr>Presentación de PowerPoint</vt:lpstr>
      <vt:lpstr>Biosecurity at farm level</vt:lpstr>
      <vt:lpstr>Example of a National Strategic Plan for Biosecurity in pig holdings</vt:lpstr>
      <vt:lpstr>Presentación de PowerPoint</vt:lpstr>
      <vt:lpstr>Cleaning and Disinfection – Means of transport</vt:lpstr>
      <vt:lpstr>Contingency </vt:lpstr>
      <vt:lpstr>Contingency Plan for ASF</vt:lpstr>
      <vt:lpstr>Other complementary protocols for contingency</vt:lpstr>
      <vt:lpstr>Diagnostic laboratory capacity</vt:lpstr>
      <vt:lpstr>Main conclusions</vt:lpstr>
      <vt:lpstr>Presentación de PowerPoint</vt:lpstr>
      <vt:lpstr>Keep in touch</vt:lpstr>
      <vt:lpstr>Presentación de PowerPoint</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TORRES David</dc:creator>
  <cp:lastModifiedBy>Romero González, Luis Jose</cp:lastModifiedBy>
  <cp:revision>64</cp:revision>
  <dcterms:created xsi:type="dcterms:W3CDTF">2021-02-18T16:22:31Z</dcterms:created>
  <dcterms:modified xsi:type="dcterms:W3CDTF">2024-03-04T16:21:25Z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0x010100AF098AE41A192E4C85C747A9850AEF9A</vt:lpwstr>
  </property>
</Properties>
</file>