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3"/>
  </p:notesMasterIdLst>
  <p:handoutMasterIdLst>
    <p:handoutMasterId r:id="rId44"/>
  </p:handoutMasterIdLst>
  <p:sldIdLst>
    <p:sldId id="313" r:id="rId5"/>
    <p:sldId id="1563" r:id="rId6"/>
    <p:sldId id="1564" r:id="rId7"/>
    <p:sldId id="1568" r:id="rId8"/>
    <p:sldId id="1566" r:id="rId9"/>
    <p:sldId id="1567" r:id="rId10"/>
    <p:sldId id="364" r:id="rId11"/>
    <p:sldId id="1554" r:id="rId12"/>
    <p:sldId id="1560" r:id="rId13"/>
    <p:sldId id="273" r:id="rId14"/>
    <p:sldId id="1598" r:id="rId15"/>
    <p:sldId id="1561" r:id="rId16"/>
    <p:sldId id="1572" r:id="rId17"/>
    <p:sldId id="1573" r:id="rId18"/>
    <p:sldId id="1579" r:id="rId19"/>
    <p:sldId id="1580" r:id="rId20"/>
    <p:sldId id="1597" r:id="rId21"/>
    <p:sldId id="1584" r:id="rId22"/>
    <p:sldId id="1599" r:id="rId23"/>
    <p:sldId id="1585" r:id="rId24"/>
    <p:sldId id="1575" r:id="rId25"/>
    <p:sldId id="1577" r:id="rId26"/>
    <p:sldId id="1581" r:id="rId27"/>
    <p:sldId id="1582" r:id="rId28"/>
    <p:sldId id="1583" r:id="rId29"/>
    <p:sldId id="1586" r:id="rId30"/>
    <p:sldId id="1590" r:id="rId31"/>
    <p:sldId id="1587" r:id="rId32"/>
    <p:sldId id="1588" r:id="rId33"/>
    <p:sldId id="1589" r:id="rId34"/>
    <p:sldId id="1591" r:id="rId35"/>
    <p:sldId id="1594" r:id="rId36"/>
    <p:sldId id="1592" r:id="rId37"/>
    <p:sldId id="1593" r:id="rId38"/>
    <p:sldId id="1595" r:id="rId39"/>
    <p:sldId id="1596" r:id="rId40"/>
    <p:sldId id="274" r:id="rId41"/>
    <p:sldId id="31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528"/>
    <a:srgbClr val="FFC000"/>
    <a:srgbClr val="AFC551"/>
    <a:srgbClr val="034EA2"/>
    <a:srgbClr val="004494"/>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2ED3C-1A93-4969-BCE5-DCA4CE6F3E4D}" v="2" dt="2023-03-12T16:42:37.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85290" autoAdjust="0"/>
  </p:normalViewPr>
  <p:slideViewPr>
    <p:cSldViewPr snapToGrid="0">
      <p:cViewPr varScale="1">
        <p:scale>
          <a:sx n="76" d="100"/>
          <a:sy n="76" d="100"/>
        </p:scale>
        <p:origin x="612" y="90"/>
      </p:cViewPr>
      <p:guideLst>
        <p:guide orient="horz" pos="2092"/>
        <p:guide pos="3840"/>
      </p:guideLst>
    </p:cSldViewPr>
  </p:slideViewPr>
  <p:notesTextViewPr>
    <p:cViewPr>
      <p:scale>
        <a:sx n="3" d="2"/>
        <a:sy n="3" d="2"/>
      </p:scale>
      <p:origin x="0" y="0"/>
    </p:cViewPr>
  </p:notesTextViewPr>
  <p:sorterViewPr>
    <p:cViewPr>
      <p:scale>
        <a:sx n="100" d="100"/>
        <a:sy n="100" d="100"/>
      </p:scale>
      <p:origin x="0" y="-139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20/02/2024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20/02/2024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CC-BY).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9CF2995-AB43-4B7C-B8CD-9DC7C3692A9C}" type="slidenum">
              <a:rPr lang="en-GB" smtClean="0"/>
              <a:t>7</a:t>
            </a:fld>
            <a:endParaRPr lang="en-GB" dirty="0"/>
          </a:p>
        </p:txBody>
      </p:sp>
    </p:spTree>
    <p:extLst>
      <p:ext uri="{BB962C8B-B14F-4D97-AF65-F5344CB8AC3E}">
        <p14:creationId xmlns:p14="http://schemas.microsoft.com/office/powerpoint/2010/main" val="1003600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1350035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385616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112188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Delete/update</a:t>
            </a:r>
            <a:r>
              <a:rPr lang="en-IE" baseline="0" dirty="0"/>
              <a:t> as appropriate</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37</a:t>
            </a:fld>
            <a:endParaRPr lang="en-GB"/>
          </a:p>
        </p:txBody>
      </p:sp>
    </p:spTree>
    <p:extLst>
      <p:ext uri="{BB962C8B-B14F-4D97-AF65-F5344CB8AC3E}">
        <p14:creationId xmlns:p14="http://schemas.microsoft.com/office/powerpoint/2010/main" val="481979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38</a:t>
            </a:fld>
            <a:endParaRPr lang="en-GB"/>
          </a:p>
        </p:txBody>
      </p:sp>
    </p:spTree>
    <p:extLst>
      <p:ext uri="{BB962C8B-B14F-4D97-AF65-F5344CB8AC3E}">
        <p14:creationId xmlns:p14="http://schemas.microsoft.com/office/powerpoint/2010/main" val="1192841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mailto:HaDEA-BTSF-PROJECTS@ec.europa.eu"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cxnSp>
        <p:nvCxnSpPr>
          <p:cNvPr id="7" name="Straight Connector 6"/>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a:t>Edit Master text styles</a:t>
            </a:r>
          </a:p>
        </p:txBody>
      </p:sp>
      <p:sp>
        <p:nvSpPr>
          <p:cNvPr id="12" name="Rectangle 11"/>
          <p:cNvSpPr/>
          <p:nvPr userDrawn="1"/>
        </p:nvSpPr>
        <p:spPr>
          <a:xfrm>
            <a:off x="6615103" y="2806583"/>
            <a:ext cx="5079600" cy="1879200"/>
          </a:xfrm>
          <a:prstGeom prst="rect">
            <a:avLst/>
          </a:prstGeom>
          <a:blipFill dpi="0" rotWithShape="1">
            <a:blip r:embed="rId3">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p:nvPr>
        </p:nvSpPr>
        <p:spPr>
          <a:xfrm>
            <a:off x="3057531" y="2366793"/>
            <a:ext cx="8050467" cy="569866"/>
          </a:xfrm>
          <a:prstGeom prst="rect">
            <a:avLst/>
          </a:prstGeom>
        </p:spPr>
        <p:txBody>
          <a:bodyPr anchor="t">
            <a:noAutofit/>
          </a:bodyPr>
          <a:lstStyle>
            <a:lvl1pPr algn="l">
              <a:defRPr sz="4000" b="0">
                <a:solidFill>
                  <a:schemeClr val="bg1"/>
                </a:solidFill>
              </a:defRPr>
            </a:lvl1pPr>
          </a:lstStyle>
          <a:p>
            <a:r>
              <a:rPr lang="en-US" dirty="0"/>
              <a:t>Click to edit Master title style</a:t>
            </a:r>
            <a:endParaRPr lang="en-GB" dirty="0"/>
          </a:p>
        </p:txBody>
      </p:sp>
      <p:sp>
        <p:nvSpPr>
          <p:cNvPr id="14" name="Rectangle 13"/>
          <p:cNvSpPr/>
          <p:nvPr userDrawn="1"/>
        </p:nvSpPr>
        <p:spPr>
          <a:xfrm>
            <a:off x="990176" y="2157413"/>
            <a:ext cx="2168341" cy="802179"/>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sp>
        <p:nvSpPr>
          <p:cNvPr id="8"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9" name="Rectangle 8"/>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11" name="Rectangle 10"/>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0"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11" name="Rectangle 10"/>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6"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Rectangle 6"/>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rgbClr val="6FA528">
              <a:alpha val="20000"/>
            </a:srgbClr>
          </a:solidFill>
          <a:ln w="28575">
            <a:solidFill>
              <a:srgbClr val="6FA528"/>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9447" y="746830"/>
            <a:ext cx="544923" cy="538867"/>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
        <p:nvSpPr>
          <p:cNvPr id="6" name="Title Placeholder 1"/>
          <p:cNvSpPr>
            <a:spLocks noGrp="1"/>
          </p:cNvSpPr>
          <p:nvPr>
            <p:ph type="title"/>
          </p:nvPr>
        </p:nvSpPr>
        <p:spPr>
          <a:xfrm>
            <a:off x="6466377" y="1288725"/>
            <a:ext cx="5297993" cy="707622"/>
          </a:xfrm>
          <a:prstGeom prst="rect">
            <a:avLst/>
          </a:prstGeom>
        </p:spPr>
        <p:txBody>
          <a:bodyPr vert="horz" lIns="91440" tIns="45720" rIns="91440" bIns="0" rtlCol="0" anchor="t" anchorCtr="0">
            <a:noAutofit/>
          </a:bodyPr>
          <a:lstStyle>
            <a:lvl1pPr>
              <a:defRPr sz="2800"/>
            </a:lvl1pPr>
          </a:lstStyle>
          <a:p>
            <a:r>
              <a:rPr lang="en-US" dirty="0"/>
              <a:t>Click to edit Master title style</a:t>
            </a:r>
            <a:endParaRPr lang="en-GB" dirty="0"/>
          </a:p>
        </p:txBody>
      </p:sp>
      <p:sp>
        <p:nvSpPr>
          <p:cNvPr id="7" name="Rectangle 6"/>
          <p:cNvSpPr/>
          <p:nvPr userDrawn="1"/>
        </p:nvSpPr>
        <p:spPr>
          <a:xfrm>
            <a:off x="6419431" y="471473"/>
            <a:ext cx="2238799" cy="82824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46383" y="-46383"/>
            <a:ext cx="6142383" cy="6964017"/>
          </a:xfrm>
          <a:solidFill>
            <a:srgbClr val="6FA528">
              <a:alpha val="20000"/>
            </a:srgbClr>
          </a:solidFill>
          <a:ln w="28575">
            <a:solidFill>
              <a:srgbClr val="6FA528"/>
            </a:solidFill>
          </a:ln>
        </p:spPr>
        <p:txBody>
          <a:bodyPr/>
          <a:lstStyle/>
          <a:p>
            <a:endParaRPr lang="en-GB" dirty="0"/>
          </a:p>
        </p:txBody>
      </p:sp>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8" name="Title Placeholder 1"/>
          <p:cNvSpPr>
            <a:spLocks noGrp="1"/>
          </p:cNvSpPr>
          <p:nvPr>
            <p:ph type="title"/>
          </p:nvPr>
        </p:nvSpPr>
        <p:spPr>
          <a:xfrm>
            <a:off x="6466377" y="1288725"/>
            <a:ext cx="5297993" cy="707622"/>
          </a:xfrm>
          <a:prstGeom prst="rect">
            <a:avLst/>
          </a:prstGeom>
        </p:spPr>
        <p:txBody>
          <a:bodyPr vert="horz" lIns="91440" tIns="45720" rIns="91440" bIns="0" rtlCol="0" anchor="t" anchorCtr="0">
            <a:noAutofit/>
          </a:bodyPr>
          <a:lstStyle>
            <a:lvl1pPr>
              <a:defRPr sz="2800"/>
            </a:lvl1pPr>
          </a:lstStyle>
          <a:p>
            <a:r>
              <a:rPr lang="en-US" dirty="0"/>
              <a:t>Click to edit Master title style</a:t>
            </a:r>
            <a:endParaRPr lang="en-GB" dirty="0"/>
          </a:p>
        </p:txBody>
      </p:sp>
      <p:sp>
        <p:nvSpPr>
          <p:cNvPr id="9" name="Rectangle 8"/>
          <p:cNvSpPr/>
          <p:nvPr userDrawn="1"/>
        </p:nvSpPr>
        <p:spPr>
          <a:xfrm>
            <a:off x="6419431"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3"/>
          </p:nvPr>
        </p:nvSpPr>
        <p:spPr>
          <a:xfrm>
            <a:off x="970722" y="2284667"/>
            <a:ext cx="3141663" cy="2090737"/>
          </a:xfrm>
          <a:solidFill>
            <a:srgbClr val="6FA528">
              <a:alpha val="20000"/>
            </a:srgbClr>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rgbClr val="6FA528">
              <a:alpha val="20000"/>
            </a:srgbClr>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rgbClr val="6FA528">
              <a:alpha val="20000"/>
            </a:srgbClr>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4"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3"/>
          </p:nvPr>
        </p:nvSpPr>
        <p:spPr>
          <a:xfrm>
            <a:off x="3713869" y="2159957"/>
            <a:ext cx="2461591" cy="1638158"/>
          </a:xfrm>
          <a:solidFill>
            <a:srgbClr val="6FA528">
              <a:alpha val="20000"/>
            </a:srgbClr>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rgbClr val="6FA528">
              <a:alpha val="20000"/>
            </a:srgbClr>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rgbClr val="6FA528">
              <a:alpha val="20000"/>
            </a:srgbClr>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a:t>Edit Master text styles</a:t>
            </a:r>
          </a:p>
        </p:txBody>
      </p:sp>
      <p:sp>
        <p:nvSpPr>
          <p:cNvPr id="14" name="Picture Placeholder 2"/>
          <p:cNvSpPr>
            <a:spLocks noGrp="1"/>
          </p:cNvSpPr>
          <p:nvPr>
            <p:ph type="pic" sz="quarter" idx="19"/>
          </p:nvPr>
        </p:nvSpPr>
        <p:spPr>
          <a:xfrm>
            <a:off x="6324549" y="3968880"/>
            <a:ext cx="2461591" cy="1638158"/>
          </a:xfrm>
          <a:solidFill>
            <a:srgbClr val="6FA528">
              <a:alpha val="20000"/>
            </a:srgbClr>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a:t>Edit Master text styles</a:t>
            </a:r>
          </a:p>
        </p:txBody>
      </p:sp>
      <p:sp>
        <p:nvSpPr>
          <p:cNvPr id="15"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flipV="1">
            <a:off x="0" y="2311076"/>
            <a:ext cx="12192000" cy="3354711"/>
          </a:xfrm>
          <a:solidFill>
            <a:srgbClr val="6FA528">
              <a:alpha val="20000"/>
            </a:srgbClr>
          </a:solidFill>
        </p:spPr>
        <p:txBody>
          <a:bodyPr/>
          <a:lstStyle/>
          <a:p>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1055076" y="2447779"/>
            <a:ext cx="10298724" cy="27572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Placeholder 1"/>
          <p:cNvSpPr>
            <a:spLocks noGrp="1"/>
          </p:cNvSpPr>
          <p:nvPr>
            <p:ph type="title"/>
          </p:nvPr>
        </p:nvSpPr>
        <p:spPr>
          <a:xfrm>
            <a:off x="956600" y="1303635"/>
            <a:ext cx="10431245"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cxnSp>
        <p:nvCxnSpPr>
          <p:cNvPr id="9" name="Straight Connector 8"/>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
        <p:nvSpPr>
          <p:cNvPr id="5"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lvl1pPr>
              <a:defRPr>
                <a:solidFill>
                  <a:srgbClr val="034EA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3057531" y="2366793"/>
            <a:ext cx="8050467" cy="569866"/>
          </a:xfrm>
          <a:prstGeom prst="rect">
            <a:avLst/>
          </a:prstGeom>
        </p:spPr>
        <p:txBody>
          <a:bodyPr anchor="t">
            <a:noAutofit/>
          </a:bodyPr>
          <a:lstStyle>
            <a:lvl1pPr algn="l">
              <a:defRPr sz="4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sp>
        <p:nvSpPr>
          <p:cNvPr id="12" name="Rectangle 11"/>
          <p:cNvSpPr/>
          <p:nvPr userDrawn="1"/>
        </p:nvSpPr>
        <p:spPr>
          <a:xfrm>
            <a:off x="990176" y="2157413"/>
            <a:ext cx="2168341" cy="802179"/>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B67E4FC0-04D9-4E63-802A-A7E38DB30F0A}" type="datetime1">
              <a:rPr lang="pl-PL" smtClean="0"/>
              <a:t>20.02.2024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2BB2151-026F-440F-B05B-0CC53B78749B}" type="slidenum">
              <a:rPr lang="pl-PL" smtClean="0"/>
              <a:t>‹#›</a:t>
            </a:fld>
            <a:endParaRPr lang="pl-PL"/>
          </a:p>
        </p:txBody>
      </p:sp>
    </p:spTree>
    <p:extLst>
      <p:ext uri="{BB962C8B-B14F-4D97-AF65-F5344CB8AC3E}">
        <p14:creationId xmlns:p14="http://schemas.microsoft.com/office/powerpoint/2010/main" val="1962032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BA5ED4A-6FE7-417A-B736-A0E3F4B577A4}" type="datetime1">
              <a:rPr lang="pl-PL" smtClean="0"/>
              <a:t>20.02.2024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2BB2151-026F-440F-B05B-0CC53B78749B}" type="slidenum">
              <a:rPr lang="pl-PL" smtClean="0"/>
              <a:t>‹#›</a:t>
            </a:fld>
            <a:endParaRPr lang="pl-PL"/>
          </a:p>
        </p:txBody>
      </p:sp>
    </p:spTree>
    <p:extLst>
      <p:ext uri="{BB962C8B-B14F-4D97-AF65-F5344CB8AC3E}">
        <p14:creationId xmlns:p14="http://schemas.microsoft.com/office/powerpoint/2010/main" val="185693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 Title Slide - TUTOR">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1EAAD93-370F-49D5-9EBF-F4419DC45E29}"/>
              </a:ext>
            </a:extLst>
          </p:cNvPr>
          <p:cNvSpPr/>
          <p:nvPr userDrawn="1"/>
        </p:nvSpPr>
        <p:spPr>
          <a:xfrm>
            <a:off x="-5346" y="1068735"/>
            <a:ext cx="12197346" cy="5775410"/>
          </a:xfrm>
          <a:prstGeom prst="rect">
            <a:avLst/>
          </a:prstGeom>
          <a:solidFill>
            <a:srgbClr val="CD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cxnSp>
        <p:nvCxnSpPr>
          <p:cNvPr id="7" name="Straight Connector 6"/>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112F745-5536-4884-A2F2-BE8B7BB5933B}"/>
              </a:ext>
            </a:extLst>
          </p:cNvPr>
          <p:cNvSpPr/>
          <p:nvPr userDrawn="1"/>
        </p:nvSpPr>
        <p:spPr>
          <a:xfrm>
            <a:off x="6493685" y="2981742"/>
            <a:ext cx="5079600" cy="1879200"/>
          </a:xfrm>
          <a:prstGeom prst="rect">
            <a:avLst/>
          </a:prstGeom>
          <a:blipFill dpi="0" rotWithShape="1">
            <a:blip r:embed="rId2">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5B1A1319-8BBA-4D2E-AF94-077A41E268B2}"/>
              </a:ext>
            </a:extLst>
          </p:cNvPr>
          <p:cNvSpPr txBox="1">
            <a:spLocks/>
          </p:cNvSpPr>
          <p:nvPr userDrawn="1"/>
        </p:nvSpPr>
        <p:spPr>
          <a:xfrm>
            <a:off x="6667739" y="2684799"/>
            <a:ext cx="4647389" cy="2176143"/>
          </a:xfrm>
          <a:prstGeom prst="rect">
            <a:avLst/>
          </a:prstGeom>
          <a:noFill/>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16000" dirty="0">
                <a:solidFill>
                  <a:srgbClr val="D5E1EF"/>
                </a:solidFill>
                <a:latin typeface="EC Square Sans Pro Medium" panose="020B0500000000020004" pitchFamily="34" charset="0"/>
              </a:rPr>
              <a:t>BTSF</a:t>
            </a:r>
            <a:endParaRPr lang="en-GB" sz="16000" dirty="0">
              <a:solidFill>
                <a:srgbClr val="D5E1EF"/>
              </a:solidFill>
              <a:latin typeface="EC Square Sans Pro Medium" panose="020B0500000000020004" pitchFamily="34" charset="0"/>
            </a:endParaRPr>
          </a:p>
        </p:txBody>
      </p:sp>
      <p:sp>
        <p:nvSpPr>
          <p:cNvPr id="28" name="Title 1">
            <a:extLst>
              <a:ext uri="{FF2B5EF4-FFF2-40B4-BE49-F238E27FC236}">
                <a16:creationId xmlns:a16="http://schemas.microsoft.com/office/drawing/2014/main" id="{CA36C2EC-6C04-46EC-AF1E-D01DD0E5B771}"/>
              </a:ext>
            </a:extLst>
          </p:cNvPr>
          <p:cNvSpPr txBox="1">
            <a:spLocks/>
          </p:cNvSpPr>
          <p:nvPr userDrawn="1"/>
        </p:nvSpPr>
        <p:spPr>
          <a:xfrm>
            <a:off x="963534" y="1723199"/>
            <a:ext cx="4560727"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algn="l"/>
            <a:r>
              <a:rPr lang="en-US" sz="8000" dirty="0">
                <a:solidFill>
                  <a:srgbClr val="034EA2"/>
                </a:solidFill>
                <a:latin typeface="EC Square Sans Pro Medium" panose="020B0500000000020004" pitchFamily="34" charset="0"/>
              </a:rPr>
              <a:t>BTSF</a:t>
            </a:r>
          </a:p>
        </p:txBody>
      </p:sp>
      <p:sp>
        <p:nvSpPr>
          <p:cNvPr id="31" name="Rectangle 30">
            <a:extLst>
              <a:ext uri="{FF2B5EF4-FFF2-40B4-BE49-F238E27FC236}">
                <a16:creationId xmlns:a16="http://schemas.microsoft.com/office/drawing/2014/main" id="{C365A510-66D5-48D5-98B3-B3B983D5738A}"/>
              </a:ext>
            </a:extLst>
          </p:cNvPr>
          <p:cNvSpPr/>
          <p:nvPr userDrawn="1"/>
        </p:nvSpPr>
        <p:spPr>
          <a:xfrm>
            <a:off x="0" y="0"/>
            <a:ext cx="12192000" cy="1091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8" name="Picture 17">
            <a:extLst>
              <a:ext uri="{FF2B5EF4-FFF2-40B4-BE49-F238E27FC236}">
                <a16:creationId xmlns:a16="http://schemas.microsoft.com/office/drawing/2014/main" id="{F3B5A811-51F5-4DAD-ADAB-0FA88A3F8B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104" y="258042"/>
            <a:ext cx="1659792" cy="1152460"/>
          </a:xfrm>
          <a:prstGeom prst="rect">
            <a:avLst/>
          </a:prstGeom>
        </p:spPr>
      </p:pic>
      <p:sp>
        <p:nvSpPr>
          <p:cNvPr id="16" name="Content Placeholder 2">
            <a:extLst>
              <a:ext uri="{FF2B5EF4-FFF2-40B4-BE49-F238E27FC236}">
                <a16:creationId xmlns:a16="http://schemas.microsoft.com/office/drawing/2014/main" id="{C9209686-8886-429D-880B-E8069C6F75F6}"/>
              </a:ext>
            </a:extLst>
          </p:cNvPr>
          <p:cNvSpPr>
            <a:spLocks noGrp="1"/>
          </p:cNvSpPr>
          <p:nvPr>
            <p:ph sz="quarter" idx="10" hasCustomPrompt="1"/>
          </p:nvPr>
        </p:nvSpPr>
        <p:spPr>
          <a:xfrm>
            <a:off x="978525" y="4480938"/>
            <a:ext cx="10096500" cy="627062"/>
          </a:xfrm>
        </p:spPr>
        <p:txBody>
          <a:bodyPr vert="horz" lIns="91440" tIns="45720" rIns="91440" bIns="0" rtlCol="0" anchor="t" anchorCtr="0">
            <a:noAutofit/>
          </a:bodyPr>
          <a:lstStyle>
            <a:lvl1pPr>
              <a:lnSpc>
                <a:spcPct val="100000"/>
              </a:lnSpc>
              <a:spcAft>
                <a:spcPts val="0"/>
              </a:spcAft>
              <a:defRPr lang="en-US" sz="2000" smtClean="0">
                <a:solidFill>
                  <a:schemeClr val="tx1"/>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Click to add Speaker’s name,</a:t>
            </a:r>
          </a:p>
          <a:p>
            <a:pPr marL="0" lvl="0">
              <a:lnSpc>
                <a:spcPct val="90000"/>
              </a:lnSpc>
              <a:spcBef>
                <a:spcPct val="0"/>
              </a:spcBef>
              <a:buNone/>
            </a:pPr>
            <a:r>
              <a:rPr lang="en-US" dirty="0"/>
              <a:t>Position, Organisation</a:t>
            </a:r>
            <a:endParaRPr lang="en-BE" dirty="0"/>
          </a:p>
        </p:txBody>
      </p:sp>
      <p:sp>
        <p:nvSpPr>
          <p:cNvPr id="17" name="Content Placeholder 2">
            <a:extLst>
              <a:ext uri="{FF2B5EF4-FFF2-40B4-BE49-F238E27FC236}">
                <a16:creationId xmlns:a16="http://schemas.microsoft.com/office/drawing/2014/main" id="{58DD9B99-05A2-4F48-A4B6-D03A283EFED4}"/>
              </a:ext>
            </a:extLst>
          </p:cNvPr>
          <p:cNvSpPr>
            <a:spLocks noGrp="1"/>
          </p:cNvSpPr>
          <p:nvPr>
            <p:ph sz="quarter" idx="11" hasCustomPrompt="1"/>
          </p:nvPr>
        </p:nvSpPr>
        <p:spPr>
          <a:xfrm>
            <a:off x="963535" y="5392774"/>
            <a:ext cx="10096500" cy="627062"/>
          </a:xfrm>
        </p:spPr>
        <p:txBody>
          <a:bodyPr vert="horz" lIns="91440" tIns="45720" rIns="91440" bIns="0" rtlCol="0" anchor="t" anchorCtr="0">
            <a:noAutofit/>
          </a:bodyPr>
          <a:lstStyle>
            <a:lvl1pPr>
              <a:lnSpc>
                <a:spcPct val="100000"/>
              </a:lnSpc>
              <a:spcAft>
                <a:spcPts val="0"/>
              </a:spcAft>
              <a:defRPr lang="en-US" sz="2000" smtClean="0">
                <a:solidFill>
                  <a:schemeClr val="tx1"/>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Location and Date</a:t>
            </a:r>
            <a:endParaRPr lang="en-BE" dirty="0"/>
          </a:p>
        </p:txBody>
      </p:sp>
      <p:sp>
        <p:nvSpPr>
          <p:cNvPr id="19" name="Content Placeholder 2">
            <a:extLst>
              <a:ext uri="{FF2B5EF4-FFF2-40B4-BE49-F238E27FC236}">
                <a16:creationId xmlns:a16="http://schemas.microsoft.com/office/drawing/2014/main" id="{E37AE30F-A5A7-4D69-9EBC-6962F7705A6E}"/>
              </a:ext>
            </a:extLst>
          </p:cNvPr>
          <p:cNvSpPr>
            <a:spLocks noGrp="1"/>
          </p:cNvSpPr>
          <p:nvPr>
            <p:ph sz="quarter" idx="12" hasCustomPrompt="1"/>
          </p:nvPr>
        </p:nvSpPr>
        <p:spPr>
          <a:xfrm>
            <a:off x="978525" y="3538639"/>
            <a:ext cx="10096500" cy="778268"/>
          </a:xfrm>
        </p:spPr>
        <p:txBody>
          <a:bodyPr vert="horz" lIns="91440" tIns="45720" rIns="91440" bIns="0" rtlCol="0" anchor="t" anchorCtr="0">
            <a:noAutofit/>
          </a:bodyPr>
          <a:lstStyle>
            <a:lvl1pPr>
              <a:lnSpc>
                <a:spcPct val="100000"/>
              </a:lnSpc>
              <a:spcAft>
                <a:spcPts val="0"/>
              </a:spcAft>
              <a:defRPr lang="en-BE" sz="2600" dirty="0">
                <a:solidFill>
                  <a:srgbClr val="6FA528"/>
                </a:solidFill>
                <a:latin typeface="EC Square Sans Pro Medium" panose="020B0500000000020004" pitchFamily="34" charset="0"/>
                <a:ea typeface="+mj-ea"/>
                <a:cs typeface="+mj-cs"/>
              </a:defRPr>
            </a:lvl1pPr>
          </a:lstStyle>
          <a:p>
            <a:pPr lvl="0">
              <a:lnSpc>
                <a:spcPct val="90000"/>
              </a:lnSpc>
              <a:spcBef>
                <a:spcPct val="0"/>
              </a:spcBef>
              <a:buNone/>
            </a:pPr>
            <a:r>
              <a:rPr lang="en-US" dirty="0"/>
              <a:t>Click to add Event/Activity Name</a:t>
            </a:r>
            <a:endParaRPr lang="en-BE" dirty="0"/>
          </a:p>
        </p:txBody>
      </p:sp>
    </p:spTree>
    <p:extLst>
      <p:ext uri="{BB962C8B-B14F-4D97-AF65-F5344CB8AC3E}">
        <p14:creationId xmlns:p14="http://schemas.microsoft.com/office/powerpoint/2010/main" val="18208346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071811"/>
          </a:xfrm>
          <a:prstGeom prst="rect">
            <a:avLst/>
          </a:prstGeom>
          <a:solidFill>
            <a:srgbClr val="CD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cxnSp>
        <p:nvCxnSpPr>
          <p:cNvPr id="10" name="Straight Connector 9"/>
          <p:cNvCxnSpPr>
            <a:cxnSpLocks/>
          </p:cNvCxnSpPr>
          <p:nvPr userDrawn="1"/>
        </p:nvCxnSpPr>
        <p:spPr>
          <a:xfrm flipH="1">
            <a:off x="838200" y="0"/>
            <a:ext cx="1" cy="2498271"/>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420E950D-7389-4D38-9CF4-932A0214F747}"/>
              </a:ext>
            </a:extLst>
          </p:cNvPr>
          <p:cNvSpPr>
            <a:spLocks noGrp="1"/>
          </p:cNvSpPr>
          <p:nvPr>
            <p:ph type="sldNum" sz="quarter" idx="12"/>
          </p:nvPr>
        </p:nvSpPr>
        <p:spPr>
          <a:xfrm>
            <a:off x="838200" y="6131286"/>
            <a:ext cx="720000" cy="365125"/>
          </a:xfrm>
        </p:spPr>
        <p:txBody>
          <a:bodyPr>
            <a:noAutofit/>
          </a:bodyPr>
          <a:lstStyle/>
          <a:p>
            <a:fld id="{F46C79FD-C571-418B-AB0F-5EE936C85276}" type="slidenum">
              <a:rPr lang="en-GB" smtClean="0"/>
              <a:t>‹#›</a:t>
            </a:fld>
            <a:endParaRPr lang="en-GB"/>
          </a:p>
        </p:txBody>
      </p:sp>
      <p:sp>
        <p:nvSpPr>
          <p:cNvPr id="18" name="Subtitle 2">
            <a:extLst>
              <a:ext uri="{FF2B5EF4-FFF2-40B4-BE49-F238E27FC236}">
                <a16:creationId xmlns:a16="http://schemas.microsoft.com/office/drawing/2014/main" id="{A4E238D9-73CF-413D-8827-6DBC8E4CBBE1}"/>
              </a:ext>
            </a:extLst>
          </p:cNvPr>
          <p:cNvSpPr txBox="1">
            <a:spLocks/>
          </p:cNvSpPr>
          <p:nvPr userDrawn="1"/>
        </p:nvSpPr>
        <p:spPr>
          <a:xfrm>
            <a:off x="969764" y="1887663"/>
            <a:ext cx="10541977" cy="89775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4000" i="0" kern="1200">
                <a:solidFill>
                  <a:schemeClr val="accent5"/>
                </a:solidFill>
                <a:latin typeface="EC Square Sans Pro" panose="020B0506040000020004" pitchFamily="34" charset="0"/>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6FA528"/>
                </a:solidFill>
              </a:rPr>
              <a:t>Thank you!</a:t>
            </a:r>
            <a:endParaRPr lang="en-GB" dirty="0">
              <a:solidFill>
                <a:srgbClr val="6FA528"/>
              </a:solidFill>
            </a:endParaRPr>
          </a:p>
        </p:txBody>
      </p:sp>
      <p:sp>
        <p:nvSpPr>
          <p:cNvPr id="8" name="Title 1">
            <a:extLst>
              <a:ext uri="{FF2B5EF4-FFF2-40B4-BE49-F238E27FC236}">
                <a16:creationId xmlns:a16="http://schemas.microsoft.com/office/drawing/2014/main" id="{AFB2BB05-5B99-4139-B635-347019D71BCD}"/>
              </a:ext>
            </a:extLst>
          </p:cNvPr>
          <p:cNvSpPr txBox="1">
            <a:spLocks/>
          </p:cNvSpPr>
          <p:nvPr userDrawn="1"/>
        </p:nvSpPr>
        <p:spPr>
          <a:xfrm>
            <a:off x="969764" y="342726"/>
            <a:ext cx="2655174" cy="1258543"/>
          </a:xfrm>
          <a:prstGeom prst="rect">
            <a:avLst/>
          </a:prstGeom>
        </p:spPr>
        <p:txBody>
          <a:bodyPr/>
          <a:lstStyle>
            <a:lvl1pPr algn="ctr" defTabSz="457200" rtl="0" eaLnBrk="1" latinLnBrk="0" hangingPunct="1">
              <a:spcBef>
                <a:spcPct val="0"/>
              </a:spcBef>
              <a:buNone/>
              <a:defRPr sz="4000" kern="1200">
                <a:solidFill>
                  <a:srgbClr val="FFD624"/>
                </a:solidFill>
                <a:latin typeface="EC Square Sans Pro" panose="020B0506040000020004" pitchFamily="34" charset="0"/>
                <a:ea typeface="Verdana" pitchFamily="34" charset="0"/>
                <a:cs typeface="EC Square Sans Pro" panose="020B0506040000020004" pitchFamily="34" charset="0"/>
              </a:defRPr>
            </a:lvl1pPr>
          </a:lstStyle>
          <a:p>
            <a:pPr marL="0" indent="0" algn="l"/>
            <a:r>
              <a:rPr lang="en-US" sz="8000" dirty="0">
                <a:solidFill>
                  <a:srgbClr val="034EA2"/>
                </a:solidFill>
                <a:latin typeface="EC Square Sans Pro Medium" panose="020B0500000000020004" pitchFamily="34" charset="0"/>
              </a:rPr>
              <a:t>BTSF</a:t>
            </a:r>
          </a:p>
        </p:txBody>
      </p:sp>
      <p:sp>
        <p:nvSpPr>
          <p:cNvPr id="11" name="TextBox 10">
            <a:extLst>
              <a:ext uri="{FF2B5EF4-FFF2-40B4-BE49-F238E27FC236}">
                <a16:creationId xmlns:a16="http://schemas.microsoft.com/office/drawing/2014/main" id="{BDA0C2D3-0AE6-41F7-9B5A-A236DB050F3B}"/>
              </a:ext>
            </a:extLst>
          </p:cNvPr>
          <p:cNvSpPr txBox="1"/>
          <p:nvPr userDrawn="1"/>
        </p:nvSpPr>
        <p:spPr>
          <a:xfrm>
            <a:off x="838199" y="5051231"/>
            <a:ext cx="5545336" cy="9310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b="1" dirty="0">
                <a:latin typeface="EC Square Sans Pro" panose="020B0506040000020004" pitchFamily="34" charset="0"/>
              </a:rPr>
              <a:t>© European Union 2021</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dirty="0">
                <a:latin typeface="EC Square Sans Pro" panose="020B0506040000020004" pitchFamily="34" charset="0"/>
              </a:rPr>
              <a:t>Unless otherwise noted the reuse of this presentation is not authorised. For any use or reproduction of elements that are owned by the EU, permission may need to be sought directly from the respective right holders.</a:t>
            </a:r>
          </a:p>
          <a:p>
            <a:endParaRPr lang="en-BE" sz="1050" dirty="0">
              <a:latin typeface="EC Square Sans Pro" panose="020B0506040000020004" pitchFamily="34" charset="0"/>
            </a:endParaRPr>
          </a:p>
        </p:txBody>
      </p:sp>
      <p:sp>
        <p:nvSpPr>
          <p:cNvPr id="12" name="Text Placeholder 7">
            <a:extLst>
              <a:ext uri="{FF2B5EF4-FFF2-40B4-BE49-F238E27FC236}">
                <a16:creationId xmlns:a16="http://schemas.microsoft.com/office/drawing/2014/main" id="{573FF88D-C7A0-4DFA-A423-49D0A69245D1}"/>
              </a:ext>
            </a:extLst>
          </p:cNvPr>
          <p:cNvSpPr txBox="1">
            <a:spLocks/>
          </p:cNvSpPr>
          <p:nvPr userDrawn="1"/>
        </p:nvSpPr>
        <p:spPr>
          <a:xfrm>
            <a:off x="838199" y="3355564"/>
            <a:ext cx="5100962" cy="1695667"/>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GB" sz="1800" dirty="0">
                <a:solidFill>
                  <a:srgbClr val="0344A2"/>
                </a:solidFill>
                <a:latin typeface="EC Square Sans Pro Medium" panose="020B0500000000020004" pitchFamily="34" charset="0"/>
              </a:rPr>
              <a:t>European Commission</a:t>
            </a:r>
            <a:br>
              <a:rPr lang="en-GB" sz="1600" dirty="0">
                <a:latin typeface="EC Square Sans Pro" panose="020B0506040000020004" pitchFamily="34" charset="0"/>
              </a:rPr>
            </a:br>
            <a:r>
              <a:rPr lang="en-GB" sz="1600" dirty="0">
                <a:solidFill>
                  <a:srgbClr val="0344A2"/>
                </a:solidFill>
                <a:latin typeface="EC Square Sans Pro Medium" panose="020B0500000000020004" pitchFamily="34" charset="0"/>
              </a:rPr>
              <a:t>European Health and Digital Executive Agency (HaDEA)</a:t>
            </a:r>
          </a:p>
          <a:p>
            <a:pPr marL="0" indent="0">
              <a:spcAft>
                <a:spcPts val="0"/>
              </a:spcAft>
              <a:buNone/>
            </a:pPr>
            <a:r>
              <a:rPr lang="en-GB" sz="1600" dirty="0">
                <a:solidFill>
                  <a:srgbClr val="0344A2"/>
                </a:solidFill>
                <a:latin typeface="EC Square Sans Pro" panose="020B0506040000020004" pitchFamily="34" charset="0"/>
              </a:rPr>
              <a:t>Established by the European Commission</a:t>
            </a:r>
          </a:p>
          <a:p>
            <a:pPr marL="0" indent="0">
              <a:spcAft>
                <a:spcPts val="0"/>
              </a:spcAft>
              <a:buNone/>
            </a:pPr>
            <a:br>
              <a:rPr lang="en-GB" sz="1600" dirty="0">
                <a:latin typeface="EC Square Sans Pro" panose="020B0506040000020004" pitchFamily="34" charset="0"/>
              </a:rPr>
            </a:br>
            <a:r>
              <a:rPr lang="pl-PL" sz="1400" dirty="0">
                <a:solidFill>
                  <a:srgbClr val="0344A2"/>
                </a:solidFill>
                <a:latin typeface="EC Square Sans Pro" panose="020B0506040000020004" pitchFamily="34" charset="0"/>
              </a:rPr>
              <a:t>B-1049 Brussels/Belgium</a:t>
            </a:r>
            <a:endParaRPr lang="en-GB" sz="1400" dirty="0">
              <a:solidFill>
                <a:srgbClr val="0344A2"/>
              </a:solidFill>
              <a:latin typeface="EC Square Sans Pro" panose="020B0506040000020004" pitchFamily="34" charset="0"/>
            </a:endParaRPr>
          </a:p>
          <a:p>
            <a:pPr marL="0" indent="0">
              <a:spcAft>
                <a:spcPts val="0"/>
              </a:spcAft>
              <a:buNone/>
            </a:pPr>
            <a:r>
              <a:rPr lang="pl-PL" sz="1400" dirty="0">
                <a:solidFill>
                  <a:srgbClr val="0344A2"/>
                </a:solidFill>
                <a:latin typeface="EC Square Sans Pro" panose="020B0506040000020004" pitchFamily="34" charset="0"/>
                <a:hlinkClick r:id="rId2"/>
              </a:rPr>
              <a:t>HaDEA-BTSF-PROJECTS@ec.europa.eu</a:t>
            </a:r>
            <a:endParaRPr lang="pl-PL" sz="1400" dirty="0">
              <a:solidFill>
                <a:srgbClr val="0344A2"/>
              </a:solidFill>
              <a:latin typeface="EC Square Sans Pro" panose="020B0506040000020004" pitchFamily="34" charset="0"/>
            </a:endParaRPr>
          </a:p>
        </p:txBody>
      </p:sp>
      <p:sp>
        <p:nvSpPr>
          <p:cNvPr id="13" name="Content Placeholder 2">
            <a:extLst>
              <a:ext uri="{FF2B5EF4-FFF2-40B4-BE49-F238E27FC236}">
                <a16:creationId xmlns:a16="http://schemas.microsoft.com/office/drawing/2014/main" id="{951A5EF7-E8FA-497C-81DB-9DA981CF04F2}"/>
              </a:ext>
            </a:extLst>
          </p:cNvPr>
          <p:cNvSpPr>
            <a:spLocks noGrp="1"/>
          </p:cNvSpPr>
          <p:nvPr>
            <p:ph sz="quarter" idx="10" hasCustomPrompt="1"/>
          </p:nvPr>
        </p:nvSpPr>
        <p:spPr>
          <a:xfrm>
            <a:off x="7644540" y="3355483"/>
            <a:ext cx="4174188" cy="627062"/>
          </a:xfrm>
        </p:spPr>
        <p:txBody>
          <a:bodyPr vert="horz" lIns="91440" tIns="45720" rIns="91440" bIns="0" rtlCol="0" anchor="t" anchorCtr="0">
            <a:noAutofit/>
          </a:bodyPr>
          <a:lstStyle>
            <a:lvl1pPr>
              <a:lnSpc>
                <a:spcPct val="100000"/>
              </a:lnSpc>
              <a:spcAft>
                <a:spcPts val="0"/>
              </a:spcAft>
              <a:defRPr lang="en-US" sz="2000" smtClean="0">
                <a:solidFill>
                  <a:schemeClr val="tx1"/>
                </a:solidFill>
                <a:latin typeface="EC Square Sans Pro" panose="020B0506040000020004" pitchFamily="34" charset="0"/>
                <a:ea typeface="+mj-ea"/>
                <a:cs typeface="+mj-cs"/>
              </a:defRPr>
            </a:lvl1pPr>
            <a:lvl2pPr>
              <a:defRPr lang="en-US" sz="1800" smtClean="0"/>
            </a:lvl2pPr>
            <a:lvl3pPr>
              <a:defRPr lang="en-US" smtClean="0"/>
            </a:lvl3pPr>
            <a:lvl4pPr>
              <a:defRPr lang="en-US" sz="1800" smtClean="0"/>
            </a:lvl4pPr>
            <a:lvl5pPr>
              <a:defRPr lang="en-BE" sz="1800"/>
            </a:lvl5pPr>
          </a:lstStyle>
          <a:p>
            <a:pPr marL="0" lvl="0">
              <a:lnSpc>
                <a:spcPct val="90000"/>
              </a:lnSpc>
              <a:spcBef>
                <a:spcPct val="0"/>
              </a:spcBef>
              <a:buNone/>
            </a:pPr>
            <a:r>
              <a:rPr lang="en-US" dirty="0"/>
              <a:t>Organisation</a:t>
            </a:r>
            <a:endParaRPr lang="en-BE" dirty="0"/>
          </a:p>
        </p:txBody>
      </p:sp>
      <p:sp>
        <p:nvSpPr>
          <p:cNvPr id="14" name="Picture Placeholder 4">
            <a:extLst>
              <a:ext uri="{FF2B5EF4-FFF2-40B4-BE49-F238E27FC236}">
                <a16:creationId xmlns:a16="http://schemas.microsoft.com/office/drawing/2014/main" id="{BD597C69-9CCA-44F8-AECE-94E15DA232EC}"/>
              </a:ext>
            </a:extLst>
          </p:cNvPr>
          <p:cNvSpPr>
            <a:spLocks noGrp="1"/>
          </p:cNvSpPr>
          <p:nvPr>
            <p:ph type="pic" sz="quarter" idx="14" hasCustomPrompt="1"/>
          </p:nvPr>
        </p:nvSpPr>
        <p:spPr>
          <a:xfrm>
            <a:off x="6498454" y="3355483"/>
            <a:ext cx="1146086" cy="633611"/>
          </a:xfrm>
        </p:spPr>
        <p:txBody>
          <a:bodyPr/>
          <a:lstStyle>
            <a:lvl1pPr marL="0" indent="0" algn="ctr">
              <a:buNone/>
              <a:defRPr sz="1200"/>
            </a:lvl1pPr>
          </a:lstStyle>
          <a:p>
            <a:r>
              <a:rPr lang="en-GB" dirty="0"/>
              <a:t>LOGO</a:t>
            </a:r>
            <a:endParaRPr lang="en-BE" dirty="0"/>
          </a:p>
        </p:txBody>
      </p:sp>
    </p:spTree>
    <p:extLst>
      <p:ext uri="{BB962C8B-B14F-4D97-AF65-F5344CB8AC3E}">
        <p14:creationId xmlns:p14="http://schemas.microsoft.com/office/powerpoint/2010/main" val="9058769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cxnSp>
        <p:nvCxnSpPr>
          <p:cNvPr id="7" name="Straight Connector 6"/>
          <p:cNvCxnSpPr/>
          <p:nvPr userDrawn="1"/>
        </p:nvCxnSpPr>
        <p:spPr>
          <a:xfrm>
            <a:off x="838200" y="1978925"/>
            <a:ext cx="0" cy="4879075"/>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2"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sp>
        <p:nvSpPr>
          <p:cNvPr id="13" name="Rectangle 12"/>
          <p:cNvSpPr/>
          <p:nvPr userDrawn="1"/>
        </p:nvSpPr>
        <p:spPr>
          <a:xfrm>
            <a:off x="6615103" y="2806583"/>
            <a:ext cx="5079600" cy="1879200"/>
          </a:xfrm>
          <a:prstGeom prst="rect">
            <a:avLst/>
          </a:prstGeom>
          <a:blipFill dpi="0" rotWithShape="1">
            <a:blip r:embed="rId4">
              <a:alphaModFix amt="15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ctrTitle"/>
          </p:nvPr>
        </p:nvSpPr>
        <p:spPr>
          <a:xfrm>
            <a:off x="3057531" y="2366793"/>
            <a:ext cx="8050467" cy="569866"/>
          </a:xfrm>
          <a:prstGeom prst="rect">
            <a:avLst/>
          </a:prstGeom>
        </p:spPr>
        <p:txBody>
          <a:bodyPr anchor="t">
            <a:noAutofit/>
          </a:bodyPr>
          <a:lstStyle>
            <a:lvl1pPr algn="l">
              <a:defRPr sz="4000" b="0">
                <a:solidFill>
                  <a:schemeClr val="bg1"/>
                </a:solidFill>
              </a:defRPr>
            </a:lvl1pPr>
          </a:lstStyle>
          <a:p>
            <a:r>
              <a:rPr lang="en-US" dirty="0"/>
              <a:t>Click to edit Master title style</a:t>
            </a:r>
            <a:endParaRPr lang="en-GB" dirty="0"/>
          </a:p>
        </p:txBody>
      </p:sp>
      <p:sp>
        <p:nvSpPr>
          <p:cNvPr id="17" name="Rectangle 16"/>
          <p:cNvSpPr/>
          <p:nvPr userDrawn="1"/>
        </p:nvSpPr>
        <p:spPr>
          <a:xfrm>
            <a:off x="990176" y="2157413"/>
            <a:ext cx="2168341" cy="802179"/>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2400299"/>
            <a:ext cx="10676038" cy="1109663"/>
          </a:xfrm>
          <a:prstGeom prst="rect">
            <a:avLst/>
          </a:prstGeom>
        </p:spPr>
        <p:txBody>
          <a:bodyPr anchor="b">
            <a:noAutofit/>
          </a:bodyPr>
          <a:lstStyle>
            <a:lvl1pPr algn="l">
              <a:defRPr sz="6000">
                <a:solidFill>
                  <a:srgbClr val="6FA528"/>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0" name="Rectangle 9"/>
          <p:cNvSpPr/>
          <p:nvPr userDrawn="1"/>
        </p:nvSpPr>
        <p:spPr>
          <a:xfrm>
            <a:off x="990176" y="657216"/>
            <a:ext cx="4093747" cy="151448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5843588"/>
          </a:xfrm>
          <a:prstGeom prst="rect">
            <a:avLst/>
          </a:prstGeom>
          <a:solidFill>
            <a:srgbClr val="6FA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3852" y="6046012"/>
            <a:ext cx="1716200" cy="450350"/>
          </a:xfrm>
          <a:prstGeom prst="rect">
            <a:avLst/>
          </a:prstGeom>
        </p:spPr>
      </p:pic>
      <p:sp>
        <p:nvSpPr>
          <p:cNvPr id="11" name="Title 1"/>
          <p:cNvSpPr>
            <a:spLocks noGrp="1"/>
          </p:cNvSpPr>
          <p:nvPr>
            <p:ph type="ctrTitle"/>
          </p:nvPr>
        </p:nvSpPr>
        <p:spPr>
          <a:xfrm>
            <a:off x="1077013" y="2374123"/>
            <a:ext cx="10156297" cy="1135839"/>
          </a:xfrm>
          <a:prstGeom prst="rect">
            <a:avLst/>
          </a:prstGeom>
        </p:spPr>
        <p:txBody>
          <a:bodyPr anchor="b">
            <a:noAutofit/>
          </a:bodyPr>
          <a:lstStyle>
            <a:lvl1pPr algn="l">
              <a:defRPr sz="6000">
                <a:solidFill>
                  <a:srgbClr val="034EA2"/>
                </a:solidFill>
              </a:defRPr>
            </a:lvl1pPr>
          </a:lstStyle>
          <a:p>
            <a:r>
              <a:rPr lang="en-US" dirty="0"/>
              <a:t>Click to edit Master title style</a:t>
            </a:r>
            <a:endParaRPr lang="en-GB" dirty="0"/>
          </a:p>
        </p:txBody>
      </p: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2" name="Rectangle 11"/>
          <p:cNvSpPr/>
          <p:nvPr userDrawn="1"/>
        </p:nvSpPr>
        <p:spPr>
          <a:xfrm>
            <a:off x="990176" y="657216"/>
            <a:ext cx="4093747" cy="151448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071811"/>
          </a:xfrm>
          <a:prstGeom prst="rect">
            <a:avLst/>
          </a:prstGeom>
          <a:solidFill>
            <a:srgbClr val="6FA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171575" y="2722568"/>
            <a:ext cx="10061735" cy="1240348"/>
          </a:xfrm>
          <a:prstGeom prst="rect">
            <a:avLst/>
          </a:prstGeom>
        </p:spPr>
        <p:txBody>
          <a:bodyPr anchor="b">
            <a:noAutofit/>
          </a:bodyPr>
          <a:lstStyle>
            <a:lvl1pPr algn="l">
              <a:defRPr sz="6000">
                <a:solidFill>
                  <a:schemeClr val="tx2"/>
                </a:solidFill>
              </a:defRPr>
            </a:lvl1pPr>
          </a:lstStyle>
          <a:p>
            <a:r>
              <a:rPr lang="en-US" dirty="0"/>
              <a:t>Click to edit Master title style</a:t>
            </a:r>
            <a:endParaRPr lang="en-GB" dirty="0"/>
          </a:p>
        </p:txBody>
      </p: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2"/>
            <a:ext cx="12192000" cy="29342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185863" y="1693863"/>
            <a:ext cx="10047447" cy="1240348"/>
          </a:xfrm>
          <a:prstGeom prst="rect">
            <a:avLst/>
          </a:prstGeom>
        </p:spPr>
        <p:txBody>
          <a:bodyPr anchor="b">
            <a:noAutofit/>
          </a:bodyPr>
          <a:lstStyle>
            <a:lvl1pPr algn="l">
              <a:defRPr sz="6000">
                <a:solidFill>
                  <a:schemeClr val="accent5"/>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Rectangle 7"/>
          <p:cNvSpPr/>
          <p:nvPr userDrawn="1"/>
        </p:nvSpPr>
        <p:spPr>
          <a:xfrm>
            <a:off x="990176" y="657216"/>
            <a:ext cx="4093747" cy="1514484"/>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05231"/>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rgbClr val="6FA528"/>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lvl1pPr>
              <a:defRPr>
                <a:solidFill>
                  <a:srgbClr val="034EA2"/>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8" name="Title Placeholder 1"/>
          <p:cNvSpPr>
            <a:spLocks noGrp="1"/>
          </p:cNvSpPr>
          <p:nvPr>
            <p:ph type="title"/>
          </p:nvPr>
        </p:nvSpPr>
        <p:spPr>
          <a:xfrm>
            <a:off x="3028950" y="482860"/>
            <a:ext cx="8457372" cy="782357"/>
          </a:xfrm>
          <a:prstGeom prst="rect">
            <a:avLst/>
          </a:prstGeom>
        </p:spPr>
        <p:txBody>
          <a:bodyPr vert="horz" lIns="91440" tIns="45720" rIns="91440" bIns="0" rtlCol="0" anchor="b" anchorCtr="0">
            <a:noAutofit/>
          </a:bodyPr>
          <a:lstStyle>
            <a:lvl1pPr>
              <a:defRPr>
                <a:solidFill>
                  <a:srgbClr val="034EA2"/>
                </a:solidFill>
              </a:defRPr>
            </a:lvl1pPr>
          </a:lstStyle>
          <a:p>
            <a:r>
              <a:rPr lang="en-US" dirty="0"/>
              <a:t>Click to edit Master title style</a:t>
            </a:r>
            <a:endParaRPr lang="en-GB" dirty="0"/>
          </a:p>
        </p:txBody>
      </p:sp>
      <p:sp>
        <p:nvSpPr>
          <p:cNvPr id="11" name="Rectangle 10"/>
          <p:cNvSpPr/>
          <p:nvPr userDrawn="1"/>
        </p:nvSpPr>
        <p:spPr>
          <a:xfrm>
            <a:off x="904448" y="471473"/>
            <a:ext cx="2238799" cy="828245"/>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34EA2"/>
              </a:solidFill>
            </a:endParaRPr>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0036523" y="6045988"/>
            <a:ext cx="1710390" cy="450423"/>
          </a:xfrm>
          <a:prstGeom prst="rect">
            <a:avLst/>
          </a:prstGeom>
        </p:spPr>
      </p:pic>
      <p:sp>
        <p:nvSpPr>
          <p:cNvPr id="8" name="Rectangle 7"/>
          <p:cNvSpPr/>
          <p:nvPr userDrawn="1"/>
        </p:nvSpPr>
        <p:spPr>
          <a:xfrm>
            <a:off x="6616800" y="3916926"/>
            <a:ext cx="5079600" cy="1879200"/>
          </a:xfrm>
          <a:prstGeom prst="rect">
            <a:avLst/>
          </a:prstGeom>
          <a:blipFill dpi="0" rotWithShape="1">
            <a:blip r:embed="rId26">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904448" y="471473"/>
            <a:ext cx="2238799" cy="828245"/>
          </a:xfrm>
          <a:prstGeom prst="rect">
            <a:avLst/>
          </a:prstGeom>
          <a:blipFill dpi="0" rotWithShape="1">
            <a:blip r:embed="rId2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34EA2"/>
              </a:solidFill>
            </a:endParaRPr>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71" r:id="rId20"/>
    <p:sldLayoutId id="2147483673" r:id="rId21"/>
    <p:sldLayoutId id="2147483674" r:id="rId22"/>
    <p:sldLayoutId id="2147483675" r:id="rId23"/>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hyperlink" Target="https://twitter.com/eu_commission" TargetMode="External"/><Relationship Id="rId13" Type="http://schemas.openxmlformats.org/officeDocument/2006/relationships/image" Target="../media/image30.png"/><Relationship Id="rId18" Type="http://schemas.openxmlformats.org/officeDocument/2006/relationships/image" Target="../media/image32.png"/><Relationship Id="rId3" Type="http://schemas.openxmlformats.org/officeDocument/2006/relationships/hyperlink" Target="https://open.spotify.com/user/v7ra0as4ychfdatgcjt9nabh0?si=SEs1mANESea5kzyVy7HvDw" TargetMode="External"/><Relationship Id="rId7" Type="http://schemas.openxmlformats.org/officeDocument/2006/relationships/image" Target="../media/image27.png"/><Relationship Id="rId12" Type="http://schemas.openxmlformats.org/officeDocument/2006/relationships/image" Target="../media/image29.png"/><Relationship Id="rId17" Type="http://schemas.openxmlformats.org/officeDocument/2006/relationships/hyperlink" Target="https://www.youtube.com/user/eutube" TargetMode="External"/><Relationship Id="rId2" Type="http://schemas.openxmlformats.org/officeDocument/2006/relationships/notesSlide" Target="../notesSlides/notesSlide5.xml"/><Relationship Id="rId16" Type="http://schemas.openxmlformats.org/officeDocument/2006/relationships/hyperlink" Target="https://medium.com/@EuropeanCommission" TargetMode="External"/><Relationship Id="rId1" Type="http://schemas.openxmlformats.org/officeDocument/2006/relationships/slideLayout" Target="../slideLayouts/slideLayout8.xml"/><Relationship Id="rId6" Type="http://schemas.openxmlformats.org/officeDocument/2006/relationships/hyperlink" Target="https://europa.eu/" TargetMode="External"/><Relationship Id="rId11" Type="http://schemas.openxmlformats.org/officeDocument/2006/relationships/hyperlink" Target="https://www.linkedin.com/company/european-commission/" TargetMode="External"/><Relationship Id="rId5" Type="http://schemas.openxmlformats.org/officeDocument/2006/relationships/hyperlink" Target="https://ec.europa.eu/" TargetMode="External"/><Relationship Id="rId15" Type="http://schemas.openxmlformats.org/officeDocument/2006/relationships/image" Target="../media/image31.png"/><Relationship Id="rId10" Type="http://schemas.openxmlformats.org/officeDocument/2006/relationships/image" Target="../media/image28.png"/><Relationship Id="rId19" Type="http://schemas.openxmlformats.org/officeDocument/2006/relationships/image" Target="../media/image33.png"/><Relationship Id="rId4" Type="http://schemas.openxmlformats.org/officeDocument/2006/relationships/image" Target="../media/image26.png"/><Relationship Id="rId9" Type="http://schemas.openxmlformats.org/officeDocument/2006/relationships/hyperlink" Target="https://www.facebook.com/EuropeanCommission" TargetMode="External"/><Relationship Id="rId14" Type="http://schemas.openxmlformats.org/officeDocument/2006/relationships/hyperlink" Target="https://www.instagram.com/europeancommissio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5.png"/><Relationship Id="rId5" Type="http://schemas.openxmlformats.org/officeDocument/2006/relationships/hyperlink" Target="https://thetrainingplace.eu/" TargetMode="External"/><Relationship Id="rId4" Type="http://schemas.openxmlformats.org/officeDocument/2006/relationships/hyperlink" Target="https://aesagroup.e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3E1466-1144-42BD-9C4D-458E4FF81FBF}"/>
              </a:ext>
            </a:extLst>
          </p:cNvPr>
          <p:cNvSpPr>
            <a:spLocks noGrp="1"/>
          </p:cNvSpPr>
          <p:nvPr>
            <p:ph sz="quarter" idx="10"/>
          </p:nvPr>
        </p:nvSpPr>
        <p:spPr>
          <a:xfrm>
            <a:off x="802062" y="4962201"/>
            <a:ext cx="10096500" cy="627062"/>
          </a:xfrm>
        </p:spPr>
        <p:txBody>
          <a:bodyPr/>
          <a:lstStyle/>
          <a:p>
            <a:pPr marL="0" indent="0">
              <a:buNone/>
            </a:pPr>
            <a:r>
              <a:rPr lang="en-US" dirty="0"/>
              <a:t>Dr</a:t>
            </a:r>
            <a:r>
              <a:rPr lang="lt-LT" dirty="0"/>
              <a:t> </a:t>
            </a:r>
            <a:r>
              <a:rPr lang="lv-LV" dirty="0"/>
              <a:t>Edvīns Oļševskis</a:t>
            </a:r>
            <a:endParaRPr lang="en-US" dirty="0"/>
          </a:p>
        </p:txBody>
      </p:sp>
      <p:sp>
        <p:nvSpPr>
          <p:cNvPr id="3" name="Content Placeholder 2">
            <a:extLst>
              <a:ext uri="{FF2B5EF4-FFF2-40B4-BE49-F238E27FC236}">
                <a16:creationId xmlns:a16="http://schemas.microsoft.com/office/drawing/2014/main" id="{3116C1D9-E2CF-4461-ACCB-DBCAB245932A}"/>
              </a:ext>
            </a:extLst>
          </p:cNvPr>
          <p:cNvSpPr>
            <a:spLocks noGrp="1"/>
          </p:cNvSpPr>
          <p:nvPr>
            <p:ph sz="quarter" idx="11"/>
          </p:nvPr>
        </p:nvSpPr>
        <p:spPr>
          <a:xfrm>
            <a:off x="802062" y="5770804"/>
            <a:ext cx="10096500" cy="627062"/>
          </a:xfrm>
        </p:spPr>
        <p:txBody>
          <a:bodyPr/>
          <a:lstStyle/>
          <a:p>
            <a:pPr marL="0" indent="0">
              <a:buNone/>
            </a:pPr>
            <a:r>
              <a:rPr lang="en-US" dirty="0"/>
              <a:t>BANGKOK, THAILAND / 4-8 MARCH 2024</a:t>
            </a:r>
            <a:endParaRPr lang="en-BE" dirty="0"/>
          </a:p>
        </p:txBody>
      </p:sp>
      <p:sp>
        <p:nvSpPr>
          <p:cNvPr id="4" name="Content Placeholder 3">
            <a:extLst>
              <a:ext uri="{FF2B5EF4-FFF2-40B4-BE49-F238E27FC236}">
                <a16:creationId xmlns:a16="http://schemas.microsoft.com/office/drawing/2014/main" id="{5F74E3AE-1159-4BFA-8768-8AF645EC3C5B}"/>
              </a:ext>
            </a:extLst>
          </p:cNvPr>
          <p:cNvSpPr>
            <a:spLocks noGrp="1"/>
          </p:cNvSpPr>
          <p:nvPr>
            <p:ph sz="quarter" idx="12"/>
          </p:nvPr>
        </p:nvSpPr>
        <p:spPr>
          <a:xfrm>
            <a:off x="802062" y="3039866"/>
            <a:ext cx="10096500" cy="778268"/>
          </a:xfrm>
        </p:spPr>
        <p:txBody>
          <a:bodyPr/>
          <a:lstStyle/>
          <a:p>
            <a:pPr marL="0" indent="0">
              <a:buNone/>
            </a:pPr>
            <a:r>
              <a:rPr lang="en-US" dirty="0"/>
              <a:t>REGIONAL WORKSHOP ON ANIMAL HEALTH:</a:t>
            </a:r>
          </a:p>
          <a:p>
            <a:pPr marL="0" indent="0">
              <a:buNone/>
            </a:pPr>
            <a:r>
              <a:rPr lang="en-US" dirty="0"/>
              <a:t>DISEASE PREPAREDNESS, VACCINATION AND ONE HEALTH APPROACH</a:t>
            </a:r>
          </a:p>
          <a:p>
            <a:pPr marL="0" indent="0">
              <a:buNone/>
            </a:pPr>
            <a:endParaRPr lang="en-US" dirty="0"/>
          </a:p>
          <a:p>
            <a:pPr marL="0" indent="0">
              <a:buNone/>
            </a:pPr>
            <a:r>
              <a:rPr lang="en-US" b="1" dirty="0"/>
              <a:t>Disease control measures to be taken in case of outbreaks</a:t>
            </a:r>
          </a:p>
        </p:txBody>
      </p:sp>
    </p:spTree>
    <p:extLst>
      <p:ext uri="{BB962C8B-B14F-4D97-AF65-F5344CB8AC3E}">
        <p14:creationId xmlns:p14="http://schemas.microsoft.com/office/powerpoint/2010/main" val="2384983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a:xfrm rot="10800000" flipV="1">
            <a:off x="0" y="2311076"/>
            <a:ext cx="12192000" cy="3354711"/>
          </a:xfrm>
        </p:spPr>
        <p:txBody>
          <a:bodyPr/>
          <a:lstStyle/>
          <a:p>
            <a:pPr marL="0" indent="0">
              <a:buNone/>
            </a:pPr>
            <a:endParaRPr lang="en-US" dirty="0"/>
          </a:p>
        </p:txBody>
      </p:sp>
      <p:sp>
        <p:nvSpPr>
          <p:cNvPr id="4" name="Text Placeholder 3"/>
          <p:cNvSpPr>
            <a:spLocks noGrp="1"/>
          </p:cNvSpPr>
          <p:nvPr>
            <p:ph type="body" sz="quarter" idx="14"/>
          </p:nvPr>
        </p:nvSpPr>
        <p:spPr>
          <a:xfrm>
            <a:off x="1055076" y="3428999"/>
            <a:ext cx="10298724" cy="1776047"/>
          </a:xfrm>
        </p:spPr>
        <p:txBody>
          <a:bodyPr/>
          <a:lstStyle/>
          <a:p>
            <a:pPr marL="0" indent="0">
              <a:buNone/>
            </a:pPr>
            <a:r>
              <a:rPr lang="lv-LV" sz="4400" dirty="0"/>
              <a:t>Suspicion</a:t>
            </a:r>
            <a:r>
              <a:rPr lang="en-GB" sz="4400"/>
              <a:t> Phase:</a:t>
            </a:r>
            <a:endParaRPr lang="en-GB" sz="4400" dirty="0"/>
          </a:p>
        </p:txBody>
      </p:sp>
      <p:sp>
        <p:nvSpPr>
          <p:cNvPr id="3" name="Title 2"/>
          <p:cNvSpPr>
            <a:spLocks noGrp="1"/>
          </p:cNvSpPr>
          <p:nvPr>
            <p:ph type="title"/>
          </p:nvPr>
        </p:nvSpPr>
        <p:spPr>
          <a:xfrm>
            <a:off x="946638" y="1204682"/>
            <a:ext cx="10298724" cy="782357"/>
          </a:xfrm>
          <a:prstGeom prst="rect">
            <a:avLst/>
          </a:prstGeom>
        </p:spPr>
        <p:txBody>
          <a:bodyPr/>
          <a:lstStyle/>
          <a:p>
            <a:endParaRPr lang="en-GB" dirty="0"/>
          </a:p>
        </p:txBody>
      </p:sp>
    </p:spTree>
    <p:extLst>
      <p:ext uri="{BB962C8B-B14F-4D97-AF65-F5344CB8AC3E}">
        <p14:creationId xmlns:p14="http://schemas.microsoft.com/office/powerpoint/2010/main" val="200034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Rectángulo redondeado"/>
          <p:cNvSpPr>
            <a:spLocks noChangeArrowheads="1"/>
          </p:cNvSpPr>
          <p:nvPr/>
        </p:nvSpPr>
        <p:spPr bwMode="auto">
          <a:xfrm>
            <a:off x="1524000" y="4076700"/>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s-ES" altLang="en-US" sz="7600" i="0">
              <a:solidFill>
                <a:srgbClr val="FFD624"/>
              </a:solidFill>
            </a:endParaRPr>
          </a:p>
        </p:txBody>
      </p:sp>
      <p:sp>
        <p:nvSpPr>
          <p:cNvPr id="25603" name="Right Arrow 10"/>
          <p:cNvSpPr>
            <a:spLocks noChangeArrowheads="1"/>
          </p:cNvSpPr>
          <p:nvPr/>
        </p:nvSpPr>
        <p:spPr bwMode="auto">
          <a:xfrm>
            <a:off x="1200150" y="3933825"/>
            <a:ext cx="977900" cy="484188"/>
          </a:xfrm>
          <a:prstGeom prst="right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25604" name="Rounded Rectangular Callout 6"/>
          <p:cNvSpPr>
            <a:spLocks noChangeArrowheads="1"/>
          </p:cNvSpPr>
          <p:nvPr/>
        </p:nvSpPr>
        <p:spPr bwMode="auto">
          <a:xfrm>
            <a:off x="2855913" y="3141663"/>
            <a:ext cx="2303462" cy="2087562"/>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25605" name="Rounded Rectangular Callout 8"/>
          <p:cNvSpPr>
            <a:spLocks noChangeArrowheads="1"/>
          </p:cNvSpPr>
          <p:nvPr/>
        </p:nvSpPr>
        <p:spPr bwMode="auto">
          <a:xfrm>
            <a:off x="2927350" y="3573463"/>
            <a:ext cx="1296988" cy="1727200"/>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25606" name="Oval Callout 11"/>
          <p:cNvSpPr>
            <a:spLocks noChangeArrowheads="1"/>
          </p:cNvSpPr>
          <p:nvPr/>
        </p:nvSpPr>
        <p:spPr bwMode="auto">
          <a:xfrm>
            <a:off x="4224338" y="4724401"/>
            <a:ext cx="4032250" cy="360363"/>
          </a:xfrm>
          <a:prstGeom prst="wedgeEllipse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25607" name="Rounded Rectangle 17"/>
          <p:cNvSpPr>
            <a:spLocks noChangeArrowheads="1"/>
          </p:cNvSpPr>
          <p:nvPr/>
        </p:nvSpPr>
        <p:spPr bwMode="auto">
          <a:xfrm>
            <a:off x="3719514" y="5229226"/>
            <a:ext cx="1800225" cy="5762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4" name="Text Placeholder 3">
            <a:extLst>
              <a:ext uri="{FF2B5EF4-FFF2-40B4-BE49-F238E27FC236}">
                <a16:creationId xmlns:a16="http://schemas.microsoft.com/office/drawing/2014/main" id="{A0A6AA62-080E-46D8-BAE7-3DCA38ABEBF9}"/>
              </a:ext>
            </a:extLst>
          </p:cNvPr>
          <p:cNvSpPr>
            <a:spLocks noGrp="1"/>
          </p:cNvSpPr>
          <p:nvPr>
            <p:ph type="body" idx="1"/>
          </p:nvPr>
        </p:nvSpPr>
        <p:spPr>
          <a:xfrm>
            <a:off x="305738" y="1478324"/>
            <a:ext cx="11586754" cy="4327165"/>
          </a:xfrm>
        </p:spPr>
        <p:txBody>
          <a:bodyPr/>
          <a:lstStyle/>
          <a:p>
            <a:pPr marL="342900" indent="-342900">
              <a:spcAft>
                <a:spcPts val="0"/>
              </a:spcAft>
              <a:buFont typeface="Arial" panose="020B0604020202020204" pitchFamily="34" charset="0"/>
              <a:buChar char="•"/>
              <a:defRPr/>
            </a:pPr>
            <a:endParaRPr lang="en-US" dirty="0">
              <a:solidFill>
                <a:schemeClr val="bg2">
                  <a:lumMod val="10000"/>
                </a:schemeClr>
              </a:solidFill>
            </a:endParaRPr>
          </a:p>
          <a:p>
            <a:pPr marL="342900" indent="-342900">
              <a:spcBef>
                <a:spcPts val="0"/>
              </a:spcBef>
              <a:spcAft>
                <a:spcPts val="0"/>
              </a:spcAft>
              <a:buFont typeface="Arial" panose="020B0604020202020204" pitchFamily="34" charset="0"/>
              <a:buChar char="•"/>
              <a:defRPr/>
            </a:pPr>
            <a:endParaRPr lang="en-GB" dirty="0">
              <a:solidFill>
                <a:schemeClr val="bg2">
                  <a:lumMod val="10000"/>
                </a:schemeClr>
              </a:solidFill>
            </a:endParaRPr>
          </a:p>
        </p:txBody>
      </p:sp>
      <p:sp>
        <p:nvSpPr>
          <p:cNvPr id="25609" name="Slide Number Placeholder 1"/>
          <p:cNvSpPr>
            <a:spLocks noGrp="1" noChangeArrowheads="1"/>
          </p:cNvSpPr>
          <p:nvPr>
            <p:ph type="sldNum" sz="quarter" idx="4294967295"/>
          </p:nvPr>
        </p:nvSpPr>
        <p:spPr>
          <a:xfrm>
            <a:off x="11567584" y="5995988"/>
            <a:ext cx="649816" cy="241300"/>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E34B78B6-2869-44A3-B7EB-18A6857C9205}" type="slidenum">
              <a:rPr lang="en-GB" altLang="en-US" sz="1000" i="0">
                <a:solidFill>
                  <a:srgbClr val="FFFFFF"/>
                </a:solidFill>
              </a:rPr>
              <a:pPr>
                <a:spcBef>
                  <a:spcPct val="0"/>
                </a:spcBef>
                <a:buClrTx/>
                <a:buFontTx/>
                <a:buNone/>
              </a:pPr>
              <a:t>11</a:t>
            </a:fld>
            <a:endParaRPr lang="en-GB" altLang="en-US" sz="1000" i="0" dirty="0">
              <a:solidFill>
                <a:srgbClr val="FFFFFF"/>
              </a:solidFill>
            </a:endParaRPr>
          </a:p>
        </p:txBody>
      </p:sp>
      <p:sp>
        <p:nvSpPr>
          <p:cNvPr id="2" name="Textfeld 1">
            <a:extLst>
              <a:ext uri="{FF2B5EF4-FFF2-40B4-BE49-F238E27FC236}">
                <a16:creationId xmlns:a16="http://schemas.microsoft.com/office/drawing/2014/main" id="{18B4BBE2-9C27-9A89-4778-E271D9C8DAFE}"/>
              </a:ext>
            </a:extLst>
          </p:cNvPr>
          <p:cNvSpPr txBox="1"/>
          <p:nvPr/>
        </p:nvSpPr>
        <p:spPr>
          <a:xfrm>
            <a:off x="3575844" y="363790"/>
            <a:ext cx="8310418" cy="707886"/>
          </a:xfrm>
          <a:prstGeom prst="rect">
            <a:avLst/>
          </a:prstGeom>
          <a:noFill/>
        </p:spPr>
        <p:txBody>
          <a:bodyPr wrap="square" rtlCol="0">
            <a:spAutoFit/>
          </a:bodyPr>
          <a:lstStyle/>
          <a:p>
            <a:r>
              <a:rPr lang="en-GB" sz="4000" dirty="0">
                <a:solidFill>
                  <a:srgbClr val="034EA2"/>
                </a:solidFill>
                <a:latin typeface="+mj-lt"/>
                <a:ea typeface="+mj-ea"/>
                <a:cs typeface="+mj-cs"/>
              </a:rPr>
              <a:t>Suspicion: obligations on </a:t>
            </a:r>
            <a:r>
              <a:rPr lang="en-GB" sz="4000" u="sng" dirty="0">
                <a:solidFill>
                  <a:srgbClr val="034EA2"/>
                </a:solidFill>
                <a:latin typeface="+mj-lt"/>
                <a:ea typeface="+mj-ea"/>
                <a:cs typeface="+mj-cs"/>
              </a:rPr>
              <a:t>operators </a:t>
            </a:r>
          </a:p>
        </p:txBody>
      </p:sp>
      <p:sp>
        <p:nvSpPr>
          <p:cNvPr id="3" name="Textfeld 2">
            <a:extLst>
              <a:ext uri="{FF2B5EF4-FFF2-40B4-BE49-F238E27FC236}">
                <a16:creationId xmlns:a16="http://schemas.microsoft.com/office/drawing/2014/main" id="{7E3A89AD-4C80-DD12-641C-D287D64751AD}"/>
              </a:ext>
            </a:extLst>
          </p:cNvPr>
          <p:cNvSpPr txBox="1"/>
          <p:nvPr/>
        </p:nvSpPr>
        <p:spPr>
          <a:xfrm>
            <a:off x="294217" y="1348502"/>
            <a:ext cx="11892492" cy="5170646"/>
          </a:xfrm>
          <a:prstGeom prst="rect">
            <a:avLst/>
          </a:prstGeom>
          <a:noFill/>
        </p:spPr>
        <p:txBody>
          <a:bodyPr wrap="square" rtlCol="0">
            <a:spAutoFit/>
          </a:bodyPr>
          <a:lstStyle/>
          <a:p>
            <a:pPr>
              <a:lnSpc>
                <a:spcPct val="150000"/>
              </a:lnSpc>
            </a:pPr>
            <a:r>
              <a:rPr lang="en-US" sz="2800" dirty="0"/>
              <a:t>In order to avoid any risk of spread of the disease: </a:t>
            </a:r>
            <a:r>
              <a:rPr lang="en-GB" sz="2800" b="1" dirty="0"/>
              <a:t> </a:t>
            </a:r>
          </a:p>
          <a:p>
            <a:pPr marL="285750" indent="-285750">
              <a:lnSpc>
                <a:spcPct val="150000"/>
              </a:lnSpc>
              <a:buFont typeface="Arial" panose="020B0604020202020204" pitchFamily="34" charset="0"/>
              <a:buChar char="•"/>
            </a:pPr>
            <a:r>
              <a:rPr lang="en-US" sz="2400" b="1" dirty="0"/>
              <a:t>isolate all animals suspected </a:t>
            </a:r>
            <a:r>
              <a:rPr lang="en-US" sz="2400" dirty="0"/>
              <a:t>of being infected</a:t>
            </a:r>
          </a:p>
          <a:p>
            <a:pPr marL="285750" indent="-285750">
              <a:buFont typeface="Arial" panose="020B0604020202020204" pitchFamily="34" charset="0"/>
              <a:buChar char="•"/>
            </a:pPr>
            <a:r>
              <a:rPr lang="en-US" sz="2400" b="1" dirty="0"/>
              <a:t>keep the manure</a:t>
            </a:r>
            <a:r>
              <a:rPr lang="en-US" sz="2400" dirty="0"/>
              <a:t>, litter and used bedding, any </a:t>
            </a:r>
            <a:r>
              <a:rPr lang="en-US" sz="2400" b="1" dirty="0"/>
              <a:t>product,</a:t>
            </a:r>
            <a:r>
              <a:rPr lang="en-US" sz="2400" dirty="0"/>
              <a:t> material or substance likely to be contaminated </a:t>
            </a:r>
            <a:r>
              <a:rPr lang="en-US" sz="2400" b="1" dirty="0"/>
              <a:t>isolated</a:t>
            </a:r>
            <a:r>
              <a:rPr lang="en-US" sz="2400" dirty="0"/>
              <a:t>, </a:t>
            </a:r>
          </a:p>
          <a:p>
            <a:pPr marL="285750" indent="-285750">
              <a:lnSpc>
                <a:spcPct val="150000"/>
              </a:lnSpc>
              <a:buFont typeface="Arial" panose="020B0604020202020204" pitchFamily="34" charset="0"/>
              <a:buChar char="•"/>
            </a:pPr>
            <a:r>
              <a:rPr lang="en-US" sz="2400" dirty="0"/>
              <a:t>implement appropriate </a:t>
            </a:r>
            <a:r>
              <a:rPr lang="en-US" sz="2400" b="1" dirty="0"/>
              <a:t>additional biosecurity measures</a:t>
            </a:r>
            <a:r>
              <a:rPr lang="en-US" sz="2400" dirty="0"/>
              <a:t>,</a:t>
            </a:r>
          </a:p>
          <a:p>
            <a:pPr marL="285750" indent="-285750">
              <a:lnSpc>
                <a:spcPct val="150000"/>
              </a:lnSpc>
              <a:buFont typeface="Arial" panose="020B0604020202020204" pitchFamily="34" charset="0"/>
              <a:buChar char="•"/>
            </a:pPr>
            <a:r>
              <a:rPr lang="en-US" sz="2400" b="1" dirty="0"/>
              <a:t>cease all movements </a:t>
            </a:r>
            <a:r>
              <a:rPr lang="en-US" sz="2400" dirty="0"/>
              <a:t>of kept animals of listed species from or to the establishment</a:t>
            </a:r>
          </a:p>
          <a:p>
            <a:pPr marL="285750" indent="-285750">
              <a:lnSpc>
                <a:spcPct val="150000"/>
              </a:lnSpc>
              <a:buFont typeface="Arial" panose="020B0604020202020204" pitchFamily="34" charset="0"/>
              <a:buChar char="•"/>
            </a:pPr>
            <a:r>
              <a:rPr lang="en-US" sz="2400" dirty="0"/>
              <a:t>ensure that production, health and traceability </a:t>
            </a:r>
            <a:r>
              <a:rPr lang="en-US" sz="2400" b="1" dirty="0"/>
              <a:t>records are updated</a:t>
            </a:r>
          </a:p>
          <a:p>
            <a:pPr marL="285750" indent="-285750">
              <a:buFont typeface="Arial" panose="020B0604020202020204" pitchFamily="34" charset="0"/>
              <a:buChar char="•"/>
            </a:pPr>
            <a:r>
              <a:rPr lang="en-US" sz="2400" b="1" dirty="0"/>
              <a:t>collaboration with the competent authority </a:t>
            </a:r>
            <a:r>
              <a:rPr lang="en-US" sz="2400" dirty="0"/>
              <a:t>(CA):</a:t>
            </a:r>
            <a:br>
              <a:rPr lang="en-US" sz="2400" dirty="0"/>
            </a:br>
            <a:r>
              <a:rPr lang="en-US" sz="2400" dirty="0"/>
              <a:t>- provide the CA with any relevant information</a:t>
            </a:r>
            <a:br>
              <a:rPr lang="en-US" sz="2400" dirty="0"/>
            </a:br>
            <a:r>
              <a:rPr lang="en-US" sz="2400" dirty="0"/>
              <a:t>- follow any instructions given by the CA regarding the control of the disease.</a:t>
            </a:r>
          </a:p>
          <a:p>
            <a:pPr marL="285750" indent="-285750">
              <a:buFont typeface="Arial" panose="020B0604020202020204" pitchFamily="34" charset="0"/>
              <a:buChar char="•"/>
            </a:pPr>
            <a:endParaRPr lang="de-DE" sz="2400" dirty="0"/>
          </a:p>
        </p:txBody>
      </p:sp>
    </p:spTree>
    <p:extLst>
      <p:ext uri="{BB962C8B-B14F-4D97-AF65-F5344CB8AC3E}">
        <p14:creationId xmlns:p14="http://schemas.microsoft.com/office/powerpoint/2010/main" val="2951933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Rectángulo redondeado"/>
          <p:cNvSpPr>
            <a:spLocks noChangeArrowheads="1"/>
          </p:cNvSpPr>
          <p:nvPr/>
        </p:nvSpPr>
        <p:spPr bwMode="auto">
          <a:xfrm>
            <a:off x="1524000" y="4076700"/>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s-ES" altLang="en-US" sz="7600" i="0">
              <a:solidFill>
                <a:srgbClr val="FFD624"/>
              </a:solidFill>
            </a:endParaRPr>
          </a:p>
        </p:txBody>
      </p:sp>
      <p:sp>
        <p:nvSpPr>
          <p:cNvPr id="25603" name="Right Arrow 10"/>
          <p:cNvSpPr>
            <a:spLocks noChangeArrowheads="1"/>
          </p:cNvSpPr>
          <p:nvPr/>
        </p:nvSpPr>
        <p:spPr bwMode="auto">
          <a:xfrm>
            <a:off x="1200150" y="3933825"/>
            <a:ext cx="977900" cy="484188"/>
          </a:xfrm>
          <a:prstGeom prst="right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25604" name="Rounded Rectangular Callout 6"/>
          <p:cNvSpPr>
            <a:spLocks noChangeArrowheads="1"/>
          </p:cNvSpPr>
          <p:nvPr/>
        </p:nvSpPr>
        <p:spPr bwMode="auto">
          <a:xfrm>
            <a:off x="2855913" y="3141663"/>
            <a:ext cx="2303462" cy="2087562"/>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25605" name="Rounded Rectangular Callout 8"/>
          <p:cNvSpPr>
            <a:spLocks noChangeArrowheads="1"/>
          </p:cNvSpPr>
          <p:nvPr/>
        </p:nvSpPr>
        <p:spPr bwMode="auto">
          <a:xfrm>
            <a:off x="2927350" y="3573463"/>
            <a:ext cx="1296988" cy="1727200"/>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25606" name="Oval Callout 11"/>
          <p:cNvSpPr>
            <a:spLocks noChangeArrowheads="1"/>
          </p:cNvSpPr>
          <p:nvPr/>
        </p:nvSpPr>
        <p:spPr bwMode="auto">
          <a:xfrm>
            <a:off x="4224338" y="4724401"/>
            <a:ext cx="4032250" cy="360363"/>
          </a:xfrm>
          <a:prstGeom prst="wedgeEllipse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25607" name="Rounded Rectangle 17"/>
          <p:cNvSpPr>
            <a:spLocks noChangeArrowheads="1"/>
          </p:cNvSpPr>
          <p:nvPr/>
        </p:nvSpPr>
        <p:spPr bwMode="auto">
          <a:xfrm>
            <a:off x="3719514" y="5229226"/>
            <a:ext cx="1800225" cy="5762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4" name="Text Placeholder 3">
            <a:extLst>
              <a:ext uri="{FF2B5EF4-FFF2-40B4-BE49-F238E27FC236}">
                <a16:creationId xmlns:a16="http://schemas.microsoft.com/office/drawing/2014/main" id="{A0A6AA62-080E-46D8-BAE7-3DCA38ABEBF9}"/>
              </a:ext>
            </a:extLst>
          </p:cNvPr>
          <p:cNvSpPr>
            <a:spLocks noGrp="1"/>
          </p:cNvSpPr>
          <p:nvPr>
            <p:ph type="body" idx="1"/>
          </p:nvPr>
        </p:nvSpPr>
        <p:spPr>
          <a:xfrm>
            <a:off x="305738" y="1478324"/>
            <a:ext cx="11586754" cy="4327165"/>
          </a:xfrm>
        </p:spPr>
        <p:txBody>
          <a:bodyPr/>
          <a:lstStyle/>
          <a:p>
            <a:pPr marL="342900" indent="-342900">
              <a:lnSpc>
                <a:spcPct val="150000"/>
              </a:lnSpc>
              <a:spcAft>
                <a:spcPts val="0"/>
              </a:spcAft>
              <a:buFont typeface="Arial" panose="020B0604020202020204" pitchFamily="34" charset="0"/>
              <a:buChar char="•"/>
              <a:defRPr/>
            </a:pPr>
            <a:endParaRPr lang="en-US" dirty="0">
              <a:solidFill>
                <a:schemeClr val="bg2">
                  <a:lumMod val="10000"/>
                </a:schemeClr>
              </a:solidFill>
            </a:endParaRPr>
          </a:p>
          <a:p>
            <a:pPr marL="342900" indent="-342900">
              <a:lnSpc>
                <a:spcPct val="150000"/>
              </a:lnSpc>
              <a:spcBef>
                <a:spcPts val="0"/>
              </a:spcBef>
              <a:spcAft>
                <a:spcPts val="0"/>
              </a:spcAft>
              <a:buFont typeface="Arial" panose="020B0604020202020204" pitchFamily="34" charset="0"/>
              <a:buChar char="•"/>
              <a:defRPr/>
            </a:pPr>
            <a:endParaRPr lang="en-GB" dirty="0">
              <a:solidFill>
                <a:schemeClr val="bg2">
                  <a:lumMod val="10000"/>
                </a:schemeClr>
              </a:solidFill>
            </a:endParaRPr>
          </a:p>
        </p:txBody>
      </p:sp>
      <p:sp>
        <p:nvSpPr>
          <p:cNvPr id="25609" name="Slide Number Placeholder 1"/>
          <p:cNvSpPr>
            <a:spLocks noGrp="1" noChangeArrowheads="1"/>
          </p:cNvSpPr>
          <p:nvPr>
            <p:ph type="sldNum" sz="quarter" idx="4294967295"/>
          </p:nvPr>
        </p:nvSpPr>
        <p:spPr>
          <a:xfrm>
            <a:off x="11567584" y="5995988"/>
            <a:ext cx="649816" cy="241300"/>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E34B78B6-2869-44A3-B7EB-18A6857C9205}" type="slidenum">
              <a:rPr lang="en-GB" altLang="en-US" sz="1000" i="0">
                <a:solidFill>
                  <a:srgbClr val="FFFFFF"/>
                </a:solidFill>
              </a:rPr>
              <a:pPr>
                <a:spcBef>
                  <a:spcPct val="0"/>
                </a:spcBef>
                <a:buClrTx/>
                <a:buFontTx/>
                <a:buNone/>
              </a:pPr>
              <a:t>12</a:t>
            </a:fld>
            <a:endParaRPr lang="en-GB" altLang="en-US" sz="1000" i="0" dirty="0">
              <a:solidFill>
                <a:srgbClr val="FFFFFF"/>
              </a:solidFill>
            </a:endParaRPr>
          </a:p>
        </p:txBody>
      </p:sp>
      <p:sp>
        <p:nvSpPr>
          <p:cNvPr id="2" name="Textfeld 1">
            <a:extLst>
              <a:ext uri="{FF2B5EF4-FFF2-40B4-BE49-F238E27FC236}">
                <a16:creationId xmlns:a16="http://schemas.microsoft.com/office/drawing/2014/main" id="{18B4BBE2-9C27-9A89-4778-E271D9C8DAFE}"/>
              </a:ext>
            </a:extLst>
          </p:cNvPr>
          <p:cNvSpPr txBox="1"/>
          <p:nvPr/>
        </p:nvSpPr>
        <p:spPr>
          <a:xfrm>
            <a:off x="4224338" y="344625"/>
            <a:ext cx="6576536" cy="707886"/>
          </a:xfrm>
          <a:prstGeom prst="rect">
            <a:avLst/>
          </a:prstGeom>
          <a:noFill/>
        </p:spPr>
        <p:txBody>
          <a:bodyPr wrap="square" rtlCol="0">
            <a:spAutoFit/>
          </a:bodyPr>
          <a:lstStyle/>
          <a:p>
            <a:r>
              <a:rPr lang="en-GB" sz="4000" dirty="0">
                <a:solidFill>
                  <a:srgbClr val="034EA2"/>
                </a:solidFill>
                <a:latin typeface="+mj-lt"/>
                <a:ea typeface="+mj-ea"/>
                <a:cs typeface="+mj-cs"/>
              </a:rPr>
              <a:t>Suspicion:  Measures by </a:t>
            </a:r>
            <a:r>
              <a:rPr lang="en-GB" sz="4000" u="sng" dirty="0">
                <a:solidFill>
                  <a:srgbClr val="034EA2"/>
                </a:solidFill>
                <a:latin typeface="+mj-lt"/>
                <a:ea typeface="+mj-ea"/>
                <a:cs typeface="+mj-cs"/>
              </a:rPr>
              <a:t>CA</a:t>
            </a:r>
            <a:r>
              <a:rPr lang="lv-LV" sz="4000" u="sng" dirty="0">
                <a:solidFill>
                  <a:srgbClr val="034EA2"/>
                </a:solidFill>
                <a:latin typeface="+mj-lt"/>
                <a:ea typeface="+mj-ea"/>
                <a:cs typeface="+mj-cs"/>
              </a:rPr>
              <a:t> </a:t>
            </a:r>
            <a:endParaRPr lang="en-GB" sz="4000" u="sng" dirty="0">
              <a:solidFill>
                <a:srgbClr val="034EA2"/>
              </a:solidFill>
              <a:latin typeface="+mj-lt"/>
              <a:ea typeface="+mj-ea"/>
              <a:cs typeface="+mj-cs"/>
            </a:endParaRPr>
          </a:p>
        </p:txBody>
      </p:sp>
      <p:sp>
        <p:nvSpPr>
          <p:cNvPr id="3" name="Textfeld 2">
            <a:extLst>
              <a:ext uri="{FF2B5EF4-FFF2-40B4-BE49-F238E27FC236}">
                <a16:creationId xmlns:a16="http://schemas.microsoft.com/office/drawing/2014/main" id="{7E3A89AD-4C80-DD12-641C-D287D64751AD}"/>
              </a:ext>
            </a:extLst>
          </p:cNvPr>
          <p:cNvSpPr txBox="1"/>
          <p:nvPr/>
        </p:nvSpPr>
        <p:spPr>
          <a:xfrm>
            <a:off x="360892" y="1356470"/>
            <a:ext cx="11759142" cy="5148332"/>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2400" b="1" dirty="0"/>
              <a:t>Investigation</a:t>
            </a:r>
            <a:r>
              <a:rPr lang="en-GB" sz="2400" dirty="0"/>
              <a:t> – confirm or rule out the suspicion (</a:t>
            </a:r>
            <a:r>
              <a:rPr lang="en-GB" sz="2400" b="1" dirty="0"/>
              <a:t>clinical examination/ sampling</a:t>
            </a:r>
            <a:r>
              <a:rPr lang="en-GB" sz="2400" dirty="0"/>
              <a:t>)</a:t>
            </a:r>
          </a:p>
          <a:p>
            <a:pPr marL="285750" indent="-285750">
              <a:lnSpc>
                <a:spcPct val="200000"/>
              </a:lnSpc>
              <a:buFont typeface="Arial" panose="020B0604020202020204" pitchFamily="34" charset="0"/>
              <a:buChar char="•"/>
            </a:pPr>
            <a:r>
              <a:rPr lang="en-GB" sz="2400" b="1" dirty="0"/>
              <a:t>Transport of samples </a:t>
            </a:r>
            <a:r>
              <a:rPr lang="en-GB" sz="2400" dirty="0"/>
              <a:t>to the laboratory- immediately, identification, biosafety </a:t>
            </a:r>
          </a:p>
          <a:p>
            <a:pPr marL="285750" indent="-285750">
              <a:lnSpc>
                <a:spcPct val="200000"/>
              </a:lnSpc>
              <a:buFont typeface="Arial" panose="020B0604020202020204" pitchFamily="34" charset="0"/>
              <a:buChar char="•"/>
            </a:pPr>
            <a:r>
              <a:rPr lang="en-GB" sz="2400" dirty="0"/>
              <a:t>Preliminary </a:t>
            </a:r>
            <a:r>
              <a:rPr lang="en-GB" sz="2400" b="1" dirty="0"/>
              <a:t>restriction</a:t>
            </a:r>
            <a:r>
              <a:rPr lang="en-GB" sz="2400" dirty="0"/>
              <a:t> and </a:t>
            </a:r>
            <a:r>
              <a:rPr lang="en-GB" sz="2400" b="1" dirty="0"/>
              <a:t>biosecurity</a:t>
            </a:r>
            <a:r>
              <a:rPr lang="en-GB" sz="2400" dirty="0"/>
              <a:t> measures </a:t>
            </a:r>
          </a:p>
          <a:p>
            <a:pPr marL="285750" indent="-285750">
              <a:lnSpc>
                <a:spcPct val="200000"/>
              </a:lnSpc>
              <a:buFont typeface="Arial" panose="020B0604020202020204" pitchFamily="34" charset="0"/>
              <a:buChar char="•"/>
            </a:pPr>
            <a:r>
              <a:rPr lang="en-GB" sz="2400" b="1" dirty="0"/>
              <a:t>Prohibition movements</a:t>
            </a:r>
            <a:r>
              <a:rPr lang="en-GB" sz="2400" dirty="0"/>
              <a:t> </a:t>
            </a:r>
            <a:r>
              <a:rPr lang="en-GB" sz="2400" b="1" dirty="0"/>
              <a:t>animals, </a:t>
            </a:r>
            <a:r>
              <a:rPr lang="en-GB" sz="2400" dirty="0"/>
              <a:t> of listed and of non-listed species,</a:t>
            </a:r>
            <a:r>
              <a:rPr lang="en-GB" sz="2400" b="1" dirty="0"/>
              <a:t> products</a:t>
            </a:r>
            <a:endParaRPr lang="en-GB" sz="2400" dirty="0"/>
          </a:p>
          <a:p>
            <a:pPr marL="285750" indent="-285750">
              <a:lnSpc>
                <a:spcPct val="200000"/>
              </a:lnSpc>
              <a:buFont typeface="Arial" panose="020B0604020202020204" pitchFamily="34" charset="0"/>
              <a:buChar char="•"/>
            </a:pPr>
            <a:r>
              <a:rPr lang="en-GB" sz="2400" b="1" dirty="0"/>
              <a:t>Isolation</a:t>
            </a:r>
            <a:r>
              <a:rPr lang="en-GB" sz="2400" dirty="0"/>
              <a:t> of </a:t>
            </a:r>
            <a:r>
              <a:rPr lang="en-GB" sz="2400" b="1" dirty="0"/>
              <a:t>animals</a:t>
            </a:r>
            <a:r>
              <a:rPr lang="en-GB" sz="2400" dirty="0"/>
              <a:t> of listed species, protection from wild animals</a:t>
            </a:r>
          </a:p>
          <a:p>
            <a:pPr marL="285750" indent="-285750">
              <a:lnSpc>
                <a:spcPct val="200000"/>
              </a:lnSpc>
              <a:buFont typeface="Arial" panose="020B0604020202020204" pitchFamily="34" charset="0"/>
              <a:buChar char="•"/>
            </a:pPr>
            <a:r>
              <a:rPr lang="en-GB" sz="2400" b="1" dirty="0"/>
              <a:t>Animal by-products </a:t>
            </a:r>
            <a:r>
              <a:rPr lang="en-GB" sz="2400" dirty="0"/>
              <a:t>from dead animals:  e.g. bodies, parts, manure: </a:t>
            </a:r>
            <a:r>
              <a:rPr lang="en-GB" sz="2400" b="1" dirty="0"/>
              <a:t>disposed of </a:t>
            </a:r>
          </a:p>
          <a:p>
            <a:pPr marL="285750" indent="-285750">
              <a:lnSpc>
                <a:spcPct val="200000"/>
              </a:lnSpc>
              <a:buFont typeface="Arial" panose="020B0604020202020204" pitchFamily="34" charset="0"/>
              <a:buChar char="•"/>
            </a:pPr>
            <a:r>
              <a:rPr lang="en-GB" sz="2400" dirty="0"/>
              <a:t>Certain </a:t>
            </a:r>
            <a:r>
              <a:rPr lang="en-GB" sz="2400" b="1" dirty="0"/>
              <a:t>derogations: </a:t>
            </a:r>
            <a:r>
              <a:rPr lang="en-GB" sz="2400" dirty="0"/>
              <a:t>possible based on </a:t>
            </a:r>
            <a:r>
              <a:rPr lang="en-GB" sz="2400" b="1" dirty="0"/>
              <a:t>risk assessment, </a:t>
            </a:r>
          </a:p>
        </p:txBody>
      </p:sp>
    </p:spTree>
    <p:extLst>
      <p:ext uri="{BB962C8B-B14F-4D97-AF65-F5344CB8AC3E}">
        <p14:creationId xmlns:p14="http://schemas.microsoft.com/office/powerpoint/2010/main" val="863744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Rectángulo redondeado"/>
          <p:cNvSpPr>
            <a:spLocks noChangeArrowheads="1"/>
          </p:cNvSpPr>
          <p:nvPr/>
        </p:nvSpPr>
        <p:spPr bwMode="auto">
          <a:xfrm>
            <a:off x="1524000" y="4076700"/>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s-ES" altLang="en-US" sz="7600" i="0">
              <a:solidFill>
                <a:srgbClr val="FFD624"/>
              </a:solidFill>
            </a:endParaRPr>
          </a:p>
        </p:txBody>
      </p:sp>
      <p:sp>
        <p:nvSpPr>
          <p:cNvPr id="25603" name="Right Arrow 10"/>
          <p:cNvSpPr>
            <a:spLocks noChangeArrowheads="1"/>
          </p:cNvSpPr>
          <p:nvPr/>
        </p:nvSpPr>
        <p:spPr bwMode="auto">
          <a:xfrm>
            <a:off x="1200150" y="3933825"/>
            <a:ext cx="977900" cy="484188"/>
          </a:xfrm>
          <a:prstGeom prst="right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25604" name="Rounded Rectangular Callout 6"/>
          <p:cNvSpPr>
            <a:spLocks noChangeArrowheads="1"/>
          </p:cNvSpPr>
          <p:nvPr/>
        </p:nvSpPr>
        <p:spPr bwMode="auto">
          <a:xfrm>
            <a:off x="2855913" y="3141663"/>
            <a:ext cx="2303462" cy="2087562"/>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25605" name="Rounded Rectangular Callout 8"/>
          <p:cNvSpPr>
            <a:spLocks noChangeArrowheads="1"/>
          </p:cNvSpPr>
          <p:nvPr/>
        </p:nvSpPr>
        <p:spPr bwMode="auto">
          <a:xfrm>
            <a:off x="2927350" y="3573463"/>
            <a:ext cx="1296988" cy="1727200"/>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25606" name="Oval Callout 11"/>
          <p:cNvSpPr>
            <a:spLocks noChangeArrowheads="1"/>
          </p:cNvSpPr>
          <p:nvPr/>
        </p:nvSpPr>
        <p:spPr bwMode="auto">
          <a:xfrm>
            <a:off x="4224338" y="4724401"/>
            <a:ext cx="4032250" cy="360363"/>
          </a:xfrm>
          <a:prstGeom prst="wedgeEllipse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25607" name="Rounded Rectangle 17"/>
          <p:cNvSpPr>
            <a:spLocks noChangeArrowheads="1"/>
          </p:cNvSpPr>
          <p:nvPr/>
        </p:nvSpPr>
        <p:spPr bwMode="auto">
          <a:xfrm>
            <a:off x="3719514" y="5229226"/>
            <a:ext cx="1800225" cy="5762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4" name="Text Placeholder 3">
            <a:extLst>
              <a:ext uri="{FF2B5EF4-FFF2-40B4-BE49-F238E27FC236}">
                <a16:creationId xmlns:a16="http://schemas.microsoft.com/office/drawing/2014/main" id="{A0A6AA62-080E-46D8-BAE7-3DCA38ABEBF9}"/>
              </a:ext>
            </a:extLst>
          </p:cNvPr>
          <p:cNvSpPr>
            <a:spLocks noGrp="1"/>
          </p:cNvSpPr>
          <p:nvPr>
            <p:ph type="body" idx="1"/>
          </p:nvPr>
        </p:nvSpPr>
        <p:spPr>
          <a:xfrm>
            <a:off x="305738" y="1478324"/>
            <a:ext cx="11586754" cy="4327165"/>
          </a:xfrm>
        </p:spPr>
        <p:txBody>
          <a:bodyPr/>
          <a:lstStyle/>
          <a:p>
            <a:pPr marL="342900" indent="-342900">
              <a:lnSpc>
                <a:spcPct val="150000"/>
              </a:lnSpc>
              <a:spcAft>
                <a:spcPts val="0"/>
              </a:spcAft>
              <a:buFont typeface="Arial" panose="020B0604020202020204" pitchFamily="34" charset="0"/>
              <a:buChar char="•"/>
              <a:defRPr/>
            </a:pPr>
            <a:endParaRPr lang="en-US" dirty="0">
              <a:solidFill>
                <a:schemeClr val="bg2">
                  <a:lumMod val="10000"/>
                </a:schemeClr>
              </a:solidFill>
            </a:endParaRPr>
          </a:p>
          <a:p>
            <a:pPr marL="342900" indent="-342900">
              <a:lnSpc>
                <a:spcPct val="150000"/>
              </a:lnSpc>
              <a:spcBef>
                <a:spcPts val="0"/>
              </a:spcBef>
              <a:spcAft>
                <a:spcPts val="0"/>
              </a:spcAft>
              <a:buFont typeface="Arial" panose="020B0604020202020204" pitchFamily="34" charset="0"/>
              <a:buChar char="•"/>
              <a:defRPr/>
            </a:pPr>
            <a:endParaRPr lang="en-GB" dirty="0">
              <a:solidFill>
                <a:schemeClr val="bg2">
                  <a:lumMod val="10000"/>
                </a:schemeClr>
              </a:solidFill>
            </a:endParaRPr>
          </a:p>
        </p:txBody>
      </p:sp>
      <p:sp>
        <p:nvSpPr>
          <p:cNvPr id="25609" name="Slide Number Placeholder 1"/>
          <p:cNvSpPr>
            <a:spLocks noGrp="1" noChangeArrowheads="1"/>
          </p:cNvSpPr>
          <p:nvPr>
            <p:ph type="sldNum" sz="quarter" idx="4294967295"/>
          </p:nvPr>
        </p:nvSpPr>
        <p:spPr>
          <a:xfrm>
            <a:off x="11567584" y="5995988"/>
            <a:ext cx="649816" cy="241300"/>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E34B78B6-2869-44A3-B7EB-18A6857C9205}" type="slidenum">
              <a:rPr lang="en-GB" altLang="en-US" sz="1000" i="0">
                <a:solidFill>
                  <a:srgbClr val="FFFFFF"/>
                </a:solidFill>
              </a:rPr>
              <a:pPr>
                <a:spcBef>
                  <a:spcPct val="0"/>
                </a:spcBef>
                <a:buClrTx/>
                <a:buFontTx/>
                <a:buNone/>
              </a:pPr>
              <a:t>13</a:t>
            </a:fld>
            <a:endParaRPr lang="en-GB" altLang="en-US" sz="1000" i="0" dirty="0">
              <a:solidFill>
                <a:srgbClr val="FFFFFF"/>
              </a:solidFill>
            </a:endParaRPr>
          </a:p>
        </p:txBody>
      </p:sp>
      <p:sp>
        <p:nvSpPr>
          <p:cNvPr id="2" name="Textfeld 1">
            <a:extLst>
              <a:ext uri="{FF2B5EF4-FFF2-40B4-BE49-F238E27FC236}">
                <a16:creationId xmlns:a16="http://schemas.microsoft.com/office/drawing/2014/main" id="{18B4BBE2-9C27-9A89-4778-E271D9C8DAFE}"/>
              </a:ext>
            </a:extLst>
          </p:cNvPr>
          <p:cNvSpPr txBox="1"/>
          <p:nvPr/>
        </p:nvSpPr>
        <p:spPr>
          <a:xfrm>
            <a:off x="4224338" y="630270"/>
            <a:ext cx="7547248" cy="707886"/>
          </a:xfrm>
          <a:prstGeom prst="rect">
            <a:avLst/>
          </a:prstGeom>
          <a:noFill/>
        </p:spPr>
        <p:txBody>
          <a:bodyPr wrap="square" rtlCol="0">
            <a:spAutoFit/>
          </a:bodyPr>
          <a:lstStyle/>
          <a:p>
            <a:r>
              <a:rPr lang="en-GB" sz="4000" dirty="0">
                <a:solidFill>
                  <a:srgbClr val="034EA2"/>
                </a:solidFill>
                <a:latin typeface="+mj-lt"/>
                <a:ea typeface="+mj-ea"/>
                <a:cs typeface="+mj-cs"/>
              </a:rPr>
              <a:t>Suspicion:  Measures by </a:t>
            </a:r>
            <a:r>
              <a:rPr lang="en-GB" sz="4000" u="sng" dirty="0">
                <a:solidFill>
                  <a:srgbClr val="034EA2"/>
                </a:solidFill>
                <a:latin typeface="+mj-lt"/>
                <a:ea typeface="+mj-ea"/>
                <a:cs typeface="+mj-cs"/>
              </a:rPr>
              <a:t>CA</a:t>
            </a:r>
            <a:r>
              <a:rPr lang="lv-LV" sz="4000" u="sng" dirty="0">
                <a:solidFill>
                  <a:srgbClr val="034EA2"/>
                </a:solidFill>
                <a:latin typeface="+mj-lt"/>
                <a:ea typeface="+mj-ea"/>
                <a:cs typeface="+mj-cs"/>
              </a:rPr>
              <a:t> </a:t>
            </a:r>
            <a:r>
              <a:rPr lang="lv-LV" sz="4000" dirty="0">
                <a:solidFill>
                  <a:srgbClr val="034EA2"/>
                </a:solidFill>
                <a:latin typeface="+mj-lt"/>
                <a:ea typeface="+mj-ea"/>
                <a:cs typeface="+mj-cs"/>
              </a:rPr>
              <a:t>(2)</a:t>
            </a:r>
            <a:endParaRPr lang="en-GB" sz="4000" dirty="0">
              <a:solidFill>
                <a:srgbClr val="034EA2"/>
              </a:solidFill>
              <a:latin typeface="+mj-lt"/>
              <a:ea typeface="+mj-ea"/>
              <a:cs typeface="+mj-cs"/>
            </a:endParaRPr>
          </a:p>
        </p:txBody>
      </p:sp>
      <p:sp>
        <p:nvSpPr>
          <p:cNvPr id="3" name="Textfeld 2">
            <a:extLst>
              <a:ext uri="{FF2B5EF4-FFF2-40B4-BE49-F238E27FC236}">
                <a16:creationId xmlns:a16="http://schemas.microsoft.com/office/drawing/2014/main" id="{7E3A89AD-4C80-DD12-641C-D287D64751AD}"/>
              </a:ext>
            </a:extLst>
          </p:cNvPr>
          <p:cNvSpPr txBox="1"/>
          <p:nvPr/>
        </p:nvSpPr>
        <p:spPr>
          <a:xfrm>
            <a:off x="299508" y="1197987"/>
            <a:ext cx="11759142" cy="66718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b="1" dirty="0"/>
              <a:t>Inventory:</a:t>
            </a:r>
          </a:p>
          <a:p>
            <a:pPr marL="800100" lvl="1" indent="-342900">
              <a:lnSpc>
                <a:spcPct val="150000"/>
              </a:lnSpc>
              <a:buFont typeface="Symbol" panose="05050102010706020507" pitchFamily="18" charset="2"/>
              <a:buChar char="-"/>
            </a:pPr>
            <a:r>
              <a:rPr lang="en-GB" sz="2400" dirty="0"/>
              <a:t>of the animals kept in the establishment, relevant products, </a:t>
            </a:r>
          </a:p>
          <a:p>
            <a:pPr marL="800100" lvl="1" indent="-342900">
              <a:lnSpc>
                <a:spcPct val="150000"/>
              </a:lnSpc>
              <a:buFont typeface="Symbol" panose="05050102010706020507" pitchFamily="18" charset="2"/>
              <a:buChar char="-"/>
            </a:pPr>
            <a:r>
              <a:rPr lang="en-GB" sz="2400" dirty="0"/>
              <a:t>epidemiological units available </a:t>
            </a:r>
          </a:p>
          <a:p>
            <a:pPr marL="285750" indent="-285750">
              <a:lnSpc>
                <a:spcPct val="150000"/>
              </a:lnSpc>
              <a:buFont typeface="Arial" panose="020B0604020202020204" pitchFamily="34" charset="0"/>
              <a:buChar char="•"/>
            </a:pPr>
            <a:r>
              <a:rPr lang="en-GB" sz="2400" b="1" dirty="0"/>
              <a:t>Records analysis:</a:t>
            </a:r>
          </a:p>
          <a:p>
            <a:pPr marL="800100" lvl="1" indent="-342900">
              <a:lnSpc>
                <a:spcPct val="150000"/>
              </a:lnSpc>
              <a:buFont typeface="Symbol" panose="05050102010706020507" pitchFamily="18" charset="2"/>
              <a:buChar char="-"/>
            </a:pPr>
            <a:r>
              <a:rPr lang="en-GB" sz="2400" dirty="0"/>
              <a:t>Inventory, Movements of animals, products (tracing back),</a:t>
            </a:r>
          </a:p>
          <a:p>
            <a:pPr marL="800100" lvl="1" indent="-342900">
              <a:lnSpc>
                <a:spcPct val="150000"/>
              </a:lnSpc>
              <a:buFont typeface="Symbol" panose="05050102010706020507" pitchFamily="18" charset="2"/>
              <a:buChar char="-"/>
            </a:pPr>
            <a:r>
              <a:rPr lang="en-GB" sz="2400" dirty="0"/>
              <a:t>Production records, visits records (contacts through persons)</a:t>
            </a:r>
          </a:p>
          <a:p>
            <a:pPr marL="342900" indent="-342900">
              <a:lnSpc>
                <a:spcPct val="150000"/>
              </a:lnSpc>
              <a:buFont typeface="Arial" panose="020B0604020202020204" pitchFamily="34" charset="0"/>
              <a:buChar char="•"/>
            </a:pPr>
            <a:r>
              <a:rPr lang="en-GB" sz="2400" b="1" dirty="0"/>
              <a:t>Optional: </a:t>
            </a:r>
          </a:p>
          <a:p>
            <a:pPr marL="800100" lvl="1" indent="-342900">
              <a:lnSpc>
                <a:spcPct val="150000"/>
              </a:lnSpc>
              <a:buFont typeface="Symbol" panose="05050102010706020507" pitchFamily="18" charset="2"/>
              <a:buChar char="-"/>
            </a:pPr>
            <a:r>
              <a:rPr lang="en-GB" sz="2400" b="1" dirty="0"/>
              <a:t>preventive killing </a:t>
            </a:r>
            <a:r>
              <a:rPr lang="en-GB" sz="2400" dirty="0"/>
              <a:t>(if necessary – epidemiological situation)</a:t>
            </a:r>
          </a:p>
          <a:p>
            <a:pPr marL="800100" lvl="1" indent="-342900">
              <a:lnSpc>
                <a:spcPct val="150000"/>
              </a:lnSpc>
              <a:buFont typeface="Symbol" panose="05050102010706020507" pitchFamily="18" charset="2"/>
              <a:buChar char="-"/>
            </a:pPr>
            <a:r>
              <a:rPr lang="en-GB" sz="2400" b="1" dirty="0"/>
              <a:t>temporary restricted zones: </a:t>
            </a:r>
            <a:br>
              <a:rPr lang="en-GB" sz="2400" b="1" dirty="0"/>
            </a:br>
            <a:r>
              <a:rPr lang="en-GB" sz="2400" dirty="0"/>
              <a:t>movement restrictions, preventive killing or slaughtering,  </a:t>
            </a:r>
          </a:p>
          <a:p>
            <a:pPr marL="342900" indent="-342900">
              <a:lnSpc>
                <a:spcPct val="150000"/>
              </a:lnSpc>
              <a:buFont typeface="Arial" panose="020B0604020202020204" pitchFamily="34" charset="0"/>
              <a:buChar char="•"/>
            </a:pPr>
            <a:endParaRPr lang="en-GB" sz="2400" dirty="0"/>
          </a:p>
          <a:p>
            <a:pPr marL="800100" lvl="1" indent="-342900">
              <a:lnSpc>
                <a:spcPct val="150000"/>
              </a:lnSpc>
              <a:buFont typeface="Symbol" panose="05050102010706020507" pitchFamily="18" charset="2"/>
              <a:buChar char="-"/>
            </a:pPr>
            <a:r>
              <a:rPr lang="en-GB" sz="2400" dirty="0"/>
              <a:t> </a:t>
            </a:r>
          </a:p>
        </p:txBody>
      </p:sp>
    </p:spTree>
    <p:extLst>
      <p:ext uri="{BB962C8B-B14F-4D97-AF65-F5344CB8AC3E}">
        <p14:creationId xmlns:p14="http://schemas.microsoft.com/office/powerpoint/2010/main" val="961984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Rectángulo redondeado"/>
          <p:cNvSpPr>
            <a:spLocks noChangeArrowheads="1"/>
          </p:cNvSpPr>
          <p:nvPr/>
        </p:nvSpPr>
        <p:spPr bwMode="auto">
          <a:xfrm>
            <a:off x="1524000" y="4076700"/>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s-ES" altLang="en-US" sz="7600" i="0">
              <a:solidFill>
                <a:srgbClr val="FFD624"/>
              </a:solidFill>
            </a:endParaRPr>
          </a:p>
        </p:txBody>
      </p:sp>
      <p:sp>
        <p:nvSpPr>
          <p:cNvPr id="25603" name="Right Arrow 10"/>
          <p:cNvSpPr>
            <a:spLocks noChangeArrowheads="1"/>
          </p:cNvSpPr>
          <p:nvPr/>
        </p:nvSpPr>
        <p:spPr bwMode="auto">
          <a:xfrm>
            <a:off x="1200150" y="3933825"/>
            <a:ext cx="977900" cy="484188"/>
          </a:xfrm>
          <a:prstGeom prst="right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25604" name="Rounded Rectangular Callout 6"/>
          <p:cNvSpPr>
            <a:spLocks noChangeArrowheads="1"/>
          </p:cNvSpPr>
          <p:nvPr/>
        </p:nvSpPr>
        <p:spPr bwMode="auto">
          <a:xfrm>
            <a:off x="2855913" y="3141663"/>
            <a:ext cx="2303462" cy="2087562"/>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25605" name="Rounded Rectangular Callout 8"/>
          <p:cNvSpPr>
            <a:spLocks noChangeArrowheads="1"/>
          </p:cNvSpPr>
          <p:nvPr/>
        </p:nvSpPr>
        <p:spPr bwMode="auto">
          <a:xfrm>
            <a:off x="2927350" y="3573463"/>
            <a:ext cx="1296988" cy="1727200"/>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25606" name="Oval Callout 11"/>
          <p:cNvSpPr>
            <a:spLocks noChangeArrowheads="1"/>
          </p:cNvSpPr>
          <p:nvPr/>
        </p:nvSpPr>
        <p:spPr bwMode="auto">
          <a:xfrm>
            <a:off x="4224338" y="4724401"/>
            <a:ext cx="4032250" cy="360363"/>
          </a:xfrm>
          <a:prstGeom prst="wedgeEllipse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25607" name="Rounded Rectangle 17"/>
          <p:cNvSpPr>
            <a:spLocks noChangeArrowheads="1"/>
          </p:cNvSpPr>
          <p:nvPr/>
        </p:nvSpPr>
        <p:spPr bwMode="auto">
          <a:xfrm>
            <a:off x="3719514" y="5229226"/>
            <a:ext cx="1800225" cy="5762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4" name="Text Placeholder 3">
            <a:extLst>
              <a:ext uri="{FF2B5EF4-FFF2-40B4-BE49-F238E27FC236}">
                <a16:creationId xmlns:a16="http://schemas.microsoft.com/office/drawing/2014/main" id="{A0A6AA62-080E-46D8-BAE7-3DCA38ABEBF9}"/>
              </a:ext>
            </a:extLst>
          </p:cNvPr>
          <p:cNvSpPr>
            <a:spLocks noGrp="1"/>
          </p:cNvSpPr>
          <p:nvPr>
            <p:ph type="body" idx="1"/>
          </p:nvPr>
        </p:nvSpPr>
        <p:spPr>
          <a:xfrm>
            <a:off x="305738" y="1478324"/>
            <a:ext cx="11586754" cy="4327165"/>
          </a:xfrm>
        </p:spPr>
        <p:txBody>
          <a:bodyPr/>
          <a:lstStyle/>
          <a:p>
            <a:pPr marL="342900" indent="-342900">
              <a:lnSpc>
                <a:spcPct val="150000"/>
              </a:lnSpc>
              <a:spcAft>
                <a:spcPts val="0"/>
              </a:spcAft>
              <a:buFont typeface="Arial" panose="020B0604020202020204" pitchFamily="34" charset="0"/>
              <a:buChar char="•"/>
              <a:defRPr/>
            </a:pPr>
            <a:endParaRPr lang="en-US" dirty="0">
              <a:solidFill>
                <a:schemeClr val="bg2">
                  <a:lumMod val="10000"/>
                </a:schemeClr>
              </a:solidFill>
            </a:endParaRPr>
          </a:p>
          <a:p>
            <a:pPr marL="342900" indent="-342900">
              <a:lnSpc>
                <a:spcPct val="150000"/>
              </a:lnSpc>
              <a:spcBef>
                <a:spcPts val="0"/>
              </a:spcBef>
              <a:spcAft>
                <a:spcPts val="0"/>
              </a:spcAft>
              <a:buFont typeface="Arial" panose="020B0604020202020204" pitchFamily="34" charset="0"/>
              <a:buChar char="•"/>
              <a:defRPr/>
            </a:pPr>
            <a:endParaRPr lang="en-GB" dirty="0">
              <a:solidFill>
                <a:schemeClr val="bg2">
                  <a:lumMod val="10000"/>
                </a:schemeClr>
              </a:solidFill>
            </a:endParaRPr>
          </a:p>
        </p:txBody>
      </p:sp>
      <p:sp>
        <p:nvSpPr>
          <p:cNvPr id="25609" name="Slide Number Placeholder 1"/>
          <p:cNvSpPr>
            <a:spLocks noGrp="1" noChangeArrowheads="1"/>
          </p:cNvSpPr>
          <p:nvPr>
            <p:ph type="sldNum" sz="quarter" idx="4294967295"/>
          </p:nvPr>
        </p:nvSpPr>
        <p:spPr>
          <a:xfrm>
            <a:off x="11567584" y="5995988"/>
            <a:ext cx="649816" cy="241300"/>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E34B78B6-2869-44A3-B7EB-18A6857C9205}" type="slidenum">
              <a:rPr lang="en-GB" altLang="en-US" sz="1000" i="0">
                <a:solidFill>
                  <a:srgbClr val="FFFFFF"/>
                </a:solidFill>
              </a:rPr>
              <a:pPr>
                <a:spcBef>
                  <a:spcPct val="0"/>
                </a:spcBef>
                <a:buClrTx/>
                <a:buFontTx/>
                <a:buNone/>
              </a:pPr>
              <a:t>14</a:t>
            </a:fld>
            <a:endParaRPr lang="en-GB" altLang="en-US" sz="1000" i="0" dirty="0">
              <a:solidFill>
                <a:srgbClr val="FFFFFF"/>
              </a:solidFill>
            </a:endParaRPr>
          </a:p>
        </p:txBody>
      </p:sp>
      <p:sp>
        <p:nvSpPr>
          <p:cNvPr id="2" name="Textfeld 1">
            <a:extLst>
              <a:ext uri="{FF2B5EF4-FFF2-40B4-BE49-F238E27FC236}">
                <a16:creationId xmlns:a16="http://schemas.microsoft.com/office/drawing/2014/main" id="{18B4BBE2-9C27-9A89-4778-E271D9C8DAFE}"/>
              </a:ext>
            </a:extLst>
          </p:cNvPr>
          <p:cNvSpPr txBox="1"/>
          <p:nvPr/>
        </p:nvSpPr>
        <p:spPr>
          <a:xfrm>
            <a:off x="4007644" y="475041"/>
            <a:ext cx="7711390" cy="707886"/>
          </a:xfrm>
          <a:prstGeom prst="rect">
            <a:avLst/>
          </a:prstGeom>
          <a:noFill/>
        </p:spPr>
        <p:txBody>
          <a:bodyPr wrap="square" rtlCol="0">
            <a:spAutoFit/>
          </a:bodyPr>
          <a:lstStyle/>
          <a:p>
            <a:r>
              <a:rPr lang="en-GB" sz="4000" dirty="0">
                <a:solidFill>
                  <a:srgbClr val="034EA2"/>
                </a:solidFill>
                <a:latin typeface="+mj-lt"/>
                <a:ea typeface="+mj-ea"/>
                <a:cs typeface="+mj-cs"/>
              </a:rPr>
              <a:t>Suspicion:  Measures by </a:t>
            </a:r>
            <a:r>
              <a:rPr lang="en-GB" sz="4000" u="sng" dirty="0">
                <a:solidFill>
                  <a:srgbClr val="034EA2"/>
                </a:solidFill>
                <a:latin typeface="+mj-lt"/>
                <a:ea typeface="+mj-ea"/>
                <a:cs typeface="+mj-cs"/>
              </a:rPr>
              <a:t>CA</a:t>
            </a:r>
            <a:r>
              <a:rPr lang="lv-LV" sz="4000" u="sng" dirty="0">
                <a:solidFill>
                  <a:srgbClr val="034EA2"/>
                </a:solidFill>
                <a:latin typeface="+mj-lt"/>
                <a:ea typeface="+mj-ea"/>
                <a:cs typeface="+mj-cs"/>
              </a:rPr>
              <a:t> </a:t>
            </a:r>
            <a:r>
              <a:rPr lang="lv-LV" sz="4000" dirty="0">
                <a:solidFill>
                  <a:srgbClr val="034EA2"/>
                </a:solidFill>
                <a:latin typeface="+mj-lt"/>
                <a:ea typeface="+mj-ea"/>
                <a:cs typeface="+mj-cs"/>
              </a:rPr>
              <a:t>(3)</a:t>
            </a:r>
            <a:endParaRPr lang="en-GB" sz="4000" dirty="0">
              <a:solidFill>
                <a:srgbClr val="034EA2"/>
              </a:solidFill>
              <a:latin typeface="+mj-lt"/>
              <a:ea typeface="+mj-ea"/>
              <a:cs typeface="+mj-cs"/>
            </a:endParaRPr>
          </a:p>
        </p:txBody>
      </p:sp>
      <p:sp>
        <p:nvSpPr>
          <p:cNvPr id="3" name="Textfeld 2">
            <a:extLst>
              <a:ext uri="{FF2B5EF4-FFF2-40B4-BE49-F238E27FC236}">
                <a16:creationId xmlns:a16="http://schemas.microsoft.com/office/drawing/2014/main" id="{7E3A89AD-4C80-DD12-641C-D287D64751AD}"/>
              </a:ext>
            </a:extLst>
          </p:cNvPr>
          <p:cNvSpPr txBox="1"/>
          <p:nvPr/>
        </p:nvSpPr>
        <p:spPr>
          <a:xfrm>
            <a:off x="1326274" y="1679067"/>
            <a:ext cx="9341726" cy="464050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b="1" dirty="0"/>
              <a:t>Similar measures </a:t>
            </a:r>
            <a:r>
              <a:rPr lang="en-GB" sz="2800" dirty="0"/>
              <a:t>in the event of suspicions in:</a:t>
            </a:r>
            <a:endParaRPr lang="lv-LV" sz="2800" dirty="0"/>
          </a:p>
          <a:p>
            <a:pPr marL="285750" indent="-285750">
              <a:lnSpc>
                <a:spcPct val="150000"/>
              </a:lnSpc>
              <a:buFont typeface="Arial" panose="020B0604020202020204" pitchFamily="34" charset="0"/>
              <a:buChar char="•"/>
            </a:pPr>
            <a:endParaRPr lang="en-GB" sz="2800" dirty="0"/>
          </a:p>
          <a:p>
            <a:pPr marL="800100" lvl="1" indent="-342900">
              <a:lnSpc>
                <a:spcPct val="150000"/>
              </a:lnSpc>
              <a:buFont typeface="Symbol" panose="05050102010706020507" pitchFamily="18" charset="2"/>
              <a:buChar char="-"/>
            </a:pPr>
            <a:r>
              <a:rPr lang="en-US" sz="2400" b="1" dirty="0"/>
              <a:t>food and feed businesses</a:t>
            </a:r>
            <a:r>
              <a:rPr lang="en-US" sz="2400" dirty="0"/>
              <a:t>, </a:t>
            </a:r>
          </a:p>
          <a:p>
            <a:pPr marL="800100" lvl="1" indent="-342900">
              <a:lnSpc>
                <a:spcPct val="150000"/>
              </a:lnSpc>
              <a:buFont typeface="Symbol" panose="05050102010706020507" pitchFamily="18" charset="2"/>
              <a:buChar char="-"/>
            </a:pPr>
            <a:r>
              <a:rPr lang="en-US" sz="2400" b="1" dirty="0"/>
              <a:t>border control posts</a:t>
            </a:r>
            <a:r>
              <a:rPr lang="en-US" sz="2400" dirty="0"/>
              <a:t>, </a:t>
            </a:r>
          </a:p>
          <a:p>
            <a:pPr marL="800100" lvl="1" indent="-342900">
              <a:lnSpc>
                <a:spcPct val="150000"/>
              </a:lnSpc>
              <a:buFont typeface="Symbol" panose="05050102010706020507" pitchFamily="18" charset="2"/>
              <a:buChar char="-"/>
            </a:pPr>
            <a:r>
              <a:rPr lang="en-US" sz="2400" b="1" dirty="0"/>
              <a:t>animal by-products establishments </a:t>
            </a:r>
            <a:br>
              <a:rPr lang="en-US" sz="2400" dirty="0"/>
            </a:br>
            <a:r>
              <a:rPr lang="en-US" sz="2400" dirty="0"/>
              <a:t>or </a:t>
            </a:r>
          </a:p>
          <a:p>
            <a:pPr marL="800100" lvl="1" indent="-342900">
              <a:lnSpc>
                <a:spcPct val="150000"/>
              </a:lnSpc>
              <a:buFont typeface="Symbol" panose="05050102010706020507" pitchFamily="18" charset="2"/>
              <a:buChar char="-"/>
            </a:pPr>
            <a:r>
              <a:rPr lang="en-US" sz="2400" b="1" dirty="0"/>
              <a:t>any other location of relevance</a:t>
            </a:r>
            <a:r>
              <a:rPr lang="en-US" sz="2400" dirty="0"/>
              <a:t>, </a:t>
            </a:r>
          </a:p>
          <a:p>
            <a:pPr marL="800100" lvl="1" indent="-342900">
              <a:lnSpc>
                <a:spcPct val="150000"/>
              </a:lnSpc>
              <a:buFont typeface="Symbol" panose="05050102010706020507" pitchFamily="18" charset="2"/>
              <a:buChar char="-"/>
            </a:pPr>
            <a:r>
              <a:rPr lang="en-US" sz="2400" dirty="0"/>
              <a:t>including </a:t>
            </a:r>
            <a:r>
              <a:rPr lang="en-US" sz="2400" b="1" dirty="0"/>
              <a:t>means of transport</a:t>
            </a:r>
            <a:r>
              <a:rPr lang="en-GB" sz="2400" b="1" dirty="0"/>
              <a:t> </a:t>
            </a:r>
          </a:p>
        </p:txBody>
      </p:sp>
    </p:spTree>
    <p:extLst>
      <p:ext uri="{BB962C8B-B14F-4D97-AF65-F5344CB8AC3E}">
        <p14:creationId xmlns:p14="http://schemas.microsoft.com/office/powerpoint/2010/main" val="3436497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1483DD9-213F-A68A-6505-C5F0127BBAE3}"/>
              </a:ext>
            </a:extLst>
          </p:cNvPr>
          <p:cNvSpPr>
            <a:spLocks noGrp="1"/>
          </p:cNvSpPr>
          <p:nvPr>
            <p:ph idx="1"/>
          </p:nvPr>
        </p:nvSpPr>
        <p:spPr>
          <a:xfrm>
            <a:off x="838200" y="2270235"/>
            <a:ext cx="10905699" cy="3704922"/>
          </a:xfrm>
        </p:spPr>
        <p:txBody>
          <a:bodyPr/>
          <a:lstStyle/>
          <a:p>
            <a:pPr>
              <a:spcBef>
                <a:spcPts val="1800"/>
              </a:spcBef>
            </a:pPr>
            <a:r>
              <a:rPr lang="en-GB" b="1" dirty="0"/>
              <a:t>Investigation:</a:t>
            </a:r>
            <a:r>
              <a:rPr lang="en-GB" dirty="0"/>
              <a:t>  epidemiological contacts through animals, products, materials, means of transport, feed, animal by-products, persons etc.</a:t>
            </a:r>
          </a:p>
          <a:p>
            <a:pPr>
              <a:spcBef>
                <a:spcPts val="1800"/>
              </a:spcBef>
            </a:pPr>
            <a:r>
              <a:rPr lang="en-GB" b="1" dirty="0"/>
              <a:t>Notification of the relevant competent authorities </a:t>
            </a:r>
            <a:r>
              <a:rPr lang="en-GB" dirty="0"/>
              <a:t>/ establishments having a relevant epidemiological contact to the affected establishment </a:t>
            </a:r>
          </a:p>
          <a:p>
            <a:pPr>
              <a:spcBef>
                <a:spcPts val="1800"/>
              </a:spcBef>
            </a:pPr>
            <a:r>
              <a:rPr lang="en-GB" b="1" dirty="0"/>
              <a:t>Epidemiological relevant monitoring period </a:t>
            </a:r>
            <a:r>
              <a:rPr lang="en-GB" dirty="0"/>
              <a:t>before the date of suspicion defined for significant diseases (FMD, HPAI 21 days, ASF, CSF 15 days. </a:t>
            </a:r>
          </a:p>
        </p:txBody>
      </p:sp>
      <p:sp>
        <p:nvSpPr>
          <p:cNvPr id="3" name="Foliennummernplatzhalter 2">
            <a:extLst>
              <a:ext uri="{FF2B5EF4-FFF2-40B4-BE49-F238E27FC236}">
                <a16:creationId xmlns:a16="http://schemas.microsoft.com/office/drawing/2014/main" id="{33653029-15E1-4D50-B1BA-77E502DE9E4F}"/>
              </a:ext>
            </a:extLst>
          </p:cNvPr>
          <p:cNvSpPr>
            <a:spLocks noGrp="1"/>
          </p:cNvSpPr>
          <p:nvPr>
            <p:ph type="sldNum" sz="quarter" idx="12"/>
          </p:nvPr>
        </p:nvSpPr>
        <p:spPr/>
        <p:txBody>
          <a:bodyPr/>
          <a:lstStyle/>
          <a:p>
            <a:fld id="{F46C79FD-C571-418B-AB0F-5EE936C85276}" type="slidenum">
              <a:rPr lang="en-GB" smtClean="0"/>
              <a:t>15</a:t>
            </a:fld>
            <a:endParaRPr lang="en-GB"/>
          </a:p>
        </p:txBody>
      </p:sp>
      <p:sp>
        <p:nvSpPr>
          <p:cNvPr id="4" name="Titel 3">
            <a:extLst>
              <a:ext uri="{FF2B5EF4-FFF2-40B4-BE49-F238E27FC236}">
                <a16:creationId xmlns:a16="http://schemas.microsoft.com/office/drawing/2014/main" id="{A26C1C7D-13E4-1A2A-4F1D-3750E269605B}"/>
              </a:ext>
            </a:extLst>
          </p:cNvPr>
          <p:cNvSpPr>
            <a:spLocks noGrp="1"/>
          </p:cNvSpPr>
          <p:nvPr>
            <p:ph type="title"/>
          </p:nvPr>
        </p:nvSpPr>
        <p:spPr>
          <a:xfrm>
            <a:off x="3373822" y="235322"/>
            <a:ext cx="7662040" cy="1295042"/>
          </a:xfrm>
        </p:spPr>
        <p:txBody>
          <a:bodyPr/>
          <a:lstStyle/>
          <a:p>
            <a:pPr algn="ctr"/>
            <a:r>
              <a:rPr lang="en-GB" sz="4000" dirty="0">
                <a:solidFill>
                  <a:srgbClr val="034EA2"/>
                </a:solidFill>
                <a:latin typeface="+mj-lt"/>
                <a:ea typeface="+mj-ea"/>
                <a:cs typeface="+mj-cs"/>
              </a:rPr>
              <a:t>Epidemiologically </a:t>
            </a:r>
            <a:r>
              <a:rPr lang="lv-LV" sz="4000" dirty="0">
                <a:solidFill>
                  <a:srgbClr val="034EA2"/>
                </a:solidFill>
                <a:latin typeface="+mj-lt"/>
                <a:ea typeface="+mj-ea"/>
                <a:cs typeface="+mj-cs"/>
              </a:rPr>
              <a:t> </a:t>
            </a:r>
            <a:r>
              <a:rPr lang="en-GB" sz="4000" dirty="0">
                <a:solidFill>
                  <a:srgbClr val="034EA2"/>
                </a:solidFill>
                <a:latin typeface="+mj-lt"/>
                <a:ea typeface="+mj-ea"/>
                <a:cs typeface="+mj-cs"/>
              </a:rPr>
              <a:t>linked establishments</a:t>
            </a:r>
            <a:endParaRPr lang="de-DE" dirty="0"/>
          </a:p>
        </p:txBody>
      </p:sp>
    </p:spTree>
    <p:extLst>
      <p:ext uri="{BB962C8B-B14F-4D97-AF65-F5344CB8AC3E}">
        <p14:creationId xmlns:p14="http://schemas.microsoft.com/office/powerpoint/2010/main" val="1621102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BCA5F44-0561-E9DF-1DB3-F89FC461EB62}"/>
              </a:ext>
            </a:extLst>
          </p:cNvPr>
          <p:cNvSpPr>
            <a:spLocks noGrp="1"/>
          </p:cNvSpPr>
          <p:nvPr>
            <p:ph type="sldNum" sz="quarter" idx="12"/>
          </p:nvPr>
        </p:nvSpPr>
        <p:spPr/>
        <p:txBody>
          <a:bodyPr/>
          <a:lstStyle/>
          <a:p>
            <a:fld id="{F46C79FD-C571-418B-AB0F-5EE936C85276}" type="slidenum">
              <a:rPr lang="en-GB" smtClean="0"/>
              <a:t>16</a:t>
            </a:fld>
            <a:endParaRPr lang="en-GB" dirty="0"/>
          </a:p>
        </p:txBody>
      </p:sp>
      <p:sp>
        <p:nvSpPr>
          <p:cNvPr id="3" name="Titel 2">
            <a:extLst>
              <a:ext uri="{FF2B5EF4-FFF2-40B4-BE49-F238E27FC236}">
                <a16:creationId xmlns:a16="http://schemas.microsoft.com/office/drawing/2014/main" id="{9E1DAEF7-D100-16D8-606E-33CAAB7FD31F}"/>
              </a:ext>
            </a:extLst>
          </p:cNvPr>
          <p:cNvSpPr>
            <a:spLocks noGrp="1"/>
          </p:cNvSpPr>
          <p:nvPr>
            <p:ph type="title"/>
          </p:nvPr>
        </p:nvSpPr>
        <p:spPr>
          <a:xfrm>
            <a:off x="3131820" y="-29590"/>
            <a:ext cx="8503920" cy="782357"/>
          </a:xfrm>
        </p:spPr>
        <p:txBody>
          <a:bodyPr/>
          <a:lstStyle/>
          <a:p>
            <a:pPr algn="ctr"/>
            <a:r>
              <a:rPr lang="en-GB" dirty="0"/>
              <a:t>Monitoring period</a:t>
            </a:r>
          </a:p>
        </p:txBody>
      </p:sp>
      <p:pic>
        <p:nvPicPr>
          <p:cNvPr id="5" name="Grafik 4">
            <a:extLst>
              <a:ext uri="{FF2B5EF4-FFF2-40B4-BE49-F238E27FC236}">
                <a16:creationId xmlns:a16="http://schemas.microsoft.com/office/drawing/2014/main" id="{D6218525-831D-DACD-A9C6-D15250A24340}"/>
              </a:ext>
            </a:extLst>
          </p:cNvPr>
          <p:cNvPicPr>
            <a:picLocks noChangeAspect="1"/>
          </p:cNvPicPr>
          <p:nvPr/>
        </p:nvPicPr>
        <p:blipFill rotWithShape="1">
          <a:blip r:embed="rId2"/>
          <a:srcRect t="16765"/>
          <a:stretch/>
        </p:blipFill>
        <p:spPr>
          <a:xfrm>
            <a:off x="4834890" y="807084"/>
            <a:ext cx="7086600" cy="5905818"/>
          </a:xfrm>
          <a:prstGeom prst="rect">
            <a:avLst/>
          </a:prstGeom>
          <a:ln>
            <a:solidFill>
              <a:schemeClr val="tx1">
                <a:lumMod val="50000"/>
              </a:schemeClr>
            </a:solidFill>
          </a:ln>
        </p:spPr>
      </p:pic>
      <p:sp>
        <p:nvSpPr>
          <p:cNvPr id="6" name="Textfeld 5">
            <a:extLst>
              <a:ext uri="{FF2B5EF4-FFF2-40B4-BE49-F238E27FC236}">
                <a16:creationId xmlns:a16="http://schemas.microsoft.com/office/drawing/2014/main" id="{0C8D336A-B35A-3FA6-5DC7-E80F42CA8B06}"/>
              </a:ext>
            </a:extLst>
          </p:cNvPr>
          <p:cNvSpPr txBox="1"/>
          <p:nvPr/>
        </p:nvSpPr>
        <p:spPr>
          <a:xfrm>
            <a:off x="270510" y="1680210"/>
            <a:ext cx="4404360" cy="2677656"/>
          </a:xfrm>
          <a:prstGeom prst="rect">
            <a:avLst/>
          </a:prstGeom>
          <a:noFill/>
        </p:spPr>
        <p:txBody>
          <a:bodyPr wrap="square" rtlCol="0">
            <a:spAutoFit/>
          </a:bodyPr>
          <a:lstStyle/>
          <a:p>
            <a:r>
              <a:rPr lang="en-GB" sz="2400" dirty="0"/>
              <a:t>Important time frame for e.g.: </a:t>
            </a:r>
          </a:p>
          <a:p>
            <a:endParaRPr lang="en-GB" sz="2400" dirty="0"/>
          </a:p>
          <a:p>
            <a:pPr marL="342900" indent="-342900">
              <a:buFont typeface="Arial" panose="020B0604020202020204" pitchFamily="34" charset="0"/>
              <a:buChar char="•"/>
            </a:pPr>
            <a:r>
              <a:rPr lang="en-GB" sz="2400" dirty="0"/>
              <a:t>the epidemiological investigation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repopulation of the affected establishment</a:t>
            </a:r>
          </a:p>
        </p:txBody>
      </p:sp>
      <p:cxnSp>
        <p:nvCxnSpPr>
          <p:cNvPr id="7" name="Taisns savienotājs 6">
            <a:extLst>
              <a:ext uri="{FF2B5EF4-FFF2-40B4-BE49-F238E27FC236}">
                <a16:creationId xmlns:a16="http://schemas.microsoft.com/office/drawing/2014/main" id="{56523418-C207-74B1-0A05-E5B46F64ACBE}"/>
              </a:ext>
            </a:extLst>
          </p:cNvPr>
          <p:cNvCxnSpPr/>
          <p:nvPr/>
        </p:nvCxnSpPr>
        <p:spPr>
          <a:xfrm>
            <a:off x="4939862" y="5843752"/>
            <a:ext cx="6695878"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Taisns savienotājs 7">
            <a:extLst>
              <a:ext uri="{FF2B5EF4-FFF2-40B4-BE49-F238E27FC236}">
                <a16:creationId xmlns:a16="http://schemas.microsoft.com/office/drawing/2014/main" id="{BD6B1A49-9D6F-7D53-A1CE-A1C14B266A6E}"/>
              </a:ext>
            </a:extLst>
          </p:cNvPr>
          <p:cNvCxnSpPr/>
          <p:nvPr/>
        </p:nvCxnSpPr>
        <p:spPr>
          <a:xfrm>
            <a:off x="4939862" y="6185339"/>
            <a:ext cx="6695878"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037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a:xfrm rot="10800000" flipV="1">
            <a:off x="0" y="2311076"/>
            <a:ext cx="12192000" cy="3354711"/>
          </a:xfrm>
        </p:spPr>
        <p:txBody>
          <a:bodyPr/>
          <a:lstStyle/>
          <a:p>
            <a:pPr marL="0" indent="0">
              <a:buNone/>
            </a:pPr>
            <a:endParaRPr lang="en-US" dirty="0"/>
          </a:p>
        </p:txBody>
      </p:sp>
      <p:sp>
        <p:nvSpPr>
          <p:cNvPr id="4" name="Text Placeholder 3"/>
          <p:cNvSpPr>
            <a:spLocks noGrp="1"/>
          </p:cNvSpPr>
          <p:nvPr>
            <p:ph type="body" sz="quarter" idx="14"/>
          </p:nvPr>
        </p:nvSpPr>
        <p:spPr>
          <a:xfrm>
            <a:off x="1055076" y="3428999"/>
            <a:ext cx="10298724" cy="1776047"/>
          </a:xfrm>
        </p:spPr>
        <p:txBody>
          <a:bodyPr/>
          <a:lstStyle/>
          <a:p>
            <a:pPr marL="0" indent="0">
              <a:buNone/>
            </a:pPr>
            <a:r>
              <a:rPr lang="lv-LV" sz="4400" dirty="0" err="1"/>
              <a:t>Officially</a:t>
            </a:r>
            <a:r>
              <a:rPr lang="lv-LV" sz="4400" dirty="0"/>
              <a:t> </a:t>
            </a:r>
            <a:r>
              <a:rPr lang="lv-LV" sz="4400" dirty="0" err="1"/>
              <a:t>confirmed</a:t>
            </a:r>
            <a:r>
              <a:rPr lang="lv-LV" sz="4400" dirty="0"/>
              <a:t> </a:t>
            </a:r>
            <a:r>
              <a:rPr lang="lv-LV" sz="4400" dirty="0" err="1"/>
              <a:t>outbreak</a:t>
            </a:r>
            <a:endParaRPr lang="en-GB" sz="4400" dirty="0"/>
          </a:p>
        </p:txBody>
      </p:sp>
      <p:sp>
        <p:nvSpPr>
          <p:cNvPr id="3" name="Title 2"/>
          <p:cNvSpPr>
            <a:spLocks noGrp="1"/>
          </p:cNvSpPr>
          <p:nvPr>
            <p:ph type="title"/>
          </p:nvPr>
        </p:nvSpPr>
        <p:spPr>
          <a:xfrm>
            <a:off x="946638" y="1204682"/>
            <a:ext cx="10298724" cy="782357"/>
          </a:xfrm>
          <a:prstGeom prst="rect">
            <a:avLst/>
          </a:prstGeom>
        </p:spPr>
        <p:txBody>
          <a:bodyPr/>
          <a:lstStyle/>
          <a:p>
            <a:endParaRPr lang="en-GB" dirty="0"/>
          </a:p>
        </p:txBody>
      </p:sp>
    </p:spTree>
    <p:extLst>
      <p:ext uri="{BB962C8B-B14F-4D97-AF65-F5344CB8AC3E}">
        <p14:creationId xmlns:p14="http://schemas.microsoft.com/office/powerpoint/2010/main" val="2935578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082D05-59ED-C38E-865A-07DAD585211E}"/>
              </a:ext>
            </a:extLst>
          </p:cNvPr>
          <p:cNvSpPr>
            <a:spLocks noGrp="1"/>
          </p:cNvSpPr>
          <p:nvPr>
            <p:ph idx="1"/>
          </p:nvPr>
        </p:nvSpPr>
        <p:spPr>
          <a:xfrm>
            <a:off x="838199" y="1805230"/>
            <a:ext cx="5002531" cy="4789879"/>
          </a:xfrm>
        </p:spPr>
        <p:txBody>
          <a:bodyPr/>
          <a:lstStyle/>
          <a:p>
            <a:r>
              <a:rPr lang="de-DE" dirty="0"/>
              <a:t>World Organisation </a:t>
            </a:r>
            <a:r>
              <a:rPr lang="de-DE" dirty="0" err="1"/>
              <a:t>for</a:t>
            </a:r>
            <a:r>
              <a:rPr lang="de-DE" dirty="0"/>
              <a:t> </a:t>
            </a:r>
            <a:r>
              <a:rPr lang="de-DE" dirty="0" err="1"/>
              <a:t>animal</a:t>
            </a:r>
            <a:r>
              <a:rPr lang="de-DE" dirty="0"/>
              <a:t> </a:t>
            </a:r>
            <a:r>
              <a:rPr lang="de-DE" dirty="0" err="1"/>
              <a:t>health</a:t>
            </a:r>
            <a:r>
              <a:rPr lang="de-DE" dirty="0"/>
              <a:t> (WOAH) via WAHIS: </a:t>
            </a:r>
          </a:p>
        </p:txBody>
      </p:sp>
      <p:sp>
        <p:nvSpPr>
          <p:cNvPr id="3" name="Foliennummernplatzhalter 2">
            <a:extLst>
              <a:ext uri="{FF2B5EF4-FFF2-40B4-BE49-F238E27FC236}">
                <a16:creationId xmlns:a16="http://schemas.microsoft.com/office/drawing/2014/main" id="{6C790F20-A3E2-4635-00D8-1A1414B5D84F}"/>
              </a:ext>
            </a:extLst>
          </p:cNvPr>
          <p:cNvSpPr>
            <a:spLocks noGrp="1"/>
          </p:cNvSpPr>
          <p:nvPr>
            <p:ph type="sldNum" sz="quarter" idx="12"/>
          </p:nvPr>
        </p:nvSpPr>
        <p:spPr/>
        <p:txBody>
          <a:bodyPr/>
          <a:lstStyle/>
          <a:p>
            <a:fld id="{F46C79FD-C571-418B-AB0F-5EE936C85276}" type="slidenum">
              <a:rPr lang="en-GB" smtClean="0"/>
              <a:t>18</a:t>
            </a:fld>
            <a:endParaRPr lang="en-GB"/>
          </a:p>
        </p:txBody>
      </p:sp>
      <p:sp>
        <p:nvSpPr>
          <p:cNvPr id="4" name="Titel 3">
            <a:extLst>
              <a:ext uri="{FF2B5EF4-FFF2-40B4-BE49-F238E27FC236}">
                <a16:creationId xmlns:a16="http://schemas.microsoft.com/office/drawing/2014/main" id="{BA6F1572-B70E-538C-4657-677EFD7E52C6}"/>
              </a:ext>
            </a:extLst>
          </p:cNvPr>
          <p:cNvSpPr>
            <a:spLocks noGrp="1"/>
          </p:cNvSpPr>
          <p:nvPr>
            <p:ph type="title"/>
          </p:nvPr>
        </p:nvSpPr>
        <p:spPr>
          <a:xfrm>
            <a:off x="4528841" y="433053"/>
            <a:ext cx="3134317" cy="782357"/>
          </a:xfrm>
        </p:spPr>
        <p:txBody>
          <a:bodyPr/>
          <a:lstStyle/>
          <a:p>
            <a:r>
              <a:rPr lang="de-DE" dirty="0" err="1"/>
              <a:t>Notification</a:t>
            </a:r>
            <a:endParaRPr lang="de-DE" dirty="0"/>
          </a:p>
        </p:txBody>
      </p:sp>
      <p:pic>
        <p:nvPicPr>
          <p:cNvPr id="6" name="Grafik 5">
            <a:extLst>
              <a:ext uri="{FF2B5EF4-FFF2-40B4-BE49-F238E27FC236}">
                <a16:creationId xmlns:a16="http://schemas.microsoft.com/office/drawing/2014/main" id="{1CBFEE82-7BD5-62C2-D9CA-8AED20AFE0E6}"/>
              </a:ext>
            </a:extLst>
          </p:cNvPr>
          <p:cNvPicPr>
            <a:picLocks noChangeAspect="1"/>
          </p:cNvPicPr>
          <p:nvPr/>
        </p:nvPicPr>
        <p:blipFill>
          <a:blip r:embed="rId2"/>
          <a:stretch>
            <a:fillRect/>
          </a:stretch>
        </p:blipFill>
        <p:spPr>
          <a:xfrm>
            <a:off x="1411518" y="3760788"/>
            <a:ext cx="3512907" cy="2370498"/>
          </a:xfrm>
          <a:prstGeom prst="rect">
            <a:avLst/>
          </a:prstGeom>
        </p:spPr>
      </p:pic>
      <p:pic>
        <p:nvPicPr>
          <p:cNvPr id="8" name="Grafik 7">
            <a:extLst>
              <a:ext uri="{FF2B5EF4-FFF2-40B4-BE49-F238E27FC236}">
                <a16:creationId xmlns:a16="http://schemas.microsoft.com/office/drawing/2014/main" id="{5CA4E113-B157-6BE3-2FC7-02A433241780}"/>
              </a:ext>
            </a:extLst>
          </p:cNvPr>
          <p:cNvPicPr>
            <a:picLocks noChangeAspect="1"/>
          </p:cNvPicPr>
          <p:nvPr/>
        </p:nvPicPr>
        <p:blipFill>
          <a:blip r:embed="rId3"/>
          <a:stretch>
            <a:fillRect/>
          </a:stretch>
        </p:blipFill>
        <p:spPr>
          <a:xfrm>
            <a:off x="1187453" y="2769060"/>
            <a:ext cx="2820667" cy="1056505"/>
          </a:xfrm>
          <a:prstGeom prst="rect">
            <a:avLst/>
          </a:prstGeom>
        </p:spPr>
      </p:pic>
      <p:sp>
        <p:nvSpPr>
          <p:cNvPr id="9" name="Textfeld 8">
            <a:extLst>
              <a:ext uri="{FF2B5EF4-FFF2-40B4-BE49-F238E27FC236}">
                <a16:creationId xmlns:a16="http://schemas.microsoft.com/office/drawing/2014/main" id="{D5E972ED-755B-1497-81CA-9D5FA439E1D0}"/>
              </a:ext>
            </a:extLst>
          </p:cNvPr>
          <p:cNvSpPr txBox="1"/>
          <p:nvPr/>
        </p:nvSpPr>
        <p:spPr>
          <a:xfrm>
            <a:off x="6263640" y="1805230"/>
            <a:ext cx="5406390" cy="830997"/>
          </a:xfrm>
          <a:prstGeom prst="rect">
            <a:avLst/>
          </a:prstGeom>
          <a:noFill/>
        </p:spPr>
        <p:txBody>
          <a:bodyPr wrap="square" rtlCol="0">
            <a:spAutoFit/>
          </a:bodyPr>
          <a:lstStyle/>
          <a:p>
            <a:r>
              <a:rPr lang="de-DE" sz="2400" dirty="0"/>
              <a:t>European Union ADIS </a:t>
            </a:r>
          </a:p>
          <a:p>
            <a:r>
              <a:rPr lang="de-DE" sz="2400" dirty="0"/>
              <a:t>(Animal Disease Information System)</a:t>
            </a:r>
          </a:p>
        </p:txBody>
      </p:sp>
      <p:pic>
        <p:nvPicPr>
          <p:cNvPr id="11" name="Grafik 10">
            <a:extLst>
              <a:ext uri="{FF2B5EF4-FFF2-40B4-BE49-F238E27FC236}">
                <a16:creationId xmlns:a16="http://schemas.microsoft.com/office/drawing/2014/main" id="{C24FD1C9-94EC-4809-4DEB-BC71BC20A4FB}"/>
              </a:ext>
            </a:extLst>
          </p:cNvPr>
          <p:cNvPicPr>
            <a:picLocks noChangeAspect="1"/>
          </p:cNvPicPr>
          <p:nvPr/>
        </p:nvPicPr>
        <p:blipFill>
          <a:blip r:embed="rId4"/>
          <a:stretch>
            <a:fillRect/>
          </a:stretch>
        </p:blipFill>
        <p:spPr>
          <a:xfrm>
            <a:off x="7112678" y="2721979"/>
            <a:ext cx="4369025" cy="3283119"/>
          </a:xfrm>
          <a:prstGeom prst="rect">
            <a:avLst/>
          </a:prstGeom>
        </p:spPr>
      </p:pic>
      <p:pic>
        <p:nvPicPr>
          <p:cNvPr id="13" name="Grafik 12">
            <a:extLst>
              <a:ext uri="{FF2B5EF4-FFF2-40B4-BE49-F238E27FC236}">
                <a16:creationId xmlns:a16="http://schemas.microsoft.com/office/drawing/2014/main" id="{4E5F98E4-DA1E-8C33-90E5-15641673A136}"/>
              </a:ext>
            </a:extLst>
          </p:cNvPr>
          <p:cNvPicPr>
            <a:picLocks noChangeAspect="1"/>
          </p:cNvPicPr>
          <p:nvPr/>
        </p:nvPicPr>
        <p:blipFill>
          <a:blip r:embed="rId5"/>
          <a:stretch>
            <a:fillRect/>
          </a:stretch>
        </p:blipFill>
        <p:spPr>
          <a:xfrm>
            <a:off x="5914614" y="2769060"/>
            <a:ext cx="1198064" cy="880696"/>
          </a:xfrm>
          <a:prstGeom prst="rect">
            <a:avLst/>
          </a:prstGeom>
        </p:spPr>
      </p:pic>
    </p:spTree>
    <p:extLst>
      <p:ext uri="{BB962C8B-B14F-4D97-AF65-F5344CB8AC3E}">
        <p14:creationId xmlns:p14="http://schemas.microsoft.com/office/powerpoint/2010/main" val="954734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C790F20-A3E2-4635-00D8-1A1414B5D84F}"/>
              </a:ext>
            </a:extLst>
          </p:cNvPr>
          <p:cNvSpPr>
            <a:spLocks noGrp="1"/>
          </p:cNvSpPr>
          <p:nvPr>
            <p:ph type="sldNum" sz="quarter" idx="12"/>
          </p:nvPr>
        </p:nvSpPr>
        <p:spPr/>
        <p:txBody>
          <a:bodyPr/>
          <a:lstStyle/>
          <a:p>
            <a:fld id="{F46C79FD-C571-418B-AB0F-5EE936C85276}" type="slidenum">
              <a:rPr lang="en-GB" smtClean="0"/>
              <a:t>19</a:t>
            </a:fld>
            <a:endParaRPr lang="en-GB"/>
          </a:p>
        </p:txBody>
      </p:sp>
      <p:sp>
        <p:nvSpPr>
          <p:cNvPr id="4" name="Titel 3">
            <a:extLst>
              <a:ext uri="{FF2B5EF4-FFF2-40B4-BE49-F238E27FC236}">
                <a16:creationId xmlns:a16="http://schemas.microsoft.com/office/drawing/2014/main" id="{BA6F1572-B70E-538C-4657-677EFD7E52C6}"/>
              </a:ext>
            </a:extLst>
          </p:cNvPr>
          <p:cNvSpPr>
            <a:spLocks noGrp="1"/>
          </p:cNvSpPr>
          <p:nvPr>
            <p:ph type="title"/>
          </p:nvPr>
        </p:nvSpPr>
        <p:spPr>
          <a:xfrm>
            <a:off x="3791095" y="190882"/>
            <a:ext cx="7876530" cy="782357"/>
          </a:xfrm>
        </p:spPr>
        <p:txBody>
          <a:bodyPr/>
          <a:lstStyle/>
          <a:p>
            <a:r>
              <a:rPr lang="lv-LV" dirty="0" err="1"/>
              <a:t>Link</a:t>
            </a:r>
            <a:r>
              <a:rPr lang="lv-LV" dirty="0"/>
              <a:t> </a:t>
            </a:r>
            <a:r>
              <a:rPr lang="lv-LV" dirty="0" err="1"/>
              <a:t>between</a:t>
            </a:r>
            <a:r>
              <a:rPr lang="lv-LV" dirty="0"/>
              <a:t> ADIS and WAHIS </a:t>
            </a:r>
            <a:endParaRPr lang="de-DE" dirty="0"/>
          </a:p>
        </p:txBody>
      </p:sp>
      <p:pic>
        <p:nvPicPr>
          <p:cNvPr id="17" name="Attēls 16">
            <a:extLst>
              <a:ext uri="{FF2B5EF4-FFF2-40B4-BE49-F238E27FC236}">
                <a16:creationId xmlns:a16="http://schemas.microsoft.com/office/drawing/2014/main" id="{D2C3E782-7CE3-E2E1-2917-7AD9818FD746}"/>
              </a:ext>
            </a:extLst>
          </p:cNvPr>
          <p:cNvPicPr>
            <a:picLocks noChangeAspect="1"/>
          </p:cNvPicPr>
          <p:nvPr/>
        </p:nvPicPr>
        <p:blipFill>
          <a:blip r:embed="rId2"/>
          <a:stretch>
            <a:fillRect/>
          </a:stretch>
        </p:blipFill>
        <p:spPr>
          <a:xfrm rot="21447257">
            <a:off x="1077250" y="1189814"/>
            <a:ext cx="9867853" cy="5212300"/>
          </a:xfrm>
          <a:prstGeom prst="rect">
            <a:avLst/>
          </a:prstGeom>
        </p:spPr>
      </p:pic>
    </p:spTree>
    <p:extLst>
      <p:ext uri="{BB962C8B-B14F-4D97-AF65-F5344CB8AC3E}">
        <p14:creationId xmlns:p14="http://schemas.microsoft.com/office/powerpoint/2010/main" val="2649286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BDB1FCB-EFD6-C4FF-2F2F-85F7D663EAB2}"/>
              </a:ext>
            </a:extLst>
          </p:cNvPr>
          <p:cNvSpPr>
            <a:spLocks noGrp="1"/>
          </p:cNvSpPr>
          <p:nvPr>
            <p:ph idx="1"/>
          </p:nvPr>
        </p:nvSpPr>
        <p:spPr>
          <a:xfrm>
            <a:off x="986789" y="2168779"/>
            <a:ext cx="10905699" cy="3203321"/>
          </a:xfrm>
        </p:spPr>
        <p:txBody>
          <a:bodyPr/>
          <a:lstStyle/>
          <a:p>
            <a:pPr>
              <a:lnSpc>
                <a:spcPct val="200000"/>
              </a:lnSpc>
            </a:pPr>
            <a:r>
              <a:rPr lang="en-GB" b="1" dirty="0"/>
              <a:t>Introduction: legal framework, terms </a:t>
            </a:r>
          </a:p>
          <a:p>
            <a:pPr>
              <a:lnSpc>
                <a:spcPct val="200000"/>
              </a:lnSpc>
            </a:pPr>
            <a:r>
              <a:rPr lang="en-GB" b="1" dirty="0"/>
              <a:t>Control measure in the event of suspicion </a:t>
            </a:r>
          </a:p>
          <a:p>
            <a:pPr>
              <a:lnSpc>
                <a:spcPct val="200000"/>
              </a:lnSpc>
            </a:pPr>
            <a:r>
              <a:rPr lang="en-GB" b="1" dirty="0"/>
              <a:t>Control measures in case of confirmed outbreak</a:t>
            </a:r>
          </a:p>
          <a:p>
            <a:endParaRPr lang="en-GB" b="1" dirty="0"/>
          </a:p>
        </p:txBody>
      </p:sp>
      <p:sp>
        <p:nvSpPr>
          <p:cNvPr id="3" name="Titel 2">
            <a:extLst>
              <a:ext uri="{FF2B5EF4-FFF2-40B4-BE49-F238E27FC236}">
                <a16:creationId xmlns:a16="http://schemas.microsoft.com/office/drawing/2014/main" id="{F55AA5E8-C14F-5927-89C0-6450BAC5F30E}"/>
              </a:ext>
            </a:extLst>
          </p:cNvPr>
          <p:cNvSpPr>
            <a:spLocks noGrp="1"/>
          </p:cNvSpPr>
          <p:nvPr>
            <p:ph type="title"/>
          </p:nvPr>
        </p:nvSpPr>
        <p:spPr/>
        <p:txBody>
          <a:bodyPr/>
          <a:lstStyle/>
          <a:p>
            <a:pPr algn="ctr"/>
            <a:r>
              <a:rPr lang="de-DE" dirty="0"/>
              <a:t>Content</a:t>
            </a:r>
          </a:p>
        </p:txBody>
      </p:sp>
      <p:sp>
        <p:nvSpPr>
          <p:cNvPr id="4" name="Foliennummernplatzhalter 3">
            <a:extLst>
              <a:ext uri="{FF2B5EF4-FFF2-40B4-BE49-F238E27FC236}">
                <a16:creationId xmlns:a16="http://schemas.microsoft.com/office/drawing/2014/main" id="{813ADAF2-AA19-1C95-D8E6-4CA6BDD1E6E5}"/>
              </a:ext>
            </a:extLst>
          </p:cNvPr>
          <p:cNvSpPr>
            <a:spLocks noGrp="1"/>
          </p:cNvSpPr>
          <p:nvPr>
            <p:ph type="sldNum" sz="quarter" idx="12"/>
          </p:nvPr>
        </p:nvSpPr>
        <p:spPr/>
        <p:txBody>
          <a:bodyPr/>
          <a:lstStyle/>
          <a:p>
            <a:fld id="{F46C79FD-C571-418B-AB0F-5EE936C85276}" type="slidenum">
              <a:rPr lang="en-GB" smtClean="0"/>
              <a:t>2</a:t>
            </a:fld>
            <a:endParaRPr lang="en-GB"/>
          </a:p>
        </p:txBody>
      </p:sp>
    </p:spTree>
    <p:extLst>
      <p:ext uri="{BB962C8B-B14F-4D97-AF65-F5344CB8AC3E}">
        <p14:creationId xmlns:p14="http://schemas.microsoft.com/office/powerpoint/2010/main" val="1100663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AD9F5D2-345A-4288-4447-97697CAE9906}"/>
              </a:ext>
            </a:extLst>
          </p:cNvPr>
          <p:cNvSpPr>
            <a:spLocks noGrp="1"/>
          </p:cNvSpPr>
          <p:nvPr>
            <p:ph idx="1"/>
          </p:nvPr>
        </p:nvSpPr>
        <p:spPr>
          <a:xfrm>
            <a:off x="1101090" y="1971320"/>
            <a:ext cx="10905699" cy="2320999"/>
          </a:xfrm>
        </p:spPr>
        <p:txBody>
          <a:bodyPr/>
          <a:lstStyle/>
          <a:p>
            <a:r>
              <a:rPr lang="en-GB" dirty="0"/>
              <a:t>In the infected establishment </a:t>
            </a:r>
          </a:p>
          <a:p>
            <a:r>
              <a:rPr lang="en-GB" dirty="0"/>
              <a:t>In epidemiologically linked establishments keeping animals of listed species</a:t>
            </a:r>
          </a:p>
          <a:p>
            <a:r>
              <a:rPr lang="en-GB" dirty="0"/>
              <a:t>In epidemiologically linked food, feed businesses, slaughterhouses etc. </a:t>
            </a:r>
          </a:p>
          <a:p>
            <a:r>
              <a:rPr lang="en-GB" dirty="0"/>
              <a:t>Other locations of relevance including means of transport</a:t>
            </a:r>
          </a:p>
          <a:p>
            <a:r>
              <a:rPr lang="en-GB" dirty="0"/>
              <a:t>In the established restricted zones</a:t>
            </a:r>
          </a:p>
          <a:p>
            <a:r>
              <a:rPr lang="en-GB" dirty="0"/>
              <a:t>In a larger area:  region, country.</a:t>
            </a:r>
          </a:p>
        </p:txBody>
      </p:sp>
      <p:sp>
        <p:nvSpPr>
          <p:cNvPr id="3" name="Foliennummernplatzhalter 2">
            <a:extLst>
              <a:ext uri="{FF2B5EF4-FFF2-40B4-BE49-F238E27FC236}">
                <a16:creationId xmlns:a16="http://schemas.microsoft.com/office/drawing/2014/main" id="{8BA6618F-BC15-4E3C-12A8-DB0FBCEE0758}"/>
              </a:ext>
            </a:extLst>
          </p:cNvPr>
          <p:cNvSpPr>
            <a:spLocks noGrp="1"/>
          </p:cNvSpPr>
          <p:nvPr>
            <p:ph type="sldNum" sz="quarter" idx="12"/>
          </p:nvPr>
        </p:nvSpPr>
        <p:spPr/>
        <p:txBody>
          <a:bodyPr/>
          <a:lstStyle/>
          <a:p>
            <a:fld id="{F46C79FD-C571-418B-AB0F-5EE936C85276}" type="slidenum">
              <a:rPr lang="en-GB" smtClean="0"/>
              <a:t>20</a:t>
            </a:fld>
            <a:endParaRPr lang="en-GB"/>
          </a:p>
        </p:txBody>
      </p:sp>
      <p:sp>
        <p:nvSpPr>
          <p:cNvPr id="4" name="Titel 3">
            <a:extLst>
              <a:ext uri="{FF2B5EF4-FFF2-40B4-BE49-F238E27FC236}">
                <a16:creationId xmlns:a16="http://schemas.microsoft.com/office/drawing/2014/main" id="{B930D68A-E491-D331-AD03-EE1D7DCDEFF5}"/>
              </a:ext>
            </a:extLst>
          </p:cNvPr>
          <p:cNvSpPr>
            <a:spLocks noGrp="1"/>
          </p:cNvSpPr>
          <p:nvPr>
            <p:ph type="title"/>
          </p:nvPr>
        </p:nvSpPr>
        <p:spPr>
          <a:xfrm>
            <a:off x="4561490" y="482860"/>
            <a:ext cx="6924832" cy="782357"/>
          </a:xfrm>
        </p:spPr>
        <p:txBody>
          <a:bodyPr/>
          <a:lstStyle/>
          <a:p>
            <a:r>
              <a:rPr lang="de-DE" dirty="0"/>
              <a:t>Control </a:t>
            </a:r>
            <a:r>
              <a:rPr lang="de-DE" dirty="0" err="1"/>
              <a:t>measures</a:t>
            </a:r>
            <a:r>
              <a:rPr lang="de-DE" dirty="0"/>
              <a:t> - </a:t>
            </a:r>
            <a:r>
              <a:rPr lang="de-DE" dirty="0" err="1"/>
              <a:t>levels</a:t>
            </a:r>
            <a:endParaRPr lang="de-DE" dirty="0"/>
          </a:p>
        </p:txBody>
      </p:sp>
    </p:spTree>
    <p:extLst>
      <p:ext uri="{BB962C8B-B14F-4D97-AF65-F5344CB8AC3E}">
        <p14:creationId xmlns:p14="http://schemas.microsoft.com/office/powerpoint/2010/main" val="1590387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C0517D2-00B7-838B-9DE1-5455C2C01F3D}"/>
              </a:ext>
            </a:extLst>
          </p:cNvPr>
          <p:cNvSpPr>
            <a:spLocks noGrp="1"/>
          </p:cNvSpPr>
          <p:nvPr>
            <p:ph idx="1"/>
          </p:nvPr>
        </p:nvSpPr>
        <p:spPr>
          <a:xfrm>
            <a:off x="556259" y="1830948"/>
            <a:ext cx="11993881" cy="3881904"/>
          </a:xfrm>
        </p:spPr>
        <p:txBody>
          <a:bodyPr/>
          <a:lstStyle/>
          <a:p>
            <a:pPr marL="0" indent="0">
              <a:buNone/>
            </a:pPr>
            <a:r>
              <a:rPr lang="en-GB" b="1" dirty="0"/>
              <a:t>In addition </a:t>
            </a:r>
            <a:r>
              <a:rPr lang="en-GB" dirty="0"/>
              <a:t>to the measures already ordered/carried out during </a:t>
            </a:r>
            <a:r>
              <a:rPr lang="en-GB" b="1" dirty="0"/>
              <a:t>suspicion</a:t>
            </a:r>
            <a:br>
              <a:rPr lang="en-GB" b="1" dirty="0"/>
            </a:br>
            <a:r>
              <a:rPr lang="en-GB" dirty="0"/>
              <a:t>CA: measures ordered and immediately applied, under supervision of official vet.:</a:t>
            </a:r>
          </a:p>
          <a:p>
            <a:r>
              <a:rPr lang="en-GB" dirty="0"/>
              <a:t>Enhanced </a:t>
            </a:r>
            <a:r>
              <a:rPr lang="en-GB" b="1" dirty="0"/>
              <a:t>biosecurity </a:t>
            </a:r>
            <a:r>
              <a:rPr lang="en-GB" dirty="0"/>
              <a:t>measures, </a:t>
            </a:r>
          </a:p>
          <a:p>
            <a:r>
              <a:rPr lang="en-GB" b="1" dirty="0"/>
              <a:t>Isolation products </a:t>
            </a:r>
            <a:r>
              <a:rPr lang="en-GB" dirty="0"/>
              <a:t>food and feed, animal by-products, other materials</a:t>
            </a:r>
          </a:p>
          <a:p>
            <a:r>
              <a:rPr lang="en-GB" sz="2400" dirty="0"/>
              <a:t>Assessment of the value of animals for financial compensation, </a:t>
            </a:r>
            <a:endParaRPr lang="en-GB" dirty="0"/>
          </a:p>
          <a:p>
            <a:pPr>
              <a:spcAft>
                <a:spcPts val="600"/>
              </a:spcAft>
            </a:pPr>
            <a:r>
              <a:rPr lang="en-GB" b="1" dirty="0"/>
              <a:t>Killing </a:t>
            </a:r>
            <a:r>
              <a:rPr lang="en-GB" dirty="0"/>
              <a:t>animals of listed species as soon as possible on the spot</a:t>
            </a:r>
          </a:p>
          <a:p>
            <a:pPr lvl="1">
              <a:spcAft>
                <a:spcPts val="600"/>
              </a:spcAft>
            </a:pPr>
            <a:r>
              <a:rPr lang="en-GB" sz="2400" b="1" dirty="0"/>
              <a:t>Logistical challenges</a:t>
            </a:r>
            <a:r>
              <a:rPr lang="en-GB" sz="2400" dirty="0"/>
              <a:t>:  adequate staff, </a:t>
            </a:r>
            <a:r>
              <a:rPr lang="en-GB" sz="2400" b="1" dirty="0"/>
              <a:t>animal welfare</a:t>
            </a:r>
            <a:r>
              <a:rPr lang="en-GB" sz="2400" dirty="0"/>
              <a:t>, </a:t>
            </a:r>
            <a:r>
              <a:rPr lang="en-GB" sz="2400" b="1" dirty="0"/>
              <a:t>adequate procedure, </a:t>
            </a:r>
            <a:r>
              <a:rPr lang="en-GB" sz="2400" dirty="0"/>
              <a:t>equipment, </a:t>
            </a:r>
            <a:r>
              <a:rPr lang="en-GB" sz="2400" b="1" dirty="0"/>
              <a:t>sampling</a:t>
            </a:r>
            <a:r>
              <a:rPr lang="en-GB" sz="2400" dirty="0"/>
              <a:t>, biosecurity, means of transport, disposal capacity   </a:t>
            </a:r>
          </a:p>
          <a:p>
            <a:pPr lvl="1">
              <a:spcAft>
                <a:spcPts val="600"/>
              </a:spcAft>
            </a:pPr>
            <a:r>
              <a:rPr lang="en-GB" sz="2400" dirty="0"/>
              <a:t>Disposal: rendering, incineration, burial</a:t>
            </a:r>
            <a:r>
              <a:rPr lang="en-GB" dirty="0"/>
              <a:t> </a:t>
            </a:r>
          </a:p>
        </p:txBody>
      </p:sp>
      <p:sp>
        <p:nvSpPr>
          <p:cNvPr id="4" name="Titel 3">
            <a:extLst>
              <a:ext uri="{FF2B5EF4-FFF2-40B4-BE49-F238E27FC236}">
                <a16:creationId xmlns:a16="http://schemas.microsoft.com/office/drawing/2014/main" id="{A4027273-F5C0-14EA-A222-6AC5F7FE27CB}"/>
              </a:ext>
            </a:extLst>
          </p:cNvPr>
          <p:cNvSpPr>
            <a:spLocks noGrp="1"/>
          </p:cNvSpPr>
          <p:nvPr>
            <p:ph type="title"/>
          </p:nvPr>
        </p:nvSpPr>
        <p:spPr>
          <a:xfrm>
            <a:off x="3337560" y="753969"/>
            <a:ext cx="7623810" cy="782357"/>
          </a:xfrm>
        </p:spPr>
        <p:txBody>
          <a:bodyPr/>
          <a:lstStyle/>
          <a:p>
            <a:r>
              <a:rPr lang="en-GB" dirty="0"/>
              <a:t>Outbreak: control measures</a:t>
            </a:r>
            <a:br>
              <a:rPr lang="en-GB" dirty="0"/>
            </a:br>
            <a:r>
              <a:rPr lang="en-GB" dirty="0"/>
              <a:t>in the infected establishment</a:t>
            </a:r>
          </a:p>
        </p:txBody>
      </p:sp>
    </p:spTree>
    <p:extLst>
      <p:ext uri="{BB962C8B-B14F-4D97-AF65-F5344CB8AC3E}">
        <p14:creationId xmlns:p14="http://schemas.microsoft.com/office/powerpoint/2010/main" val="1018049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C0517D2-00B7-838B-9DE1-5455C2C01F3D}"/>
              </a:ext>
            </a:extLst>
          </p:cNvPr>
          <p:cNvSpPr>
            <a:spLocks noGrp="1"/>
          </p:cNvSpPr>
          <p:nvPr>
            <p:ph idx="1"/>
          </p:nvPr>
        </p:nvSpPr>
        <p:spPr>
          <a:xfrm>
            <a:off x="563879" y="2059547"/>
            <a:ext cx="11628121" cy="3836755"/>
          </a:xfrm>
        </p:spPr>
        <p:txBody>
          <a:bodyPr/>
          <a:lstStyle/>
          <a:p>
            <a:pPr>
              <a:spcBef>
                <a:spcPts val="1200"/>
              </a:spcBef>
            </a:pPr>
            <a:r>
              <a:rPr lang="en-GB" b="1" dirty="0"/>
              <a:t>Certain derogations</a:t>
            </a:r>
            <a:r>
              <a:rPr lang="en-GB" dirty="0"/>
              <a:t> based on </a:t>
            </a:r>
            <a:r>
              <a:rPr lang="en-GB" b="1" dirty="0"/>
              <a:t>risk assessment </a:t>
            </a:r>
          </a:p>
          <a:p>
            <a:pPr>
              <a:spcBef>
                <a:spcPts val="1200"/>
              </a:spcBef>
            </a:pPr>
            <a:r>
              <a:rPr lang="en-GB" b="1" dirty="0"/>
              <a:t>Accompanied by additional risk mitigation measures </a:t>
            </a:r>
          </a:p>
          <a:p>
            <a:pPr>
              <a:spcBef>
                <a:spcPts val="1200"/>
              </a:spcBef>
            </a:pPr>
            <a:r>
              <a:rPr lang="en-GB" dirty="0"/>
              <a:t>E.g.: </a:t>
            </a:r>
            <a:r>
              <a:rPr lang="en-GB" b="1" dirty="0"/>
              <a:t>other epidemiological units</a:t>
            </a:r>
            <a:r>
              <a:rPr lang="en-GB" dirty="0"/>
              <a:t>, </a:t>
            </a:r>
            <a:r>
              <a:rPr lang="en-GB" b="1" dirty="0"/>
              <a:t>zoological gardens</a:t>
            </a:r>
            <a:r>
              <a:rPr lang="en-GB" dirty="0"/>
              <a:t>, </a:t>
            </a:r>
            <a:r>
              <a:rPr lang="en-GB" b="1" dirty="0"/>
              <a:t>animals kept for scientific purposes</a:t>
            </a:r>
            <a:r>
              <a:rPr lang="en-GB" dirty="0"/>
              <a:t>, </a:t>
            </a:r>
            <a:r>
              <a:rPr lang="en-GB" b="1" dirty="0"/>
              <a:t>endangered breeds or species</a:t>
            </a:r>
            <a:r>
              <a:rPr lang="en-GB" dirty="0"/>
              <a:t> etc. </a:t>
            </a:r>
          </a:p>
          <a:p>
            <a:pPr>
              <a:spcBef>
                <a:spcPts val="1200"/>
              </a:spcBef>
            </a:pPr>
            <a:r>
              <a:rPr lang="en-GB" b="1" dirty="0"/>
              <a:t>Animals of </a:t>
            </a:r>
            <a:r>
              <a:rPr lang="en-GB" b="1" u="sng" dirty="0"/>
              <a:t>non</a:t>
            </a:r>
            <a:r>
              <a:rPr lang="en-GB" b="1" dirty="0"/>
              <a:t>-listed species: </a:t>
            </a:r>
            <a:r>
              <a:rPr lang="en-GB" dirty="0"/>
              <a:t>optional sampling or killing when necessary, to avoid any risk of spreading of the disease</a:t>
            </a:r>
            <a:r>
              <a:rPr lang="de-DE" dirty="0"/>
              <a:t>.</a:t>
            </a:r>
            <a:endParaRPr lang="en-GB" dirty="0"/>
          </a:p>
        </p:txBody>
      </p:sp>
      <p:sp>
        <p:nvSpPr>
          <p:cNvPr id="4" name="Titel 3">
            <a:extLst>
              <a:ext uri="{FF2B5EF4-FFF2-40B4-BE49-F238E27FC236}">
                <a16:creationId xmlns:a16="http://schemas.microsoft.com/office/drawing/2014/main" id="{A4027273-F5C0-14EA-A222-6AC5F7FE27CB}"/>
              </a:ext>
            </a:extLst>
          </p:cNvPr>
          <p:cNvSpPr>
            <a:spLocks noGrp="1"/>
          </p:cNvSpPr>
          <p:nvPr>
            <p:ph type="title"/>
          </p:nvPr>
        </p:nvSpPr>
        <p:spPr>
          <a:xfrm>
            <a:off x="3314700" y="548640"/>
            <a:ext cx="9784080" cy="782357"/>
          </a:xfrm>
        </p:spPr>
        <p:txBody>
          <a:bodyPr/>
          <a:lstStyle/>
          <a:p>
            <a:br>
              <a:rPr lang="en-GB" dirty="0"/>
            </a:br>
            <a:r>
              <a:rPr lang="en-GB" dirty="0"/>
              <a:t>Derogations – from certain measures</a:t>
            </a:r>
          </a:p>
        </p:txBody>
      </p:sp>
    </p:spTree>
    <p:extLst>
      <p:ext uri="{BB962C8B-B14F-4D97-AF65-F5344CB8AC3E}">
        <p14:creationId xmlns:p14="http://schemas.microsoft.com/office/powerpoint/2010/main" val="1176013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9E43656-534C-1D1E-728B-F871A83921D1}"/>
              </a:ext>
            </a:extLst>
          </p:cNvPr>
          <p:cNvSpPr>
            <a:spLocks noGrp="1"/>
          </p:cNvSpPr>
          <p:nvPr>
            <p:ph idx="1"/>
          </p:nvPr>
        </p:nvSpPr>
        <p:spPr>
          <a:xfrm>
            <a:off x="838199" y="1805230"/>
            <a:ext cx="10905699" cy="4569909"/>
          </a:xfrm>
        </p:spPr>
        <p:txBody>
          <a:bodyPr/>
          <a:lstStyle/>
          <a:p>
            <a:r>
              <a:rPr lang="en-GB" b="1" dirty="0"/>
              <a:t>General requirements: </a:t>
            </a:r>
          </a:p>
          <a:p>
            <a:pPr lvl="1"/>
            <a:r>
              <a:rPr lang="en-GB" sz="2400" dirty="0"/>
              <a:t>adequate biocidal products for the particular disease agent, concentration, temperature, surface, biological safety for the staff etc </a:t>
            </a:r>
          </a:p>
          <a:p>
            <a:pPr lvl="1"/>
            <a:r>
              <a:rPr lang="en-GB" sz="2400" dirty="0"/>
              <a:t>procedure: effective C&amp;D, avoid re-contamination</a:t>
            </a:r>
          </a:p>
          <a:p>
            <a:pPr lvl="1"/>
            <a:r>
              <a:rPr lang="en-GB" sz="2400" dirty="0"/>
              <a:t>disposal/disinfection of the water used for cleaning</a:t>
            </a:r>
          </a:p>
          <a:p>
            <a:pPr lvl="1"/>
            <a:r>
              <a:rPr lang="en-GB" sz="2400" dirty="0"/>
              <a:t>protection of the environment</a:t>
            </a:r>
          </a:p>
          <a:p>
            <a:r>
              <a:rPr lang="de-DE" b="1" dirty="0"/>
              <a:t>C&amp;D:  - </a:t>
            </a:r>
            <a:r>
              <a:rPr lang="en-GB" b="1" dirty="0"/>
              <a:t>preliminary</a:t>
            </a:r>
            <a:r>
              <a:rPr lang="de-DE" b="1" dirty="0"/>
              <a:t> </a:t>
            </a:r>
            <a:r>
              <a:rPr lang="de-DE" dirty="0"/>
              <a:t>and</a:t>
            </a:r>
            <a:r>
              <a:rPr lang="de-DE" b="1" dirty="0"/>
              <a:t> </a:t>
            </a:r>
            <a:br>
              <a:rPr lang="de-DE" b="1" dirty="0"/>
            </a:br>
            <a:r>
              <a:rPr lang="de-DE" b="1" dirty="0"/>
              <a:t>	   - final</a:t>
            </a:r>
            <a:br>
              <a:rPr lang="de-DE" b="1" dirty="0"/>
            </a:br>
            <a:endParaRPr lang="de-DE" b="1" dirty="0"/>
          </a:p>
        </p:txBody>
      </p:sp>
      <p:sp>
        <p:nvSpPr>
          <p:cNvPr id="3" name="Foliennummernplatzhalter 2">
            <a:extLst>
              <a:ext uri="{FF2B5EF4-FFF2-40B4-BE49-F238E27FC236}">
                <a16:creationId xmlns:a16="http://schemas.microsoft.com/office/drawing/2014/main" id="{16CBEB7E-6FF4-0F73-40E2-CE52A52B5FE4}"/>
              </a:ext>
            </a:extLst>
          </p:cNvPr>
          <p:cNvSpPr>
            <a:spLocks noGrp="1"/>
          </p:cNvSpPr>
          <p:nvPr>
            <p:ph type="sldNum" sz="quarter" idx="12"/>
          </p:nvPr>
        </p:nvSpPr>
        <p:spPr/>
        <p:txBody>
          <a:bodyPr/>
          <a:lstStyle/>
          <a:p>
            <a:fld id="{F46C79FD-C571-418B-AB0F-5EE936C85276}" type="slidenum">
              <a:rPr lang="en-GB" smtClean="0"/>
              <a:t>23</a:t>
            </a:fld>
            <a:endParaRPr lang="en-GB" dirty="0"/>
          </a:p>
        </p:txBody>
      </p:sp>
      <p:sp>
        <p:nvSpPr>
          <p:cNvPr id="4" name="Titel 3">
            <a:extLst>
              <a:ext uri="{FF2B5EF4-FFF2-40B4-BE49-F238E27FC236}">
                <a16:creationId xmlns:a16="http://schemas.microsoft.com/office/drawing/2014/main" id="{74B2CE3E-FE38-4AF0-62AA-B85A0918F9FE}"/>
              </a:ext>
            </a:extLst>
          </p:cNvPr>
          <p:cNvSpPr>
            <a:spLocks noGrp="1"/>
          </p:cNvSpPr>
          <p:nvPr>
            <p:ph type="title"/>
          </p:nvPr>
        </p:nvSpPr>
        <p:spPr/>
        <p:txBody>
          <a:bodyPr/>
          <a:lstStyle/>
          <a:p>
            <a:r>
              <a:rPr lang="en-GB" dirty="0"/>
              <a:t>Cleaning and disinfection (C&amp;D)</a:t>
            </a:r>
          </a:p>
        </p:txBody>
      </p:sp>
    </p:spTree>
    <p:extLst>
      <p:ext uri="{BB962C8B-B14F-4D97-AF65-F5344CB8AC3E}">
        <p14:creationId xmlns:p14="http://schemas.microsoft.com/office/powerpoint/2010/main" val="287554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9E43656-534C-1D1E-728B-F871A83921D1}"/>
              </a:ext>
            </a:extLst>
          </p:cNvPr>
          <p:cNvSpPr>
            <a:spLocks noGrp="1"/>
          </p:cNvSpPr>
          <p:nvPr>
            <p:ph idx="1"/>
          </p:nvPr>
        </p:nvSpPr>
        <p:spPr>
          <a:xfrm>
            <a:off x="838200" y="1716648"/>
            <a:ext cx="10905699" cy="3881904"/>
          </a:xfrm>
        </p:spPr>
        <p:txBody>
          <a:bodyPr/>
          <a:lstStyle/>
          <a:p>
            <a:pPr marL="0" indent="0">
              <a:spcAft>
                <a:spcPts val="600"/>
              </a:spcAft>
              <a:buNone/>
            </a:pPr>
            <a:r>
              <a:rPr lang="en-US" b="1" dirty="0"/>
              <a:t>Bodies or parts of dead animals </a:t>
            </a:r>
          </a:p>
          <a:p>
            <a:pPr lvl="1">
              <a:spcAft>
                <a:spcPts val="0"/>
              </a:spcAft>
              <a:buFont typeface="Symbol" panose="05050102010706020507" pitchFamily="18" charset="2"/>
              <a:buChar char="-"/>
            </a:pPr>
            <a:r>
              <a:rPr lang="en-US" sz="2400" dirty="0"/>
              <a:t>must be sprayed with disinfectant and removed for disposal</a:t>
            </a:r>
          </a:p>
          <a:p>
            <a:pPr lvl="1">
              <a:spcAft>
                <a:spcPts val="0"/>
              </a:spcAft>
              <a:buFont typeface="Symbol" panose="05050102010706020507" pitchFamily="18" charset="2"/>
              <a:buChar char="-"/>
            </a:pPr>
            <a:r>
              <a:rPr lang="en-US" sz="2400" dirty="0"/>
              <a:t>transport in closed and leak-proof vehicles or containers</a:t>
            </a:r>
          </a:p>
          <a:p>
            <a:r>
              <a:rPr lang="en-US" b="1" dirty="0"/>
              <a:t>contaminated tissue or blood </a:t>
            </a:r>
            <a:r>
              <a:rPr lang="en-US" dirty="0"/>
              <a:t>must be carefully collected and disposed of;</a:t>
            </a:r>
          </a:p>
          <a:p>
            <a:pPr>
              <a:spcAft>
                <a:spcPts val="600"/>
              </a:spcAft>
            </a:pPr>
            <a:r>
              <a:rPr lang="en-US" b="1" dirty="0"/>
              <a:t>parts of the establishment </a:t>
            </a:r>
            <a:r>
              <a:rPr lang="en-US" dirty="0"/>
              <a:t>in which the </a:t>
            </a:r>
            <a:r>
              <a:rPr lang="en-US" b="1" dirty="0"/>
              <a:t>animals were kept</a:t>
            </a:r>
          </a:p>
          <a:p>
            <a:pPr>
              <a:spcAft>
                <a:spcPts val="600"/>
              </a:spcAft>
            </a:pPr>
            <a:r>
              <a:rPr lang="en-US" b="1" dirty="0"/>
              <a:t>buildings and surfaces or equipment </a:t>
            </a:r>
            <a:r>
              <a:rPr lang="en-US" dirty="0"/>
              <a:t>contaminated during killing </a:t>
            </a:r>
          </a:p>
          <a:p>
            <a:r>
              <a:rPr lang="en-US" b="1" dirty="0"/>
              <a:t>manure, including litter and used bedding </a:t>
            </a:r>
            <a:r>
              <a:rPr lang="en-US" dirty="0"/>
              <a:t>soaked with disinfectant;</a:t>
            </a:r>
          </a:p>
          <a:p>
            <a:r>
              <a:rPr lang="en-US" dirty="0"/>
              <a:t>Disinfectant has to remain on the </a:t>
            </a:r>
            <a:r>
              <a:rPr lang="en-US" b="1" dirty="0"/>
              <a:t>treated </a:t>
            </a:r>
            <a:r>
              <a:rPr lang="en-US" dirty="0"/>
              <a:t>surface </a:t>
            </a:r>
            <a:r>
              <a:rPr lang="en-US" b="1" dirty="0"/>
              <a:t>at least 24 hours</a:t>
            </a:r>
          </a:p>
          <a:p>
            <a:r>
              <a:rPr lang="en-US" b="1" dirty="0"/>
              <a:t>After official completion: beginning of the validity of the restricted zone.</a:t>
            </a:r>
          </a:p>
          <a:p>
            <a:pPr marL="0" indent="0">
              <a:buNone/>
            </a:pPr>
            <a:endParaRPr lang="de-DE" b="1" dirty="0"/>
          </a:p>
        </p:txBody>
      </p:sp>
      <p:sp>
        <p:nvSpPr>
          <p:cNvPr id="3" name="Foliennummernplatzhalter 2">
            <a:extLst>
              <a:ext uri="{FF2B5EF4-FFF2-40B4-BE49-F238E27FC236}">
                <a16:creationId xmlns:a16="http://schemas.microsoft.com/office/drawing/2014/main" id="{16CBEB7E-6FF4-0F73-40E2-CE52A52B5FE4}"/>
              </a:ext>
            </a:extLst>
          </p:cNvPr>
          <p:cNvSpPr>
            <a:spLocks noGrp="1"/>
          </p:cNvSpPr>
          <p:nvPr>
            <p:ph type="sldNum" sz="quarter" idx="12"/>
          </p:nvPr>
        </p:nvSpPr>
        <p:spPr/>
        <p:txBody>
          <a:bodyPr/>
          <a:lstStyle/>
          <a:p>
            <a:fld id="{F46C79FD-C571-418B-AB0F-5EE936C85276}" type="slidenum">
              <a:rPr lang="en-GB" smtClean="0"/>
              <a:t>24</a:t>
            </a:fld>
            <a:endParaRPr lang="en-GB" dirty="0"/>
          </a:p>
        </p:txBody>
      </p:sp>
      <p:sp>
        <p:nvSpPr>
          <p:cNvPr id="4" name="Titel 3">
            <a:extLst>
              <a:ext uri="{FF2B5EF4-FFF2-40B4-BE49-F238E27FC236}">
                <a16:creationId xmlns:a16="http://schemas.microsoft.com/office/drawing/2014/main" id="{74B2CE3E-FE38-4AF0-62AA-B85A0918F9FE}"/>
              </a:ext>
            </a:extLst>
          </p:cNvPr>
          <p:cNvSpPr>
            <a:spLocks noGrp="1"/>
          </p:cNvSpPr>
          <p:nvPr>
            <p:ph type="title"/>
          </p:nvPr>
        </p:nvSpPr>
        <p:spPr>
          <a:xfrm>
            <a:off x="4206240" y="388508"/>
            <a:ext cx="6229350" cy="782357"/>
          </a:xfrm>
        </p:spPr>
        <p:txBody>
          <a:bodyPr/>
          <a:lstStyle/>
          <a:p>
            <a:r>
              <a:rPr lang="en-GB" dirty="0"/>
              <a:t>Preliminary C&amp;D</a:t>
            </a:r>
          </a:p>
        </p:txBody>
      </p:sp>
    </p:spTree>
    <p:extLst>
      <p:ext uri="{BB962C8B-B14F-4D97-AF65-F5344CB8AC3E}">
        <p14:creationId xmlns:p14="http://schemas.microsoft.com/office/powerpoint/2010/main" val="4175552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9E43656-534C-1D1E-728B-F871A83921D1}"/>
              </a:ext>
            </a:extLst>
          </p:cNvPr>
          <p:cNvSpPr>
            <a:spLocks noGrp="1"/>
          </p:cNvSpPr>
          <p:nvPr>
            <p:ph idx="1"/>
          </p:nvPr>
        </p:nvSpPr>
        <p:spPr>
          <a:xfrm>
            <a:off x="838200" y="1716648"/>
            <a:ext cx="10905699" cy="4752844"/>
          </a:xfrm>
        </p:spPr>
        <p:txBody>
          <a:bodyPr/>
          <a:lstStyle/>
          <a:p>
            <a:r>
              <a:rPr lang="en-GB" b="1" dirty="0"/>
              <a:t>Manure</a:t>
            </a:r>
            <a:r>
              <a:rPr lang="en-GB" dirty="0"/>
              <a:t>, including litter and used bedding: to be removed</a:t>
            </a:r>
          </a:p>
          <a:p>
            <a:pPr>
              <a:spcAft>
                <a:spcPts val="600"/>
              </a:spcAft>
            </a:pPr>
            <a:r>
              <a:rPr lang="en-GB" b="1" dirty="0"/>
              <a:t>Solid phase</a:t>
            </a:r>
            <a:r>
              <a:rPr lang="en-GB" dirty="0"/>
              <a:t>: </a:t>
            </a:r>
          </a:p>
          <a:p>
            <a:pPr lvl="1">
              <a:spcAft>
                <a:spcPts val="600"/>
              </a:spcAft>
              <a:buFont typeface="Symbol" panose="05050102010706020507" pitchFamily="18" charset="2"/>
              <a:buChar char="-"/>
            </a:pPr>
            <a:r>
              <a:rPr lang="en-GB" sz="2400" dirty="0"/>
              <a:t>heat treatment &gt; 70°C,  destroyed by burning, buried deep enough, </a:t>
            </a:r>
          </a:p>
          <a:p>
            <a:pPr lvl="1">
              <a:spcAft>
                <a:spcPts val="600"/>
              </a:spcAft>
              <a:buFont typeface="Symbol" panose="05050102010706020507" pitchFamily="18" charset="2"/>
              <a:buChar char="-"/>
            </a:pPr>
            <a:r>
              <a:rPr lang="en-GB" sz="2400" dirty="0"/>
              <a:t>be stacked to heat, sprayed with disinfectant and left for 42 days</a:t>
            </a:r>
          </a:p>
          <a:p>
            <a:r>
              <a:rPr lang="en-GB" b="1" dirty="0"/>
              <a:t>Liquid phase</a:t>
            </a:r>
            <a:r>
              <a:rPr lang="en-GB" dirty="0"/>
              <a:t>: stored </a:t>
            </a:r>
            <a:r>
              <a:rPr lang="lv-LV" dirty="0" err="1"/>
              <a:t>at</a:t>
            </a:r>
            <a:r>
              <a:rPr lang="lv-LV" dirty="0"/>
              <a:t> </a:t>
            </a:r>
            <a:r>
              <a:rPr lang="lv-LV" dirty="0" err="1"/>
              <a:t>least</a:t>
            </a:r>
            <a:r>
              <a:rPr lang="lv-LV" dirty="0"/>
              <a:t> </a:t>
            </a:r>
            <a:r>
              <a:rPr lang="en-GB" dirty="0"/>
              <a:t>42 days (HPAI- 60 days)</a:t>
            </a:r>
          </a:p>
          <a:p>
            <a:r>
              <a:rPr lang="en-GB" b="1" dirty="0"/>
              <a:t>Buildings, surfaces, equipment</a:t>
            </a:r>
            <a:r>
              <a:rPr lang="en-GB" dirty="0"/>
              <a:t>: cleaned and sprayed with disinfectant</a:t>
            </a:r>
            <a:br>
              <a:rPr lang="en-GB" dirty="0"/>
            </a:br>
            <a:r>
              <a:rPr lang="en-GB" b="1" dirty="0"/>
              <a:t>After 7 days </a:t>
            </a:r>
            <a:r>
              <a:rPr lang="en-GB" dirty="0"/>
              <a:t>cleaned and disinfected </a:t>
            </a:r>
            <a:r>
              <a:rPr lang="en-GB" b="1" dirty="0"/>
              <a:t>again</a:t>
            </a:r>
          </a:p>
          <a:p>
            <a:r>
              <a:rPr lang="en-GB" b="1" dirty="0"/>
              <a:t>Completion: starting date </a:t>
            </a:r>
            <a:r>
              <a:rPr lang="en-GB" dirty="0"/>
              <a:t>for the </a:t>
            </a:r>
            <a:r>
              <a:rPr lang="en-GB" b="1" dirty="0"/>
              <a:t>repopulation </a:t>
            </a:r>
            <a:r>
              <a:rPr lang="en-GB" dirty="0"/>
              <a:t>and for </a:t>
            </a:r>
            <a:r>
              <a:rPr lang="en-GB" b="1" dirty="0"/>
              <a:t>lifting of measures </a:t>
            </a:r>
            <a:r>
              <a:rPr lang="en-GB" dirty="0"/>
              <a:t>in the affected </a:t>
            </a:r>
            <a:r>
              <a:rPr lang="en-GB" b="1" dirty="0"/>
              <a:t>establishment.</a:t>
            </a:r>
          </a:p>
          <a:p>
            <a:pPr lvl="1">
              <a:buFont typeface="Symbol" panose="05050102010706020507" pitchFamily="18" charset="2"/>
              <a:buChar char="-"/>
            </a:pPr>
            <a:endParaRPr lang="de-DE" sz="2400" dirty="0"/>
          </a:p>
        </p:txBody>
      </p:sp>
      <p:sp>
        <p:nvSpPr>
          <p:cNvPr id="3" name="Foliennummernplatzhalter 2">
            <a:extLst>
              <a:ext uri="{FF2B5EF4-FFF2-40B4-BE49-F238E27FC236}">
                <a16:creationId xmlns:a16="http://schemas.microsoft.com/office/drawing/2014/main" id="{16CBEB7E-6FF4-0F73-40E2-CE52A52B5FE4}"/>
              </a:ext>
            </a:extLst>
          </p:cNvPr>
          <p:cNvSpPr>
            <a:spLocks noGrp="1"/>
          </p:cNvSpPr>
          <p:nvPr>
            <p:ph type="sldNum" sz="quarter" idx="12"/>
          </p:nvPr>
        </p:nvSpPr>
        <p:spPr/>
        <p:txBody>
          <a:bodyPr/>
          <a:lstStyle/>
          <a:p>
            <a:fld id="{F46C79FD-C571-418B-AB0F-5EE936C85276}" type="slidenum">
              <a:rPr lang="en-GB" smtClean="0"/>
              <a:t>25</a:t>
            </a:fld>
            <a:endParaRPr lang="en-GB" dirty="0"/>
          </a:p>
        </p:txBody>
      </p:sp>
      <p:sp>
        <p:nvSpPr>
          <p:cNvPr id="4" name="Titel 3">
            <a:extLst>
              <a:ext uri="{FF2B5EF4-FFF2-40B4-BE49-F238E27FC236}">
                <a16:creationId xmlns:a16="http://schemas.microsoft.com/office/drawing/2014/main" id="{74B2CE3E-FE38-4AF0-62AA-B85A0918F9FE}"/>
              </a:ext>
            </a:extLst>
          </p:cNvPr>
          <p:cNvSpPr>
            <a:spLocks noGrp="1"/>
          </p:cNvSpPr>
          <p:nvPr>
            <p:ph type="title"/>
          </p:nvPr>
        </p:nvSpPr>
        <p:spPr>
          <a:xfrm>
            <a:off x="4206240" y="388508"/>
            <a:ext cx="6229350" cy="782357"/>
          </a:xfrm>
        </p:spPr>
        <p:txBody>
          <a:bodyPr/>
          <a:lstStyle/>
          <a:p>
            <a:r>
              <a:rPr lang="en-GB" dirty="0"/>
              <a:t>Final C&amp;D</a:t>
            </a:r>
          </a:p>
        </p:txBody>
      </p:sp>
    </p:spTree>
    <p:extLst>
      <p:ext uri="{BB962C8B-B14F-4D97-AF65-F5344CB8AC3E}">
        <p14:creationId xmlns:p14="http://schemas.microsoft.com/office/powerpoint/2010/main" val="4134066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AB4B66E-84D4-A520-D3E5-C351F248EFF2}"/>
              </a:ext>
            </a:extLst>
          </p:cNvPr>
          <p:cNvSpPr>
            <a:spLocks noGrp="1"/>
          </p:cNvSpPr>
          <p:nvPr>
            <p:ph idx="1"/>
          </p:nvPr>
        </p:nvSpPr>
        <p:spPr>
          <a:xfrm>
            <a:off x="373380" y="2170991"/>
            <a:ext cx="4377689" cy="3452569"/>
          </a:xfrm>
        </p:spPr>
        <p:txBody>
          <a:bodyPr/>
          <a:lstStyle/>
          <a:p>
            <a:pPr marL="457200" indent="-457200">
              <a:buFont typeface="+mj-lt"/>
              <a:buAutoNum type="arabicPeriod"/>
            </a:pPr>
            <a:r>
              <a:rPr lang="en-GB" b="1" dirty="0"/>
              <a:t>Protection zone</a:t>
            </a:r>
            <a:endParaRPr lang="en-GB" dirty="0"/>
          </a:p>
          <a:p>
            <a:pPr marL="457200" indent="-457200">
              <a:buFont typeface="+mj-lt"/>
              <a:buAutoNum type="arabicPeriod"/>
            </a:pPr>
            <a:r>
              <a:rPr lang="en-GB" b="1" dirty="0"/>
              <a:t>Surveillance zone</a:t>
            </a:r>
            <a:endParaRPr lang="en-GB" dirty="0"/>
          </a:p>
          <a:p>
            <a:pPr marL="457200" indent="-457200">
              <a:buFont typeface="+mj-lt"/>
              <a:buAutoNum type="arabicPeriod"/>
            </a:pPr>
            <a:r>
              <a:rPr lang="en-GB" b="1" dirty="0"/>
              <a:t>Further restricted zone</a:t>
            </a:r>
            <a:br>
              <a:rPr lang="en-GB" b="1" dirty="0"/>
            </a:br>
            <a:r>
              <a:rPr lang="en-GB" b="1" dirty="0"/>
              <a:t>if necessary:</a:t>
            </a:r>
          </a:p>
          <a:p>
            <a:pPr marL="457200" indent="-457200">
              <a:buFont typeface="+mj-lt"/>
              <a:buAutoNum type="arabicPeriod"/>
            </a:pPr>
            <a:r>
              <a:rPr lang="en-GB" b="1" dirty="0"/>
              <a:t>Wild animals</a:t>
            </a:r>
            <a:br>
              <a:rPr lang="en-GB" b="1" dirty="0"/>
            </a:br>
            <a:r>
              <a:rPr lang="en-GB" b="1" dirty="0"/>
              <a:t>Infected zone</a:t>
            </a:r>
            <a:r>
              <a:rPr lang="lv-LV" b="1" dirty="0"/>
              <a:t> (</a:t>
            </a:r>
            <a:r>
              <a:rPr lang="en-GB" sz="2000" b="1" dirty="0"/>
              <a:t>if necessary</a:t>
            </a:r>
            <a:r>
              <a:rPr lang="lv-LV" sz="2000" b="1" dirty="0"/>
              <a:t>)</a:t>
            </a:r>
            <a:endParaRPr lang="en-GB" sz="2000" b="1" dirty="0"/>
          </a:p>
          <a:p>
            <a:pPr marL="457200" indent="-457200">
              <a:buFont typeface="+mj-lt"/>
              <a:buAutoNum type="arabicPeriod"/>
            </a:pPr>
            <a:endParaRPr lang="en-GB" b="1" dirty="0"/>
          </a:p>
        </p:txBody>
      </p:sp>
      <p:sp>
        <p:nvSpPr>
          <p:cNvPr id="3" name="Foliennummernplatzhalter 2">
            <a:extLst>
              <a:ext uri="{FF2B5EF4-FFF2-40B4-BE49-F238E27FC236}">
                <a16:creationId xmlns:a16="http://schemas.microsoft.com/office/drawing/2014/main" id="{4AEC753E-F477-A868-5487-DDD3CC3206ED}"/>
              </a:ext>
            </a:extLst>
          </p:cNvPr>
          <p:cNvSpPr>
            <a:spLocks noGrp="1"/>
          </p:cNvSpPr>
          <p:nvPr>
            <p:ph type="sldNum" sz="quarter" idx="12"/>
          </p:nvPr>
        </p:nvSpPr>
        <p:spPr/>
        <p:txBody>
          <a:bodyPr/>
          <a:lstStyle/>
          <a:p>
            <a:fld id="{F46C79FD-C571-418B-AB0F-5EE936C85276}" type="slidenum">
              <a:rPr lang="en-GB" smtClean="0"/>
              <a:t>26</a:t>
            </a:fld>
            <a:endParaRPr lang="en-GB" dirty="0"/>
          </a:p>
        </p:txBody>
      </p:sp>
      <p:sp>
        <p:nvSpPr>
          <p:cNvPr id="4" name="Titel 3">
            <a:extLst>
              <a:ext uri="{FF2B5EF4-FFF2-40B4-BE49-F238E27FC236}">
                <a16:creationId xmlns:a16="http://schemas.microsoft.com/office/drawing/2014/main" id="{3E0A69CB-3530-19B8-0070-23E6AB0A7E91}"/>
              </a:ext>
            </a:extLst>
          </p:cNvPr>
          <p:cNvSpPr>
            <a:spLocks noGrp="1"/>
          </p:cNvSpPr>
          <p:nvPr>
            <p:ph type="title"/>
          </p:nvPr>
        </p:nvSpPr>
        <p:spPr>
          <a:xfrm>
            <a:off x="4461772" y="188811"/>
            <a:ext cx="5852160" cy="782357"/>
          </a:xfrm>
        </p:spPr>
        <p:txBody>
          <a:bodyPr/>
          <a:lstStyle/>
          <a:p>
            <a:r>
              <a:rPr lang="en-GB" dirty="0"/>
              <a:t>Restricted zones - type</a:t>
            </a:r>
          </a:p>
        </p:txBody>
      </p:sp>
      <p:sp>
        <p:nvSpPr>
          <p:cNvPr id="5" name="Textfeld 4">
            <a:extLst>
              <a:ext uri="{FF2B5EF4-FFF2-40B4-BE49-F238E27FC236}">
                <a16:creationId xmlns:a16="http://schemas.microsoft.com/office/drawing/2014/main" id="{D83111AF-6E40-F668-ED7B-0AC1A78CFF28}"/>
              </a:ext>
            </a:extLst>
          </p:cNvPr>
          <p:cNvSpPr txBox="1"/>
          <p:nvPr/>
        </p:nvSpPr>
        <p:spPr>
          <a:xfrm>
            <a:off x="4777740" y="1322442"/>
            <a:ext cx="7040880" cy="4847481"/>
          </a:xfrm>
          <a:prstGeom prst="rect">
            <a:avLst/>
          </a:prstGeom>
          <a:noFill/>
          <a:ln>
            <a:solidFill>
              <a:schemeClr val="tx1">
                <a:lumMod val="50000"/>
              </a:schemeClr>
            </a:solidFill>
          </a:ln>
        </p:spPr>
        <p:txBody>
          <a:bodyPr wrap="square" rtlCol="0">
            <a:spAutoFit/>
          </a:bodyPr>
          <a:lstStyle/>
          <a:p>
            <a:pPr>
              <a:spcAft>
                <a:spcPts val="600"/>
              </a:spcAft>
            </a:pPr>
            <a:r>
              <a:rPr lang="en-US" sz="2200" b="1" dirty="0"/>
              <a:t>Criteria to be considered</a:t>
            </a:r>
          </a:p>
          <a:p>
            <a:pPr marL="342900" indent="-342900">
              <a:spcAft>
                <a:spcPts val="600"/>
              </a:spcAft>
              <a:buFont typeface="Arial" panose="020B0604020202020204" pitchFamily="34" charset="0"/>
              <a:buChar char="•"/>
            </a:pPr>
            <a:r>
              <a:rPr lang="en-US" sz="2200" dirty="0"/>
              <a:t>the disease profile; </a:t>
            </a:r>
          </a:p>
          <a:p>
            <a:pPr marL="285750" indent="-285750">
              <a:spcAft>
                <a:spcPts val="600"/>
              </a:spcAft>
              <a:buFont typeface="Arial" panose="020B0604020202020204" pitchFamily="34" charset="0"/>
              <a:buChar char="•"/>
            </a:pPr>
            <a:r>
              <a:rPr lang="en-US" sz="2200" dirty="0"/>
              <a:t>the results of the epidemiological enquiry provided for and other epidemiological data; </a:t>
            </a:r>
          </a:p>
          <a:p>
            <a:pPr marL="285750" indent="-285750">
              <a:spcAft>
                <a:spcPts val="600"/>
              </a:spcAft>
              <a:buFont typeface="Arial" panose="020B0604020202020204" pitchFamily="34" charset="0"/>
              <a:buChar char="•"/>
            </a:pPr>
            <a:r>
              <a:rPr lang="en-US" sz="2200" dirty="0"/>
              <a:t>distribution and type of establishments keeping animals of listed species</a:t>
            </a:r>
          </a:p>
          <a:p>
            <a:pPr marL="285750" indent="-285750">
              <a:spcAft>
                <a:spcPts val="600"/>
              </a:spcAft>
              <a:buFont typeface="Arial" panose="020B0604020202020204" pitchFamily="34" charset="0"/>
              <a:buChar char="•"/>
            </a:pPr>
            <a:r>
              <a:rPr lang="en-US" sz="2200" dirty="0"/>
              <a:t>distribution of listed wildlife species</a:t>
            </a:r>
          </a:p>
          <a:p>
            <a:pPr marL="285750" indent="-285750">
              <a:spcAft>
                <a:spcPts val="600"/>
              </a:spcAft>
              <a:buFont typeface="Arial" panose="020B0604020202020204" pitchFamily="34" charset="0"/>
              <a:buChar char="•"/>
            </a:pPr>
            <a:r>
              <a:rPr lang="en-US" sz="2200" dirty="0"/>
              <a:t>structure of the regional trade and movements</a:t>
            </a:r>
          </a:p>
          <a:p>
            <a:pPr marL="285750" indent="-285750">
              <a:spcAft>
                <a:spcPts val="600"/>
              </a:spcAft>
              <a:buFont typeface="Arial" panose="020B0604020202020204" pitchFamily="34" charset="0"/>
              <a:buChar char="•"/>
            </a:pPr>
            <a:r>
              <a:rPr lang="en-US" sz="2200" dirty="0"/>
              <a:t>the geographical situation of the restricted zone; </a:t>
            </a:r>
          </a:p>
          <a:p>
            <a:pPr marL="285750" indent="-285750">
              <a:spcAft>
                <a:spcPts val="600"/>
              </a:spcAft>
              <a:buFont typeface="Arial" panose="020B0604020202020204" pitchFamily="34" charset="0"/>
              <a:buChar char="•"/>
            </a:pPr>
            <a:r>
              <a:rPr lang="en-US" sz="2200" dirty="0"/>
              <a:t>the results of surveillance; </a:t>
            </a:r>
          </a:p>
          <a:p>
            <a:pPr marL="285750" indent="-285750">
              <a:spcAft>
                <a:spcPts val="600"/>
              </a:spcAft>
              <a:buFont typeface="Arial" panose="020B0604020202020204" pitchFamily="34" charset="0"/>
              <a:buChar char="•"/>
            </a:pPr>
            <a:r>
              <a:rPr lang="en-US" sz="2200" dirty="0"/>
              <a:t>the disease control measures applied; </a:t>
            </a:r>
          </a:p>
          <a:p>
            <a:pPr marL="285750" indent="-285750">
              <a:spcAft>
                <a:spcPts val="600"/>
              </a:spcAft>
              <a:buFont typeface="Arial" panose="020B0604020202020204" pitchFamily="34" charset="0"/>
              <a:buChar char="•"/>
            </a:pPr>
            <a:r>
              <a:rPr lang="en-US" sz="2200" dirty="0"/>
              <a:t>other relevant epidemiological factors.</a:t>
            </a:r>
            <a:endParaRPr lang="de-DE" sz="2200" dirty="0"/>
          </a:p>
        </p:txBody>
      </p:sp>
    </p:spTree>
    <p:extLst>
      <p:ext uri="{BB962C8B-B14F-4D97-AF65-F5344CB8AC3E}">
        <p14:creationId xmlns:p14="http://schemas.microsoft.com/office/powerpoint/2010/main" val="2390020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EF9F005D-D83B-E015-5256-D4336926AE41}"/>
              </a:ext>
            </a:extLst>
          </p:cNvPr>
          <p:cNvPicPr>
            <a:picLocks noGrp="1" noChangeAspect="1"/>
          </p:cNvPicPr>
          <p:nvPr>
            <p:ph idx="1"/>
          </p:nvPr>
        </p:nvPicPr>
        <p:blipFill>
          <a:blip r:embed="rId2"/>
          <a:stretch>
            <a:fillRect/>
          </a:stretch>
        </p:blipFill>
        <p:spPr>
          <a:xfrm>
            <a:off x="4249752" y="103316"/>
            <a:ext cx="7683168" cy="6582816"/>
          </a:xfrm>
          <a:ln>
            <a:solidFill>
              <a:schemeClr val="tx1">
                <a:lumMod val="50000"/>
              </a:schemeClr>
            </a:solidFill>
          </a:ln>
        </p:spPr>
      </p:pic>
      <p:sp>
        <p:nvSpPr>
          <p:cNvPr id="3" name="Foliennummernplatzhalter 2">
            <a:extLst>
              <a:ext uri="{FF2B5EF4-FFF2-40B4-BE49-F238E27FC236}">
                <a16:creationId xmlns:a16="http://schemas.microsoft.com/office/drawing/2014/main" id="{BA953BB5-4CF0-9449-4322-E11B7111D3C3}"/>
              </a:ext>
            </a:extLst>
          </p:cNvPr>
          <p:cNvSpPr>
            <a:spLocks noGrp="1"/>
          </p:cNvSpPr>
          <p:nvPr>
            <p:ph type="sldNum" sz="quarter" idx="12"/>
          </p:nvPr>
        </p:nvSpPr>
        <p:spPr/>
        <p:txBody>
          <a:bodyPr/>
          <a:lstStyle/>
          <a:p>
            <a:fld id="{F46C79FD-C571-418B-AB0F-5EE936C85276}" type="slidenum">
              <a:rPr lang="en-GB" smtClean="0"/>
              <a:t>27</a:t>
            </a:fld>
            <a:endParaRPr lang="en-GB"/>
          </a:p>
        </p:txBody>
      </p:sp>
      <p:sp>
        <p:nvSpPr>
          <p:cNvPr id="4" name="Titel 3">
            <a:extLst>
              <a:ext uri="{FF2B5EF4-FFF2-40B4-BE49-F238E27FC236}">
                <a16:creationId xmlns:a16="http://schemas.microsoft.com/office/drawing/2014/main" id="{601D6F63-D49B-BCEC-0C8A-D6EE8BEAC441}"/>
              </a:ext>
            </a:extLst>
          </p:cNvPr>
          <p:cNvSpPr>
            <a:spLocks noGrp="1"/>
          </p:cNvSpPr>
          <p:nvPr>
            <p:ph type="title"/>
          </p:nvPr>
        </p:nvSpPr>
        <p:spPr>
          <a:xfrm>
            <a:off x="257558" y="1792633"/>
            <a:ext cx="3698519" cy="1140572"/>
          </a:xfrm>
        </p:spPr>
        <p:txBody>
          <a:bodyPr/>
          <a:lstStyle/>
          <a:p>
            <a:r>
              <a:rPr lang="de-DE" dirty="0"/>
              <a:t>Minimum </a:t>
            </a:r>
            <a:r>
              <a:rPr lang="de-DE" dirty="0" err="1"/>
              <a:t>radius</a:t>
            </a:r>
            <a:endParaRPr lang="en-GB" dirty="0"/>
          </a:p>
        </p:txBody>
      </p:sp>
      <p:sp>
        <p:nvSpPr>
          <p:cNvPr id="7" name="Ellipse 6">
            <a:extLst>
              <a:ext uri="{FF2B5EF4-FFF2-40B4-BE49-F238E27FC236}">
                <a16:creationId xmlns:a16="http://schemas.microsoft.com/office/drawing/2014/main" id="{0985505F-F577-9729-9ACD-763869060D01}"/>
              </a:ext>
            </a:extLst>
          </p:cNvPr>
          <p:cNvSpPr/>
          <p:nvPr/>
        </p:nvSpPr>
        <p:spPr>
          <a:xfrm>
            <a:off x="7360920" y="1539297"/>
            <a:ext cx="1291590" cy="506673"/>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8" name="Ellipse 7">
            <a:extLst>
              <a:ext uri="{FF2B5EF4-FFF2-40B4-BE49-F238E27FC236}">
                <a16:creationId xmlns:a16="http://schemas.microsoft.com/office/drawing/2014/main" id="{F44C0F48-2A18-1403-56AD-892E945FE534}"/>
              </a:ext>
            </a:extLst>
          </p:cNvPr>
          <p:cNvSpPr/>
          <p:nvPr/>
        </p:nvSpPr>
        <p:spPr>
          <a:xfrm>
            <a:off x="9810750" y="1539297"/>
            <a:ext cx="1291590" cy="506673"/>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2" name="Textfeld 1">
            <a:extLst>
              <a:ext uri="{FF2B5EF4-FFF2-40B4-BE49-F238E27FC236}">
                <a16:creationId xmlns:a16="http://schemas.microsoft.com/office/drawing/2014/main" id="{EE08995F-6673-26A2-BC93-038E2B1D8693}"/>
              </a:ext>
            </a:extLst>
          </p:cNvPr>
          <p:cNvSpPr txBox="1"/>
          <p:nvPr/>
        </p:nvSpPr>
        <p:spPr>
          <a:xfrm>
            <a:off x="356260" y="3324631"/>
            <a:ext cx="2565070" cy="1569660"/>
          </a:xfrm>
          <a:prstGeom prst="rect">
            <a:avLst/>
          </a:prstGeom>
          <a:noFill/>
        </p:spPr>
        <p:txBody>
          <a:bodyPr wrap="square" rtlCol="0">
            <a:spAutoFit/>
          </a:bodyPr>
          <a:lstStyle/>
          <a:p>
            <a:r>
              <a:rPr lang="en-GB" sz="2400" b="1" dirty="0"/>
              <a:t>protection</a:t>
            </a:r>
            <a:r>
              <a:rPr lang="en-GB" sz="2400" dirty="0"/>
              <a:t> </a:t>
            </a:r>
          </a:p>
          <a:p>
            <a:r>
              <a:rPr lang="en-GB" sz="2400" dirty="0"/>
              <a:t>and </a:t>
            </a:r>
          </a:p>
          <a:p>
            <a:r>
              <a:rPr lang="en-GB" sz="2400" b="1" dirty="0"/>
              <a:t>surveillance</a:t>
            </a:r>
            <a:r>
              <a:rPr lang="en-GB" sz="2400" dirty="0"/>
              <a:t> </a:t>
            </a:r>
            <a:r>
              <a:rPr lang="en-GB" sz="2400" b="1" dirty="0"/>
              <a:t>zones</a:t>
            </a:r>
          </a:p>
        </p:txBody>
      </p:sp>
    </p:spTree>
    <p:extLst>
      <p:ext uri="{BB962C8B-B14F-4D97-AF65-F5344CB8AC3E}">
        <p14:creationId xmlns:p14="http://schemas.microsoft.com/office/powerpoint/2010/main" val="3959827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B4460C5A-0288-CFD8-D124-8CFEA4984E48}"/>
              </a:ext>
            </a:extLst>
          </p:cNvPr>
          <p:cNvPicPr>
            <a:picLocks noGrp="1" noChangeAspect="1"/>
          </p:cNvPicPr>
          <p:nvPr>
            <p:ph idx="1"/>
          </p:nvPr>
        </p:nvPicPr>
        <p:blipFill>
          <a:blip r:embed="rId2"/>
          <a:stretch>
            <a:fillRect/>
          </a:stretch>
        </p:blipFill>
        <p:spPr>
          <a:xfrm>
            <a:off x="385673" y="1951911"/>
            <a:ext cx="3467278" cy="3429176"/>
          </a:xfrm>
        </p:spPr>
      </p:pic>
      <p:sp>
        <p:nvSpPr>
          <p:cNvPr id="3" name="Foliennummernplatzhalter 2">
            <a:extLst>
              <a:ext uri="{FF2B5EF4-FFF2-40B4-BE49-F238E27FC236}">
                <a16:creationId xmlns:a16="http://schemas.microsoft.com/office/drawing/2014/main" id="{11B77A1C-0B76-2521-C674-74F57E692E58}"/>
              </a:ext>
            </a:extLst>
          </p:cNvPr>
          <p:cNvSpPr>
            <a:spLocks noGrp="1"/>
          </p:cNvSpPr>
          <p:nvPr>
            <p:ph type="sldNum" sz="quarter" idx="12"/>
          </p:nvPr>
        </p:nvSpPr>
        <p:spPr/>
        <p:txBody>
          <a:bodyPr/>
          <a:lstStyle/>
          <a:p>
            <a:fld id="{F46C79FD-C571-418B-AB0F-5EE936C85276}" type="slidenum">
              <a:rPr lang="en-GB" smtClean="0"/>
              <a:t>28</a:t>
            </a:fld>
            <a:endParaRPr lang="en-GB"/>
          </a:p>
        </p:txBody>
      </p:sp>
      <p:sp>
        <p:nvSpPr>
          <p:cNvPr id="4" name="Titel 3">
            <a:extLst>
              <a:ext uri="{FF2B5EF4-FFF2-40B4-BE49-F238E27FC236}">
                <a16:creationId xmlns:a16="http://schemas.microsoft.com/office/drawing/2014/main" id="{7C3503FE-9192-856A-DC12-6B1C4B6B64AF}"/>
              </a:ext>
            </a:extLst>
          </p:cNvPr>
          <p:cNvSpPr>
            <a:spLocks noGrp="1"/>
          </p:cNvSpPr>
          <p:nvPr>
            <p:ph type="title"/>
          </p:nvPr>
        </p:nvSpPr>
        <p:spPr>
          <a:xfrm>
            <a:off x="3734628" y="355852"/>
            <a:ext cx="8457372" cy="782357"/>
          </a:xfrm>
        </p:spPr>
        <p:txBody>
          <a:bodyPr/>
          <a:lstStyle/>
          <a:p>
            <a:r>
              <a:rPr lang="de-DE" dirty="0" err="1"/>
              <a:t>Examples</a:t>
            </a:r>
            <a:r>
              <a:rPr lang="de-DE" dirty="0"/>
              <a:t> of </a:t>
            </a:r>
            <a:r>
              <a:rPr lang="lv-LV" dirty="0" err="1"/>
              <a:t>the</a:t>
            </a:r>
            <a:r>
              <a:rPr lang="lv-LV" dirty="0"/>
              <a:t> </a:t>
            </a:r>
            <a:r>
              <a:rPr lang="de-DE" dirty="0" err="1"/>
              <a:t>restricted</a:t>
            </a:r>
            <a:r>
              <a:rPr lang="de-DE" dirty="0"/>
              <a:t> </a:t>
            </a:r>
            <a:r>
              <a:rPr lang="de-DE" dirty="0" err="1"/>
              <a:t>zone</a:t>
            </a:r>
            <a:endParaRPr lang="de-DE" dirty="0"/>
          </a:p>
        </p:txBody>
      </p:sp>
      <p:pic>
        <p:nvPicPr>
          <p:cNvPr id="8" name="Grafik 7">
            <a:extLst>
              <a:ext uri="{FF2B5EF4-FFF2-40B4-BE49-F238E27FC236}">
                <a16:creationId xmlns:a16="http://schemas.microsoft.com/office/drawing/2014/main" id="{966B9C7B-0320-976D-AE53-8F629F473277}"/>
              </a:ext>
            </a:extLst>
          </p:cNvPr>
          <p:cNvPicPr>
            <a:picLocks noChangeAspect="1"/>
          </p:cNvPicPr>
          <p:nvPr/>
        </p:nvPicPr>
        <p:blipFill>
          <a:blip r:embed="rId3"/>
          <a:stretch>
            <a:fillRect/>
          </a:stretch>
        </p:blipFill>
        <p:spPr>
          <a:xfrm>
            <a:off x="8264117" y="1888408"/>
            <a:ext cx="3511730" cy="3492679"/>
          </a:xfrm>
          <a:prstGeom prst="rect">
            <a:avLst/>
          </a:prstGeom>
        </p:spPr>
      </p:pic>
      <p:pic>
        <p:nvPicPr>
          <p:cNvPr id="10" name="Grafik 9">
            <a:extLst>
              <a:ext uri="{FF2B5EF4-FFF2-40B4-BE49-F238E27FC236}">
                <a16:creationId xmlns:a16="http://schemas.microsoft.com/office/drawing/2014/main" id="{6D30D518-0649-D6CB-6A9B-CE384AE9D3ED}"/>
              </a:ext>
            </a:extLst>
          </p:cNvPr>
          <p:cNvPicPr>
            <a:picLocks noChangeAspect="1"/>
          </p:cNvPicPr>
          <p:nvPr/>
        </p:nvPicPr>
        <p:blipFill>
          <a:blip r:embed="rId4"/>
          <a:stretch>
            <a:fillRect/>
          </a:stretch>
        </p:blipFill>
        <p:spPr>
          <a:xfrm>
            <a:off x="4299019" y="1951911"/>
            <a:ext cx="3435527" cy="3416476"/>
          </a:xfrm>
          <a:prstGeom prst="rect">
            <a:avLst/>
          </a:prstGeom>
        </p:spPr>
      </p:pic>
    </p:spTree>
    <p:extLst>
      <p:ext uri="{BB962C8B-B14F-4D97-AF65-F5344CB8AC3E}">
        <p14:creationId xmlns:p14="http://schemas.microsoft.com/office/powerpoint/2010/main" val="716715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1B77A1C-0B76-2521-C674-74F57E692E58}"/>
              </a:ext>
            </a:extLst>
          </p:cNvPr>
          <p:cNvSpPr>
            <a:spLocks noGrp="1"/>
          </p:cNvSpPr>
          <p:nvPr>
            <p:ph type="sldNum" sz="quarter" idx="12"/>
          </p:nvPr>
        </p:nvSpPr>
        <p:spPr/>
        <p:txBody>
          <a:bodyPr/>
          <a:lstStyle/>
          <a:p>
            <a:fld id="{F46C79FD-C571-418B-AB0F-5EE936C85276}" type="slidenum">
              <a:rPr lang="en-GB" smtClean="0"/>
              <a:t>29</a:t>
            </a:fld>
            <a:endParaRPr lang="en-GB"/>
          </a:p>
        </p:txBody>
      </p:sp>
      <p:sp>
        <p:nvSpPr>
          <p:cNvPr id="4" name="Titel 3">
            <a:extLst>
              <a:ext uri="{FF2B5EF4-FFF2-40B4-BE49-F238E27FC236}">
                <a16:creationId xmlns:a16="http://schemas.microsoft.com/office/drawing/2014/main" id="{7C3503FE-9192-856A-DC12-6B1C4B6B64AF}"/>
              </a:ext>
            </a:extLst>
          </p:cNvPr>
          <p:cNvSpPr>
            <a:spLocks noGrp="1"/>
          </p:cNvSpPr>
          <p:nvPr>
            <p:ph type="title"/>
          </p:nvPr>
        </p:nvSpPr>
        <p:spPr>
          <a:xfrm>
            <a:off x="3734628" y="527370"/>
            <a:ext cx="8457372" cy="782357"/>
          </a:xfrm>
        </p:spPr>
        <p:txBody>
          <a:bodyPr/>
          <a:lstStyle/>
          <a:p>
            <a:r>
              <a:rPr lang="de-DE" dirty="0" err="1"/>
              <a:t>Examples</a:t>
            </a:r>
            <a:r>
              <a:rPr lang="de-DE" dirty="0"/>
              <a:t> of </a:t>
            </a:r>
            <a:r>
              <a:rPr lang="de-DE" dirty="0" err="1"/>
              <a:t>restricted</a:t>
            </a:r>
            <a:r>
              <a:rPr lang="de-DE" dirty="0"/>
              <a:t> </a:t>
            </a:r>
            <a:r>
              <a:rPr lang="de-DE" dirty="0" err="1"/>
              <a:t>zone</a:t>
            </a:r>
            <a:endParaRPr lang="de-DE" dirty="0"/>
          </a:p>
        </p:txBody>
      </p:sp>
      <p:sp>
        <p:nvSpPr>
          <p:cNvPr id="11" name="Textfeld 10">
            <a:extLst>
              <a:ext uri="{FF2B5EF4-FFF2-40B4-BE49-F238E27FC236}">
                <a16:creationId xmlns:a16="http://schemas.microsoft.com/office/drawing/2014/main" id="{A466CC58-3F0C-A436-EC17-39EE229CCF58}"/>
              </a:ext>
            </a:extLst>
          </p:cNvPr>
          <p:cNvSpPr txBox="1"/>
          <p:nvPr/>
        </p:nvSpPr>
        <p:spPr>
          <a:xfrm>
            <a:off x="5424396" y="5939451"/>
            <a:ext cx="1833240" cy="584775"/>
          </a:xfrm>
          <a:prstGeom prst="rect">
            <a:avLst/>
          </a:prstGeom>
          <a:noFill/>
        </p:spPr>
        <p:txBody>
          <a:bodyPr wrap="square" rtlCol="0">
            <a:spAutoFit/>
          </a:bodyPr>
          <a:lstStyle/>
          <a:p>
            <a:r>
              <a:rPr lang="lv-LV" sz="3200" dirty="0" err="1"/>
              <a:t>France</a:t>
            </a:r>
            <a:endParaRPr lang="de-DE" sz="3200" dirty="0"/>
          </a:p>
        </p:txBody>
      </p:sp>
      <p:pic>
        <p:nvPicPr>
          <p:cNvPr id="5" name="Attēls 4">
            <a:extLst>
              <a:ext uri="{FF2B5EF4-FFF2-40B4-BE49-F238E27FC236}">
                <a16:creationId xmlns:a16="http://schemas.microsoft.com/office/drawing/2014/main" id="{08F3A9F7-57F4-8BE3-2372-7450D396F88C}"/>
              </a:ext>
            </a:extLst>
          </p:cNvPr>
          <p:cNvPicPr>
            <a:picLocks noChangeAspect="1"/>
          </p:cNvPicPr>
          <p:nvPr/>
        </p:nvPicPr>
        <p:blipFill>
          <a:blip r:embed="rId2"/>
          <a:stretch>
            <a:fillRect/>
          </a:stretch>
        </p:blipFill>
        <p:spPr>
          <a:xfrm>
            <a:off x="432407" y="1796076"/>
            <a:ext cx="11553825" cy="4143375"/>
          </a:xfrm>
          <a:prstGeom prst="rect">
            <a:avLst/>
          </a:prstGeom>
        </p:spPr>
      </p:pic>
    </p:spTree>
    <p:extLst>
      <p:ext uri="{BB962C8B-B14F-4D97-AF65-F5344CB8AC3E}">
        <p14:creationId xmlns:p14="http://schemas.microsoft.com/office/powerpoint/2010/main" val="2642050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D854FF3-87FB-F23C-19C8-330AB96EB7E2}"/>
              </a:ext>
            </a:extLst>
          </p:cNvPr>
          <p:cNvSpPr>
            <a:spLocks noGrp="1"/>
          </p:cNvSpPr>
          <p:nvPr>
            <p:ph idx="1"/>
          </p:nvPr>
        </p:nvSpPr>
        <p:spPr>
          <a:xfrm>
            <a:off x="278129" y="1488048"/>
            <a:ext cx="10905699" cy="3881904"/>
          </a:xfrm>
        </p:spPr>
        <p:txBody>
          <a:bodyPr/>
          <a:lstStyle/>
          <a:p>
            <a:r>
              <a:rPr lang="en-GB" b="1" dirty="0"/>
              <a:t>Word Organisation for Animal Health (WOAH):  </a:t>
            </a:r>
            <a:r>
              <a:rPr lang="en-GB" dirty="0"/>
              <a:t>Terrestrial Code</a:t>
            </a:r>
          </a:p>
          <a:p>
            <a:pPr>
              <a:spcAft>
                <a:spcPts val="300"/>
              </a:spcAft>
            </a:pPr>
            <a:r>
              <a:rPr lang="en-GB" b="1" dirty="0"/>
              <a:t>European Union:</a:t>
            </a:r>
          </a:p>
          <a:p>
            <a:pPr marL="914400" lvl="1" indent="-457200">
              <a:spcAft>
                <a:spcPts val="300"/>
              </a:spcAft>
              <a:buFont typeface="+mj-lt"/>
              <a:buAutoNum type="arabicPeriod"/>
            </a:pPr>
            <a:r>
              <a:rPr lang="en-GB" sz="2400" dirty="0"/>
              <a:t>Regulation (EU) 2016/429 – Animal Health Law</a:t>
            </a:r>
          </a:p>
          <a:p>
            <a:pPr marL="914400" lvl="1" indent="-457200">
              <a:spcAft>
                <a:spcPts val="300"/>
              </a:spcAft>
              <a:buFont typeface="+mj-lt"/>
              <a:buAutoNum type="arabicPeriod"/>
            </a:pPr>
            <a:r>
              <a:rPr lang="en-GB" sz="2400" dirty="0"/>
              <a:t>Delegated Regulation (EU) 2020/687- </a:t>
            </a:r>
            <a:r>
              <a:rPr lang="en-US" sz="2400" dirty="0"/>
              <a:t>prevention and control</a:t>
            </a:r>
          </a:p>
          <a:p>
            <a:pPr marL="914400" lvl="1" indent="-457200">
              <a:spcAft>
                <a:spcPts val="300"/>
              </a:spcAft>
              <a:buFont typeface="+mj-lt"/>
              <a:buAutoNum type="arabicPeriod"/>
            </a:pPr>
            <a:r>
              <a:rPr lang="en-US" sz="2400" dirty="0"/>
              <a:t>Delegated Regulation (EU) 2020/689 – surveillance, </a:t>
            </a:r>
            <a:br>
              <a:rPr lang="en-US" sz="2400" dirty="0"/>
            </a:br>
            <a:r>
              <a:rPr lang="en-US" sz="2400" dirty="0"/>
              <a:t>eradication </a:t>
            </a:r>
            <a:r>
              <a:rPr lang="en-GB" sz="2400" dirty="0"/>
              <a:t>programmes</a:t>
            </a:r>
            <a:r>
              <a:rPr lang="en-US" sz="2400" dirty="0"/>
              <a:t>, disease-free status</a:t>
            </a:r>
          </a:p>
          <a:p>
            <a:pPr marL="914400" lvl="1" indent="-457200">
              <a:spcAft>
                <a:spcPts val="300"/>
              </a:spcAft>
              <a:buFont typeface="+mj-lt"/>
              <a:buAutoNum type="arabicPeriod"/>
            </a:pPr>
            <a:r>
              <a:rPr lang="en-US" sz="2400" dirty="0">
                <a:solidFill>
                  <a:schemeClr val="tx1">
                    <a:lumMod val="60000"/>
                    <a:lumOff val="40000"/>
                  </a:schemeClr>
                </a:solidFill>
              </a:rPr>
              <a:t>Intra-Union movement, Entry into EU, Official Controls, </a:t>
            </a:r>
          </a:p>
          <a:p>
            <a:pPr marL="914400" lvl="1" indent="-457200">
              <a:spcAft>
                <a:spcPts val="300"/>
              </a:spcAft>
              <a:buFont typeface="+mj-lt"/>
              <a:buAutoNum type="arabicPeriod"/>
            </a:pPr>
            <a:r>
              <a:rPr lang="en-US" sz="2400" dirty="0">
                <a:solidFill>
                  <a:schemeClr val="tx1">
                    <a:lumMod val="60000"/>
                    <a:lumOff val="40000"/>
                  </a:schemeClr>
                </a:solidFill>
              </a:rPr>
              <a:t>Animal by-products </a:t>
            </a:r>
            <a:r>
              <a:rPr lang="en-US" sz="2400" dirty="0" err="1">
                <a:solidFill>
                  <a:schemeClr val="tx1">
                    <a:lumMod val="60000"/>
                    <a:lumOff val="40000"/>
                  </a:schemeClr>
                </a:solidFill>
              </a:rPr>
              <a:t>etc</a:t>
            </a:r>
            <a:r>
              <a:rPr lang="en-US" sz="2400" dirty="0">
                <a:solidFill>
                  <a:schemeClr val="tx1">
                    <a:lumMod val="60000"/>
                    <a:lumOff val="40000"/>
                  </a:schemeClr>
                </a:solidFill>
              </a:rPr>
              <a:t>:</a:t>
            </a:r>
          </a:p>
          <a:p>
            <a:pPr marL="914400" lvl="1" indent="-457200">
              <a:spcAft>
                <a:spcPts val="300"/>
              </a:spcAft>
              <a:buFont typeface="+mj-lt"/>
              <a:buAutoNum type="arabicPeriod"/>
            </a:pPr>
            <a:endParaRPr lang="en-US" sz="2400" dirty="0"/>
          </a:p>
          <a:p>
            <a:r>
              <a:rPr lang="en-US" b="1" dirty="0"/>
              <a:t>National Legislation of each Member State: </a:t>
            </a:r>
            <a:r>
              <a:rPr lang="en-US" u="sng" dirty="0"/>
              <a:t>In accordance with EU–Law</a:t>
            </a:r>
            <a:br>
              <a:rPr lang="en-US" dirty="0"/>
            </a:br>
            <a:r>
              <a:rPr lang="en-US" dirty="0"/>
              <a:t> </a:t>
            </a:r>
            <a:r>
              <a:rPr lang="lv-LV" dirty="0"/>
              <a:t>e</a:t>
            </a:r>
            <a:r>
              <a:rPr lang="en-US" dirty="0"/>
              <a:t>.g.: contingency plans, chain of command, implementation.</a:t>
            </a:r>
            <a:endParaRPr lang="de-DE" dirty="0"/>
          </a:p>
        </p:txBody>
      </p:sp>
      <p:sp>
        <p:nvSpPr>
          <p:cNvPr id="3" name="Titel 2">
            <a:extLst>
              <a:ext uri="{FF2B5EF4-FFF2-40B4-BE49-F238E27FC236}">
                <a16:creationId xmlns:a16="http://schemas.microsoft.com/office/drawing/2014/main" id="{6A11808F-DFB5-3D2D-1505-160193CE4D24}"/>
              </a:ext>
            </a:extLst>
          </p:cNvPr>
          <p:cNvSpPr>
            <a:spLocks noGrp="1"/>
          </p:cNvSpPr>
          <p:nvPr>
            <p:ph type="title"/>
          </p:nvPr>
        </p:nvSpPr>
        <p:spPr>
          <a:xfrm>
            <a:off x="2948940" y="288550"/>
            <a:ext cx="8457372" cy="782357"/>
          </a:xfrm>
        </p:spPr>
        <p:txBody>
          <a:bodyPr/>
          <a:lstStyle/>
          <a:p>
            <a:pPr algn="ctr"/>
            <a:r>
              <a:rPr lang="de-DE" dirty="0"/>
              <a:t>Legal Framework </a:t>
            </a:r>
          </a:p>
        </p:txBody>
      </p:sp>
      <p:sp>
        <p:nvSpPr>
          <p:cNvPr id="4" name="Foliennummernplatzhalter 3">
            <a:extLst>
              <a:ext uri="{FF2B5EF4-FFF2-40B4-BE49-F238E27FC236}">
                <a16:creationId xmlns:a16="http://schemas.microsoft.com/office/drawing/2014/main" id="{AD2DF52F-C416-AF55-43EB-96468015DEAA}"/>
              </a:ext>
            </a:extLst>
          </p:cNvPr>
          <p:cNvSpPr>
            <a:spLocks noGrp="1"/>
          </p:cNvSpPr>
          <p:nvPr>
            <p:ph type="sldNum" sz="quarter" idx="12"/>
          </p:nvPr>
        </p:nvSpPr>
        <p:spPr/>
        <p:txBody>
          <a:bodyPr/>
          <a:lstStyle/>
          <a:p>
            <a:fld id="{F46C79FD-C571-418B-AB0F-5EE936C85276}" type="slidenum">
              <a:rPr lang="en-GB" smtClean="0"/>
              <a:t>3</a:t>
            </a:fld>
            <a:endParaRPr lang="en-GB"/>
          </a:p>
        </p:txBody>
      </p:sp>
    </p:spTree>
    <p:extLst>
      <p:ext uri="{BB962C8B-B14F-4D97-AF65-F5344CB8AC3E}">
        <p14:creationId xmlns:p14="http://schemas.microsoft.com/office/powerpoint/2010/main" val="3170471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1B77A1C-0B76-2521-C674-74F57E692E58}"/>
              </a:ext>
            </a:extLst>
          </p:cNvPr>
          <p:cNvSpPr>
            <a:spLocks noGrp="1"/>
          </p:cNvSpPr>
          <p:nvPr>
            <p:ph type="sldNum" sz="quarter" idx="12"/>
          </p:nvPr>
        </p:nvSpPr>
        <p:spPr/>
        <p:txBody>
          <a:bodyPr/>
          <a:lstStyle/>
          <a:p>
            <a:fld id="{F46C79FD-C571-418B-AB0F-5EE936C85276}" type="slidenum">
              <a:rPr lang="en-GB" smtClean="0"/>
              <a:t>30</a:t>
            </a:fld>
            <a:endParaRPr lang="en-GB"/>
          </a:p>
        </p:txBody>
      </p:sp>
      <p:sp>
        <p:nvSpPr>
          <p:cNvPr id="4" name="Titel 3">
            <a:extLst>
              <a:ext uri="{FF2B5EF4-FFF2-40B4-BE49-F238E27FC236}">
                <a16:creationId xmlns:a16="http://schemas.microsoft.com/office/drawing/2014/main" id="{7C3503FE-9192-856A-DC12-6B1C4B6B64AF}"/>
              </a:ext>
            </a:extLst>
          </p:cNvPr>
          <p:cNvSpPr>
            <a:spLocks noGrp="1"/>
          </p:cNvSpPr>
          <p:nvPr>
            <p:ph type="title"/>
          </p:nvPr>
        </p:nvSpPr>
        <p:spPr>
          <a:xfrm>
            <a:off x="3581400" y="248487"/>
            <a:ext cx="8457372" cy="782357"/>
          </a:xfrm>
        </p:spPr>
        <p:txBody>
          <a:bodyPr/>
          <a:lstStyle/>
          <a:p>
            <a:r>
              <a:rPr lang="de-DE" dirty="0" err="1"/>
              <a:t>Example</a:t>
            </a:r>
            <a:r>
              <a:rPr lang="de-DE" dirty="0"/>
              <a:t> of </a:t>
            </a:r>
            <a:r>
              <a:rPr lang="de-DE" dirty="0" err="1"/>
              <a:t>further</a:t>
            </a:r>
            <a:r>
              <a:rPr lang="de-DE" dirty="0"/>
              <a:t> </a:t>
            </a:r>
            <a:r>
              <a:rPr lang="de-DE" dirty="0" err="1"/>
              <a:t>restricted</a:t>
            </a:r>
            <a:r>
              <a:rPr lang="de-DE" dirty="0"/>
              <a:t> </a:t>
            </a:r>
            <a:r>
              <a:rPr lang="de-DE" dirty="0" err="1"/>
              <a:t>zone</a:t>
            </a:r>
            <a:endParaRPr lang="de-DE" dirty="0"/>
          </a:p>
        </p:txBody>
      </p:sp>
      <p:sp>
        <p:nvSpPr>
          <p:cNvPr id="11" name="Textfeld 10">
            <a:extLst>
              <a:ext uri="{FF2B5EF4-FFF2-40B4-BE49-F238E27FC236}">
                <a16:creationId xmlns:a16="http://schemas.microsoft.com/office/drawing/2014/main" id="{A466CC58-3F0C-A436-EC17-39EE229CCF58}"/>
              </a:ext>
            </a:extLst>
          </p:cNvPr>
          <p:cNvSpPr txBox="1"/>
          <p:nvPr/>
        </p:nvSpPr>
        <p:spPr>
          <a:xfrm>
            <a:off x="9850820" y="3136612"/>
            <a:ext cx="1703070" cy="584775"/>
          </a:xfrm>
          <a:prstGeom prst="rect">
            <a:avLst/>
          </a:prstGeom>
          <a:noFill/>
        </p:spPr>
        <p:txBody>
          <a:bodyPr wrap="square" rtlCol="0">
            <a:spAutoFit/>
          </a:bodyPr>
          <a:lstStyle/>
          <a:p>
            <a:r>
              <a:rPr lang="lv-LV" sz="3200" dirty="0" err="1"/>
              <a:t>Italy</a:t>
            </a:r>
            <a:endParaRPr lang="de-DE" sz="3200" dirty="0"/>
          </a:p>
        </p:txBody>
      </p:sp>
      <p:pic>
        <p:nvPicPr>
          <p:cNvPr id="6" name="Attēls 5">
            <a:extLst>
              <a:ext uri="{FF2B5EF4-FFF2-40B4-BE49-F238E27FC236}">
                <a16:creationId xmlns:a16="http://schemas.microsoft.com/office/drawing/2014/main" id="{7105531B-E1C4-F707-CAE5-AD90225215B4}"/>
              </a:ext>
            </a:extLst>
          </p:cNvPr>
          <p:cNvPicPr>
            <a:picLocks noChangeAspect="1"/>
          </p:cNvPicPr>
          <p:nvPr/>
        </p:nvPicPr>
        <p:blipFill>
          <a:blip r:embed="rId2"/>
          <a:stretch>
            <a:fillRect/>
          </a:stretch>
        </p:blipFill>
        <p:spPr>
          <a:xfrm>
            <a:off x="1504622" y="1295886"/>
            <a:ext cx="7723461" cy="5480315"/>
          </a:xfrm>
          <a:prstGeom prst="rect">
            <a:avLst/>
          </a:prstGeom>
        </p:spPr>
      </p:pic>
    </p:spTree>
    <p:extLst>
      <p:ext uri="{BB962C8B-B14F-4D97-AF65-F5344CB8AC3E}">
        <p14:creationId xmlns:p14="http://schemas.microsoft.com/office/powerpoint/2010/main" val="2883667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E9AF195-BFF1-081C-5208-FCEA2996A5B6}"/>
              </a:ext>
            </a:extLst>
          </p:cNvPr>
          <p:cNvSpPr>
            <a:spLocks noGrp="1"/>
          </p:cNvSpPr>
          <p:nvPr>
            <p:ph type="sldNum" sz="quarter" idx="12"/>
          </p:nvPr>
        </p:nvSpPr>
        <p:spPr/>
        <p:txBody>
          <a:bodyPr/>
          <a:lstStyle/>
          <a:p>
            <a:fld id="{F46C79FD-C571-418B-AB0F-5EE936C85276}" type="slidenum">
              <a:rPr lang="en-GB" smtClean="0"/>
              <a:t>31</a:t>
            </a:fld>
            <a:endParaRPr lang="en-GB" dirty="0"/>
          </a:p>
        </p:txBody>
      </p:sp>
      <p:sp>
        <p:nvSpPr>
          <p:cNvPr id="3" name="Titel 2">
            <a:extLst>
              <a:ext uri="{FF2B5EF4-FFF2-40B4-BE49-F238E27FC236}">
                <a16:creationId xmlns:a16="http://schemas.microsoft.com/office/drawing/2014/main" id="{E979BB82-22AB-CF44-C1EB-49A7620A23BD}"/>
              </a:ext>
            </a:extLst>
          </p:cNvPr>
          <p:cNvSpPr>
            <a:spLocks noGrp="1"/>
          </p:cNvSpPr>
          <p:nvPr>
            <p:ph type="title"/>
          </p:nvPr>
        </p:nvSpPr>
        <p:spPr>
          <a:xfrm>
            <a:off x="433983" y="2458478"/>
            <a:ext cx="4514850" cy="782357"/>
          </a:xfrm>
        </p:spPr>
        <p:txBody>
          <a:bodyPr/>
          <a:lstStyle/>
          <a:p>
            <a:r>
              <a:rPr lang="de-DE" dirty="0"/>
              <a:t>Minimum </a:t>
            </a:r>
            <a:r>
              <a:rPr lang="de-DE" dirty="0" err="1"/>
              <a:t>duration</a:t>
            </a:r>
            <a:r>
              <a:rPr lang="de-DE" dirty="0"/>
              <a:t> </a:t>
            </a:r>
            <a:r>
              <a:rPr lang="de-DE" dirty="0" err="1"/>
              <a:t>of</a:t>
            </a:r>
            <a:r>
              <a:rPr lang="de-DE" dirty="0"/>
              <a:t> </a:t>
            </a:r>
            <a:r>
              <a:rPr lang="de-DE" dirty="0" err="1"/>
              <a:t>measures</a:t>
            </a:r>
            <a:r>
              <a:rPr lang="de-DE" dirty="0"/>
              <a:t> in </a:t>
            </a:r>
            <a:r>
              <a:rPr lang="de-DE" dirty="0" err="1"/>
              <a:t>the</a:t>
            </a:r>
            <a:r>
              <a:rPr lang="de-DE" dirty="0"/>
              <a:t> </a:t>
            </a:r>
            <a:r>
              <a:rPr lang="de-DE" b="1" u="sng" dirty="0" err="1"/>
              <a:t>protection</a:t>
            </a:r>
            <a:r>
              <a:rPr lang="de-DE" b="1" u="sng" dirty="0"/>
              <a:t> </a:t>
            </a:r>
            <a:r>
              <a:rPr lang="de-DE" b="1" u="sng" dirty="0" err="1"/>
              <a:t>zone</a:t>
            </a:r>
            <a:endParaRPr lang="de-DE" b="1" u="sng" dirty="0"/>
          </a:p>
        </p:txBody>
      </p:sp>
      <p:pic>
        <p:nvPicPr>
          <p:cNvPr id="5" name="Grafik 4">
            <a:extLst>
              <a:ext uri="{FF2B5EF4-FFF2-40B4-BE49-F238E27FC236}">
                <a16:creationId xmlns:a16="http://schemas.microsoft.com/office/drawing/2014/main" id="{1ADD73C6-6228-7AB2-2F9E-41B3B38C683E}"/>
              </a:ext>
            </a:extLst>
          </p:cNvPr>
          <p:cNvPicPr>
            <a:picLocks noChangeAspect="1"/>
          </p:cNvPicPr>
          <p:nvPr/>
        </p:nvPicPr>
        <p:blipFill>
          <a:blip r:embed="rId2"/>
          <a:stretch>
            <a:fillRect/>
          </a:stretch>
        </p:blipFill>
        <p:spPr>
          <a:xfrm>
            <a:off x="5316375" y="122310"/>
            <a:ext cx="6588454" cy="6613379"/>
          </a:xfrm>
          <a:prstGeom prst="rect">
            <a:avLst/>
          </a:prstGeom>
          <a:ln>
            <a:solidFill>
              <a:schemeClr val="tx1">
                <a:lumMod val="50000"/>
              </a:schemeClr>
            </a:solidFill>
          </a:ln>
        </p:spPr>
      </p:pic>
      <p:sp>
        <p:nvSpPr>
          <p:cNvPr id="6" name="Ellipse 5">
            <a:extLst>
              <a:ext uri="{FF2B5EF4-FFF2-40B4-BE49-F238E27FC236}">
                <a16:creationId xmlns:a16="http://schemas.microsoft.com/office/drawing/2014/main" id="{50366174-504C-6DB5-6993-F62E0B3C8802}"/>
              </a:ext>
            </a:extLst>
          </p:cNvPr>
          <p:cNvSpPr/>
          <p:nvPr/>
        </p:nvSpPr>
        <p:spPr>
          <a:xfrm>
            <a:off x="194068" y="3688358"/>
            <a:ext cx="2011680" cy="186309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5739A100-071C-E0B0-3FCE-6C6ADCF2CF4E}"/>
              </a:ext>
            </a:extLst>
          </p:cNvPr>
          <p:cNvSpPr/>
          <p:nvPr/>
        </p:nvSpPr>
        <p:spPr>
          <a:xfrm>
            <a:off x="2569610" y="3735069"/>
            <a:ext cx="2011680" cy="186309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lumMod val="50000"/>
                  </a:schemeClr>
                </a:solidFill>
              </a:rPr>
              <a:t>SZ</a:t>
            </a:r>
          </a:p>
        </p:txBody>
      </p:sp>
      <p:sp>
        <p:nvSpPr>
          <p:cNvPr id="8" name="Ellipse 7">
            <a:extLst>
              <a:ext uri="{FF2B5EF4-FFF2-40B4-BE49-F238E27FC236}">
                <a16:creationId xmlns:a16="http://schemas.microsoft.com/office/drawing/2014/main" id="{0AA86DC9-810F-0476-C3CB-04C4A04E5F51}"/>
              </a:ext>
            </a:extLst>
          </p:cNvPr>
          <p:cNvSpPr/>
          <p:nvPr/>
        </p:nvSpPr>
        <p:spPr>
          <a:xfrm>
            <a:off x="752473" y="4207631"/>
            <a:ext cx="819150" cy="78235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lumMod val="50000"/>
                  </a:schemeClr>
                </a:solidFill>
              </a:rPr>
              <a:t>PZ</a:t>
            </a:r>
          </a:p>
        </p:txBody>
      </p:sp>
      <p:sp>
        <p:nvSpPr>
          <p:cNvPr id="9" name="Pfeil: nach rechts 8">
            <a:extLst>
              <a:ext uri="{FF2B5EF4-FFF2-40B4-BE49-F238E27FC236}">
                <a16:creationId xmlns:a16="http://schemas.microsoft.com/office/drawing/2014/main" id="{ED8FD248-3FBB-E705-815D-2D18724D4628}"/>
              </a:ext>
            </a:extLst>
          </p:cNvPr>
          <p:cNvSpPr/>
          <p:nvPr/>
        </p:nvSpPr>
        <p:spPr>
          <a:xfrm>
            <a:off x="1951311" y="4379873"/>
            <a:ext cx="1143000" cy="48006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a:extLst>
              <a:ext uri="{FF2B5EF4-FFF2-40B4-BE49-F238E27FC236}">
                <a16:creationId xmlns:a16="http://schemas.microsoft.com/office/drawing/2014/main" id="{27EDD095-AF7B-BE9C-796D-61984A031FCD}"/>
              </a:ext>
            </a:extLst>
          </p:cNvPr>
          <p:cNvSpPr txBox="1"/>
          <p:nvPr/>
        </p:nvSpPr>
        <p:spPr>
          <a:xfrm>
            <a:off x="958101" y="4972623"/>
            <a:ext cx="1044067" cy="830997"/>
          </a:xfrm>
          <a:prstGeom prst="rect">
            <a:avLst/>
          </a:prstGeom>
          <a:noFill/>
        </p:spPr>
        <p:txBody>
          <a:bodyPr wrap="square" rtlCol="0">
            <a:spAutoFit/>
          </a:bodyPr>
          <a:lstStyle/>
          <a:p>
            <a:r>
              <a:rPr lang="de-DE" sz="2400" b="1" dirty="0">
                <a:solidFill>
                  <a:schemeClr val="tx1">
                    <a:lumMod val="50000"/>
                  </a:schemeClr>
                </a:solidFill>
              </a:rPr>
              <a:t>SZ</a:t>
            </a:r>
          </a:p>
          <a:p>
            <a:endParaRPr lang="de-DE" sz="2400" dirty="0"/>
          </a:p>
        </p:txBody>
      </p:sp>
      <p:sp>
        <p:nvSpPr>
          <p:cNvPr id="11" name="Rechteck: abgerundete Ecken 10">
            <a:extLst>
              <a:ext uri="{FF2B5EF4-FFF2-40B4-BE49-F238E27FC236}">
                <a16:creationId xmlns:a16="http://schemas.microsoft.com/office/drawing/2014/main" id="{41081768-ADFC-0485-8C1F-714E132B8788}"/>
              </a:ext>
            </a:extLst>
          </p:cNvPr>
          <p:cNvSpPr/>
          <p:nvPr/>
        </p:nvSpPr>
        <p:spPr>
          <a:xfrm>
            <a:off x="210632" y="5892268"/>
            <a:ext cx="1494941" cy="89825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solidFill>
                  <a:schemeClr val="tx1">
                    <a:lumMod val="50000"/>
                  </a:schemeClr>
                </a:solidFill>
              </a:rPr>
              <a:t>PZ ≥ 21 </a:t>
            </a:r>
            <a:r>
              <a:rPr lang="de-DE" sz="2200" dirty="0" err="1">
                <a:solidFill>
                  <a:schemeClr val="tx1">
                    <a:lumMod val="50000"/>
                  </a:schemeClr>
                </a:solidFill>
              </a:rPr>
              <a:t>days</a:t>
            </a:r>
            <a:endParaRPr lang="de-DE" sz="2200" dirty="0">
              <a:solidFill>
                <a:schemeClr val="tx1">
                  <a:lumMod val="50000"/>
                </a:schemeClr>
              </a:solidFill>
            </a:endParaRPr>
          </a:p>
        </p:txBody>
      </p:sp>
      <p:sp>
        <p:nvSpPr>
          <p:cNvPr id="12" name="Rechteck: abgerundete Ecken 11">
            <a:extLst>
              <a:ext uri="{FF2B5EF4-FFF2-40B4-BE49-F238E27FC236}">
                <a16:creationId xmlns:a16="http://schemas.microsoft.com/office/drawing/2014/main" id="{F9F07BAD-41B2-04E9-B7C1-5974E9E6FC4D}"/>
              </a:ext>
            </a:extLst>
          </p:cNvPr>
          <p:cNvSpPr/>
          <p:nvPr/>
        </p:nvSpPr>
        <p:spPr>
          <a:xfrm>
            <a:off x="2190038" y="5892268"/>
            <a:ext cx="1391811" cy="7823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solidFill>
                  <a:schemeClr val="tx1">
                    <a:lumMod val="50000"/>
                  </a:schemeClr>
                </a:solidFill>
              </a:rPr>
              <a:t>9 </a:t>
            </a:r>
            <a:r>
              <a:rPr lang="de-DE" sz="2200" dirty="0" err="1">
                <a:solidFill>
                  <a:schemeClr val="tx1">
                    <a:lumMod val="50000"/>
                  </a:schemeClr>
                </a:solidFill>
              </a:rPr>
              <a:t>days</a:t>
            </a:r>
            <a:r>
              <a:rPr lang="de-DE" sz="2200" dirty="0">
                <a:solidFill>
                  <a:schemeClr val="tx1">
                    <a:lumMod val="50000"/>
                  </a:schemeClr>
                </a:solidFill>
              </a:rPr>
              <a:t> </a:t>
            </a:r>
            <a:r>
              <a:rPr lang="de-DE" sz="2200" dirty="0" err="1">
                <a:solidFill>
                  <a:schemeClr val="tx1">
                    <a:lumMod val="50000"/>
                  </a:schemeClr>
                </a:solidFill>
              </a:rPr>
              <a:t>as</a:t>
            </a:r>
            <a:r>
              <a:rPr lang="de-DE" sz="2200" dirty="0">
                <a:solidFill>
                  <a:schemeClr val="tx1">
                    <a:lumMod val="50000"/>
                  </a:schemeClr>
                </a:solidFill>
              </a:rPr>
              <a:t> SZ</a:t>
            </a:r>
          </a:p>
        </p:txBody>
      </p:sp>
      <p:sp>
        <p:nvSpPr>
          <p:cNvPr id="13" name="Rechteck: abgerundete Ecken 12">
            <a:extLst>
              <a:ext uri="{FF2B5EF4-FFF2-40B4-BE49-F238E27FC236}">
                <a16:creationId xmlns:a16="http://schemas.microsoft.com/office/drawing/2014/main" id="{C8A6040A-481D-795E-2741-4210A0F186B9}"/>
              </a:ext>
            </a:extLst>
          </p:cNvPr>
          <p:cNvSpPr/>
          <p:nvPr/>
        </p:nvSpPr>
        <p:spPr>
          <a:xfrm>
            <a:off x="4012395" y="5793470"/>
            <a:ext cx="1362547" cy="89825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a:solidFill>
                  <a:schemeClr val="tx1">
                    <a:lumMod val="50000"/>
                  </a:schemeClr>
                </a:solidFill>
              </a:rPr>
              <a:t>SZ ≥ 30 </a:t>
            </a:r>
            <a:r>
              <a:rPr lang="de-DE" sz="2200" dirty="0" err="1">
                <a:solidFill>
                  <a:schemeClr val="tx1">
                    <a:lumMod val="50000"/>
                  </a:schemeClr>
                </a:solidFill>
              </a:rPr>
              <a:t>days</a:t>
            </a:r>
            <a:endParaRPr lang="de-DE" sz="2200" dirty="0">
              <a:solidFill>
                <a:schemeClr val="tx1">
                  <a:lumMod val="50000"/>
                </a:schemeClr>
              </a:solidFill>
            </a:endParaRPr>
          </a:p>
        </p:txBody>
      </p:sp>
      <p:sp>
        <p:nvSpPr>
          <p:cNvPr id="14" name="Additionszeichen 13">
            <a:extLst>
              <a:ext uri="{FF2B5EF4-FFF2-40B4-BE49-F238E27FC236}">
                <a16:creationId xmlns:a16="http://schemas.microsoft.com/office/drawing/2014/main" id="{90866D0E-72BC-6A1C-69BD-55736C0B75EB}"/>
              </a:ext>
            </a:extLst>
          </p:cNvPr>
          <p:cNvSpPr/>
          <p:nvPr/>
        </p:nvSpPr>
        <p:spPr>
          <a:xfrm>
            <a:off x="1710216" y="6118009"/>
            <a:ext cx="470537" cy="54036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Gleich 14">
            <a:extLst>
              <a:ext uri="{FF2B5EF4-FFF2-40B4-BE49-F238E27FC236}">
                <a16:creationId xmlns:a16="http://schemas.microsoft.com/office/drawing/2014/main" id="{A898893D-9C32-C726-8713-67F8A7B1DD05}"/>
              </a:ext>
            </a:extLst>
          </p:cNvPr>
          <p:cNvSpPr/>
          <p:nvPr/>
        </p:nvSpPr>
        <p:spPr>
          <a:xfrm>
            <a:off x="3470912" y="6229204"/>
            <a:ext cx="460528" cy="34452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08916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E9AF195-BFF1-081C-5208-FCEA2996A5B6}"/>
              </a:ext>
            </a:extLst>
          </p:cNvPr>
          <p:cNvSpPr>
            <a:spLocks noGrp="1"/>
          </p:cNvSpPr>
          <p:nvPr>
            <p:ph type="sldNum" sz="quarter" idx="12"/>
          </p:nvPr>
        </p:nvSpPr>
        <p:spPr/>
        <p:txBody>
          <a:bodyPr/>
          <a:lstStyle/>
          <a:p>
            <a:fld id="{F46C79FD-C571-418B-AB0F-5EE936C85276}" type="slidenum">
              <a:rPr lang="en-GB" smtClean="0"/>
              <a:t>32</a:t>
            </a:fld>
            <a:endParaRPr lang="en-GB" dirty="0"/>
          </a:p>
        </p:txBody>
      </p:sp>
      <p:sp>
        <p:nvSpPr>
          <p:cNvPr id="3" name="Titel 2">
            <a:extLst>
              <a:ext uri="{FF2B5EF4-FFF2-40B4-BE49-F238E27FC236}">
                <a16:creationId xmlns:a16="http://schemas.microsoft.com/office/drawing/2014/main" id="{E979BB82-22AB-CF44-C1EB-49A7620A23BD}"/>
              </a:ext>
            </a:extLst>
          </p:cNvPr>
          <p:cNvSpPr>
            <a:spLocks noGrp="1"/>
          </p:cNvSpPr>
          <p:nvPr>
            <p:ph type="title"/>
          </p:nvPr>
        </p:nvSpPr>
        <p:spPr>
          <a:xfrm>
            <a:off x="286281" y="2646642"/>
            <a:ext cx="4514850" cy="782357"/>
          </a:xfrm>
        </p:spPr>
        <p:txBody>
          <a:bodyPr/>
          <a:lstStyle/>
          <a:p>
            <a:r>
              <a:rPr lang="de-DE" dirty="0"/>
              <a:t>Minimum </a:t>
            </a:r>
            <a:r>
              <a:rPr lang="de-DE" dirty="0" err="1"/>
              <a:t>duration</a:t>
            </a:r>
            <a:r>
              <a:rPr lang="de-DE" dirty="0"/>
              <a:t> </a:t>
            </a:r>
            <a:r>
              <a:rPr lang="de-DE" dirty="0" err="1"/>
              <a:t>of</a:t>
            </a:r>
            <a:r>
              <a:rPr lang="de-DE" dirty="0"/>
              <a:t> </a:t>
            </a:r>
            <a:r>
              <a:rPr lang="de-DE" dirty="0" err="1"/>
              <a:t>measures</a:t>
            </a:r>
            <a:r>
              <a:rPr lang="de-DE" dirty="0"/>
              <a:t> in </a:t>
            </a:r>
            <a:r>
              <a:rPr lang="de-DE" dirty="0" err="1"/>
              <a:t>the</a:t>
            </a:r>
            <a:r>
              <a:rPr lang="de-DE" dirty="0"/>
              <a:t> </a:t>
            </a:r>
            <a:r>
              <a:rPr lang="de-DE" b="1" u="sng" dirty="0" err="1"/>
              <a:t>surveillance</a:t>
            </a:r>
            <a:r>
              <a:rPr lang="de-DE" b="1" u="sng" dirty="0"/>
              <a:t> </a:t>
            </a:r>
            <a:r>
              <a:rPr lang="de-DE" b="1" u="sng" dirty="0" err="1"/>
              <a:t>zone</a:t>
            </a:r>
            <a:endParaRPr lang="de-DE" b="1" u="sng" dirty="0"/>
          </a:p>
        </p:txBody>
      </p:sp>
      <p:sp>
        <p:nvSpPr>
          <p:cNvPr id="10" name="Textfeld 9">
            <a:extLst>
              <a:ext uri="{FF2B5EF4-FFF2-40B4-BE49-F238E27FC236}">
                <a16:creationId xmlns:a16="http://schemas.microsoft.com/office/drawing/2014/main" id="{27EDD095-AF7B-BE9C-796D-61984A031FCD}"/>
              </a:ext>
            </a:extLst>
          </p:cNvPr>
          <p:cNvSpPr txBox="1"/>
          <p:nvPr/>
        </p:nvSpPr>
        <p:spPr>
          <a:xfrm>
            <a:off x="975360" y="5509260"/>
            <a:ext cx="487680" cy="646331"/>
          </a:xfrm>
          <a:prstGeom prst="rect">
            <a:avLst/>
          </a:prstGeom>
          <a:noFill/>
        </p:spPr>
        <p:txBody>
          <a:bodyPr wrap="square" rtlCol="0">
            <a:spAutoFit/>
          </a:bodyPr>
          <a:lstStyle/>
          <a:p>
            <a:endParaRPr lang="de-DE" b="1" dirty="0">
              <a:solidFill>
                <a:schemeClr val="tx1">
                  <a:lumMod val="50000"/>
                </a:schemeClr>
              </a:solidFill>
            </a:endParaRPr>
          </a:p>
          <a:p>
            <a:endParaRPr lang="de-DE" dirty="0"/>
          </a:p>
        </p:txBody>
      </p:sp>
      <p:pic>
        <p:nvPicPr>
          <p:cNvPr id="16" name="Grafik 15">
            <a:extLst>
              <a:ext uri="{FF2B5EF4-FFF2-40B4-BE49-F238E27FC236}">
                <a16:creationId xmlns:a16="http://schemas.microsoft.com/office/drawing/2014/main" id="{A85D069F-B621-EBD3-4C98-F0C16BD509D9}"/>
              </a:ext>
            </a:extLst>
          </p:cNvPr>
          <p:cNvPicPr>
            <a:picLocks noChangeAspect="1"/>
          </p:cNvPicPr>
          <p:nvPr/>
        </p:nvPicPr>
        <p:blipFill>
          <a:blip r:embed="rId2"/>
          <a:stretch>
            <a:fillRect/>
          </a:stretch>
        </p:blipFill>
        <p:spPr>
          <a:xfrm>
            <a:off x="4939181" y="105963"/>
            <a:ext cx="7070856" cy="6646073"/>
          </a:xfrm>
          <a:prstGeom prst="rect">
            <a:avLst/>
          </a:prstGeom>
          <a:ln>
            <a:solidFill>
              <a:schemeClr val="tx1">
                <a:lumMod val="50000"/>
              </a:schemeClr>
            </a:solidFill>
          </a:ln>
        </p:spPr>
      </p:pic>
      <p:sp>
        <p:nvSpPr>
          <p:cNvPr id="4" name="Textfeld 3">
            <a:extLst>
              <a:ext uri="{FF2B5EF4-FFF2-40B4-BE49-F238E27FC236}">
                <a16:creationId xmlns:a16="http://schemas.microsoft.com/office/drawing/2014/main" id="{0AA6AD34-BA6A-2E63-DF2E-F7362B009C57}"/>
              </a:ext>
            </a:extLst>
          </p:cNvPr>
          <p:cNvSpPr txBox="1"/>
          <p:nvPr/>
        </p:nvSpPr>
        <p:spPr>
          <a:xfrm>
            <a:off x="415635" y="4055819"/>
            <a:ext cx="4385495" cy="830997"/>
          </a:xfrm>
          <a:prstGeom prst="rect">
            <a:avLst/>
          </a:prstGeom>
          <a:noFill/>
        </p:spPr>
        <p:txBody>
          <a:bodyPr wrap="square" rtlCol="0">
            <a:spAutoFit/>
          </a:bodyPr>
          <a:lstStyle/>
          <a:p>
            <a:r>
              <a:rPr lang="en-GB" sz="2400" dirty="0"/>
              <a:t>ASF, HPAI 		30 days</a:t>
            </a:r>
          </a:p>
          <a:p>
            <a:r>
              <a:rPr lang="en-GB" sz="2400" dirty="0"/>
              <a:t>Rift Valley fever 	45 days</a:t>
            </a:r>
          </a:p>
        </p:txBody>
      </p:sp>
    </p:spTree>
    <p:extLst>
      <p:ext uri="{BB962C8B-B14F-4D97-AF65-F5344CB8AC3E}">
        <p14:creationId xmlns:p14="http://schemas.microsoft.com/office/powerpoint/2010/main" val="693801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5DF0BF6-AD47-1F1C-2AA8-520280DD9A99}"/>
              </a:ext>
            </a:extLst>
          </p:cNvPr>
          <p:cNvSpPr>
            <a:spLocks noGrp="1"/>
          </p:cNvSpPr>
          <p:nvPr>
            <p:ph idx="1"/>
          </p:nvPr>
        </p:nvSpPr>
        <p:spPr>
          <a:xfrm>
            <a:off x="838200" y="1610921"/>
            <a:ext cx="10905699" cy="3881904"/>
          </a:xfrm>
        </p:spPr>
        <p:txBody>
          <a:bodyPr/>
          <a:lstStyle/>
          <a:p>
            <a:r>
              <a:rPr lang="en-GB" dirty="0"/>
              <a:t>Comprehensive list of control measures </a:t>
            </a:r>
          </a:p>
          <a:p>
            <a:r>
              <a:rPr lang="en-GB" dirty="0"/>
              <a:t>Significant tools for the competent authorities to effectively mitigate the risk of spread and to control and eradicate the disease</a:t>
            </a:r>
          </a:p>
          <a:p>
            <a:r>
              <a:rPr lang="en-GB" dirty="0"/>
              <a:t>Mainly: movement restrictions</a:t>
            </a:r>
          </a:p>
          <a:p>
            <a:r>
              <a:rPr lang="en-GB" dirty="0"/>
              <a:t>Surveillance in kept and wild animals, establishments</a:t>
            </a:r>
          </a:p>
          <a:p>
            <a:pPr>
              <a:spcAft>
                <a:spcPts val="600"/>
              </a:spcAft>
            </a:pPr>
            <a:r>
              <a:rPr lang="en-GB" dirty="0"/>
              <a:t>Well adjusted control measures for the different:</a:t>
            </a:r>
          </a:p>
          <a:p>
            <a:pPr lvl="1">
              <a:spcAft>
                <a:spcPts val="600"/>
              </a:spcAft>
              <a:buFont typeface="Symbol" panose="05050102010706020507" pitchFamily="18" charset="2"/>
              <a:buChar char="-"/>
            </a:pPr>
            <a:r>
              <a:rPr lang="en-GB" sz="2400" dirty="0"/>
              <a:t>types of restricted zones, animal species affected, </a:t>
            </a:r>
          </a:p>
          <a:p>
            <a:pPr lvl="1">
              <a:spcAft>
                <a:spcPts val="600"/>
              </a:spcAft>
              <a:buFont typeface="Symbol" panose="05050102010706020507" pitchFamily="18" charset="2"/>
              <a:buChar char="-"/>
            </a:pPr>
            <a:r>
              <a:rPr lang="en-GB" sz="2400" dirty="0"/>
              <a:t>categories of animals (for slaughter, day-old chicks, hatching eggs, eggs for human consumption, meat, milk, manure, feed, straw, products etc.) </a:t>
            </a:r>
          </a:p>
        </p:txBody>
      </p:sp>
      <p:sp>
        <p:nvSpPr>
          <p:cNvPr id="3" name="Foliennummernplatzhalter 2">
            <a:extLst>
              <a:ext uri="{FF2B5EF4-FFF2-40B4-BE49-F238E27FC236}">
                <a16:creationId xmlns:a16="http://schemas.microsoft.com/office/drawing/2014/main" id="{42FA8A91-755D-643D-5C9B-428B374EFA20}"/>
              </a:ext>
            </a:extLst>
          </p:cNvPr>
          <p:cNvSpPr>
            <a:spLocks noGrp="1"/>
          </p:cNvSpPr>
          <p:nvPr>
            <p:ph type="sldNum" sz="quarter" idx="12"/>
          </p:nvPr>
        </p:nvSpPr>
        <p:spPr/>
        <p:txBody>
          <a:bodyPr/>
          <a:lstStyle/>
          <a:p>
            <a:fld id="{F46C79FD-C571-418B-AB0F-5EE936C85276}" type="slidenum">
              <a:rPr lang="en-GB" smtClean="0"/>
              <a:t>33</a:t>
            </a:fld>
            <a:endParaRPr lang="en-GB"/>
          </a:p>
        </p:txBody>
      </p:sp>
      <p:sp>
        <p:nvSpPr>
          <p:cNvPr id="4" name="Titel 3">
            <a:extLst>
              <a:ext uri="{FF2B5EF4-FFF2-40B4-BE49-F238E27FC236}">
                <a16:creationId xmlns:a16="http://schemas.microsoft.com/office/drawing/2014/main" id="{7D462F8D-C117-3907-FB60-D674551E80A9}"/>
              </a:ext>
            </a:extLst>
          </p:cNvPr>
          <p:cNvSpPr>
            <a:spLocks noGrp="1"/>
          </p:cNvSpPr>
          <p:nvPr>
            <p:ph type="title"/>
          </p:nvPr>
        </p:nvSpPr>
        <p:spPr>
          <a:xfrm>
            <a:off x="3581400" y="509333"/>
            <a:ext cx="8457372" cy="782357"/>
          </a:xfrm>
        </p:spPr>
        <p:txBody>
          <a:bodyPr/>
          <a:lstStyle/>
          <a:p>
            <a:r>
              <a:rPr lang="de-DE" dirty="0" err="1"/>
              <a:t>Measures</a:t>
            </a:r>
            <a:r>
              <a:rPr lang="de-DE" dirty="0"/>
              <a:t> in </a:t>
            </a:r>
            <a:r>
              <a:rPr lang="de-DE" dirty="0" err="1"/>
              <a:t>the</a:t>
            </a:r>
            <a:r>
              <a:rPr lang="de-DE" dirty="0"/>
              <a:t> </a:t>
            </a:r>
            <a:r>
              <a:rPr lang="de-DE" dirty="0" err="1"/>
              <a:t>restricted</a:t>
            </a:r>
            <a:r>
              <a:rPr lang="de-DE" dirty="0"/>
              <a:t> </a:t>
            </a:r>
            <a:r>
              <a:rPr lang="de-DE" dirty="0" err="1"/>
              <a:t>zones</a:t>
            </a:r>
            <a:endParaRPr lang="de-DE" dirty="0"/>
          </a:p>
        </p:txBody>
      </p:sp>
    </p:spTree>
    <p:extLst>
      <p:ext uri="{BB962C8B-B14F-4D97-AF65-F5344CB8AC3E}">
        <p14:creationId xmlns:p14="http://schemas.microsoft.com/office/powerpoint/2010/main" val="1699117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5DF0BF6-AD47-1F1C-2AA8-520280DD9A99}"/>
              </a:ext>
            </a:extLst>
          </p:cNvPr>
          <p:cNvSpPr>
            <a:spLocks noGrp="1"/>
          </p:cNvSpPr>
          <p:nvPr>
            <p:ph idx="1"/>
          </p:nvPr>
        </p:nvSpPr>
        <p:spPr>
          <a:xfrm>
            <a:off x="838200" y="1807277"/>
            <a:ext cx="10905699" cy="4467905"/>
          </a:xfrm>
        </p:spPr>
        <p:txBody>
          <a:bodyPr/>
          <a:lstStyle/>
          <a:p>
            <a:pPr>
              <a:spcBef>
                <a:spcPts val="1800"/>
              </a:spcBef>
              <a:spcAft>
                <a:spcPts val="600"/>
              </a:spcAft>
            </a:pPr>
            <a:r>
              <a:rPr lang="en-GB" dirty="0"/>
              <a:t>Derogations based on risk assessment</a:t>
            </a:r>
            <a:r>
              <a:rPr lang="lv-LV" dirty="0"/>
              <a:t> </a:t>
            </a:r>
            <a:r>
              <a:rPr lang="lv-LV" dirty="0" err="1"/>
              <a:t>done</a:t>
            </a:r>
            <a:r>
              <a:rPr lang="lv-LV" dirty="0"/>
              <a:t> </a:t>
            </a:r>
            <a:r>
              <a:rPr lang="lv-LV" dirty="0" err="1"/>
              <a:t>by</a:t>
            </a:r>
            <a:r>
              <a:rPr lang="lv-LV" dirty="0"/>
              <a:t> CA</a:t>
            </a:r>
            <a:r>
              <a:rPr lang="en-GB" dirty="0"/>
              <a:t>,  </a:t>
            </a:r>
          </a:p>
          <a:p>
            <a:pPr>
              <a:spcBef>
                <a:spcPts val="1800"/>
              </a:spcBef>
              <a:spcAft>
                <a:spcPts val="600"/>
              </a:spcAft>
            </a:pPr>
            <a:r>
              <a:rPr lang="en-GB" dirty="0"/>
              <a:t>General conditions for granting derogations (visits, clinical and laboratory examinations, collaboration between the related competent authorities etc)</a:t>
            </a:r>
          </a:p>
          <a:p>
            <a:pPr>
              <a:spcBef>
                <a:spcPts val="1800"/>
              </a:spcBef>
              <a:spcAft>
                <a:spcPts val="600"/>
              </a:spcAft>
            </a:pPr>
            <a:r>
              <a:rPr lang="en-GB" dirty="0"/>
              <a:t>Specific particular conditions for authorising movements</a:t>
            </a:r>
          </a:p>
          <a:p>
            <a:pPr lvl="1">
              <a:spcBef>
                <a:spcPts val="1800"/>
              </a:spcBef>
              <a:spcAft>
                <a:spcPts val="600"/>
              </a:spcAft>
            </a:pPr>
            <a:r>
              <a:rPr lang="en-GB" sz="2400" dirty="0"/>
              <a:t>distance for the transport as short as possible</a:t>
            </a:r>
          </a:p>
          <a:p>
            <a:pPr lvl="1">
              <a:spcBef>
                <a:spcPts val="1800"/>
              </a:spcBef>
              <a:spcAft>
                <a:spcPts val="600"/>
              </a:spcAft>
            </a:pPr>
            <a:r>
              <a:rPr lang="en-GB" sz="2400" dirty="0"/>
              <a:t>residency period </a:t>
            </a:r>
          </a:p>
          <a:p>
            <a:pPr lvl="1">
              <a:spcBef>
                <a:spcPts val="1800"/>
              </a:spcBef>
              <a:spcAft>
                <a:spcPts val="600"/>
              </a:spcAft>
            </a:pPr>
            <a:r>
              <a:rPr lang="en-GB" sz="2400" dirty="0"/>
              <a:t>risk mitigating treatments of products </a:t>
            </a:r>
            <a:br>
              <a:rPr lang="en-GB" sz="2400" dirty="0"/>
            </a:br>
            <a:r>
              <a:rPr lang="en-GB" sz="2400" dirty="0"/>
              <a:t>(heat treatment, natural fermentation and maturation)</a:t>
            </a:r>
          </a:p>
          <a:p>
            <a:pPr>
              <a:spcBef>
                <a:spcPts val="1800"/>
              </a:spcBef>
              <a:spcAft>
                <a:spcPts val="600"/>
              </a:spcAft>
            </a:pPr>
            <a:endParaRPr lang="en-GB" dirty="0"/>
          </a:p>
        </p:txBody>
      </p:sp>
      <p:sp>
        <p:nvSpPr>
          <p:cNvPr id="3" name="Foliennummernplatzhalter 2">
            <a:extLst>
              <a:ext uri="{FF2B5EF4-FFF2-40B4-BE49-F238E27FC236}">
                <a16:creationId xmlns:a16="http://schemas.microsoft.com/office/drawing/2014/main" id="{42FA8A91-755D-643D-5C9B-428B374EFA20}"/>
              </a:ext>
            </a:extLst>
          </p:cNvPr>
          <p:cNvSpPr>
            <a:spLocks noGrp="1"/>
          </p:cNvSpPr>
          <p:nvPr>
            <p:ph type="sldNum" sz="quarter" idx="12"/>
          </p:nvPr>
        </p:nvSpPr>
        <p:spPr/>
        <p:txBody>
          <a:bodyPr/>
          <a:lstStyle/>
          <a:p>
            <a:fld id="{F46C79FD-C571-418B-AB0F-5EE936C85276}" type="slidenum">
              <a:rPr lang="en-GB" smtClean="0"/>
              <a:t>34</a:t>
            </a:fld>
            <a:endParaRPr lang="en-GB"/>
          </a:p>
        </p:txBody>
      </p:sp>
      <p:sp>
        <p:nvSpPr>
          <p:cNvPr id="4" name="Titel 3">
            <a:extLst>
              <a:ext uri="{FF2B5EF4-FFF2-40B4-BE49-F238E27FC236}">
                <a16:creationId xmlns:a16="http://schemas.microsoft.com/office/drawing/2014/main" id="{7D462F8D-C117-3907-FB60-D674551E80A9}"/>
              </a:ext>
            </a:extLst>
          </p:cNvPr>
          <p:cNvSpPr>
            <a:spLocks noGrp="1"/>
          </p:cNvSpPr>
          <p:nvPr>
            <p:ph type="title"/>
          </p:nvPr>
        </p:nvSpPr>
        <p:spPr>
          <a:xfrm>
            <a:off x="3875106" y="582817"/>
            <a:ext cx="7675763" cy="782357"/>
          </a:xfrm>
        </p:spPr>
        <p:txBody>
          <a:bodyPr/>
          <a:lstStyle/>
          <a:p>
            <a:r>
              <a:rPr lang="de-DE" dirty="0" err="1"/>
              <a:t>Measures</a:t>
            </a:r>
            <a:r>
              <a:rPr lang="de-DE" dirty="0"/>
              <a:t> in </a:t>
            </a:r>
            <a:r>
              <a:rPr lang="de-DE" dirty="0" err="1"/>
              <a:t>the</a:t>
            </a:r>
            <a:r>
              <a:rPr lang="de-DE" dirty="0"/>
              <a:t> </a:t>
            </a:r>
            <a:r>
              <a:rPr lang="de-DE" dirty="0" err="1"/>
              <a:t>restricted</a:t>
            </a:r>
            <a:r>
              <a:rPr lang="de-DE" dirty="0"/>
              <a:t> </a:t>
            </a:r>
            <a:r>
              <a:rPr lang="de-DE" dirty="0" err="1"/>
              <a:t>zones</a:t>
            </a:r>
            <a:r>
              <a:rPr lang="lv-LV" dirty="0"/>
              <a:t>:</a:t>
            </a:r>
            <a:br>
              <a:rPr lang="de-DE" dirty="0"/>
            </a:br>
            <a:r>
              <a:rPr lang="lv-LV" dirty="0"/>
              <a:t>d</a:t>
            </a:r>
            <a:r>
              <a:rPr lang="de-DE" dirty="0" err="1"/>
              <a:t>erogations</a:t>
            </a:r>
            <a:endParaRPr lang="de-DE" dirty="0"/>
          </a:p>
        </p:txBody>
      </p:sp>
    </p:spTree>
    <p:extLst>
      <p:ext uri="{BB962C8B-B14F-4D97-AF65-F5344CB8AC3E}">
        <p14:creationId xmlns:p14="http://schemas.microsoft.com/office/powerpoint/2010/main" val="2297753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E962A39-F374-93F7-F398-0E2FA2DCFA1A}"/>
              </a:ext>
            </a:extLst>
          </p:cNvPr>
          <p:cNvSpPr>
            <a:spLocks noGrp="1"/>
          </p:cNvSpPr>
          <p:nvPr>
            <p:ph idx="1"/>
          </p:nvPr>
        </p:nvSpPr>
        <p:spPr>
          <a:xfrm>
            <a:off x="838200" y="1371600"/>
            <a:ext cx="11080958" cy="4913586"/>
          </a:xfrm>
        </p:spPr>
        <p:txBody>
          <a:bodyPr/>
          <a:lstStyle/>
          <a:p>
            <a:pPr>
              <a:spcAft>
                <a:spcPts val="600"/>
              </a:spcAft>
            </a:pPr>
            <a:r>
              <a:rPr lang="de-DE" b="1" dirty="0"/>
              <a:t>Lifting </a:t>
            </a:r>
            <a:r>
              <a:rPr lang="en-GB" b="1" dirty="0"/>
              <a:t>protection zone (≥ 3km)</a:t>
            </a:r>
            <a:r>
              <a:rPr lang="en-GB" dirty="0"/>
              <a:t>: </a:t>
            </a:r>
          </a:p>
          <a:p>
            <a:pPr lvl="1">
              <a:spcAft>
                <a:spcPts val="600"/>
              </a:spcAft>
              <a:buFont typeface="Symbol" panose="05050102010706020507" pitchFamily="18" charset="2"/>
              <a:buChar char="-"/>
            </a:pPr>
            <a:r>
              <a:rPr lang="en-GB" sz="2400" dirty="0"/>
              <a:t>Completion of preliminary C&amp;D in the infected establishment</a:t>
            </a:r>
            <a:r>
              <a:rPr lang="en-GB" dirty="0"/>
              <a:t>, </a:t>
            </a:r>
          </a:p>
          <a:p>
            <a:pPr lvl="1">
              <a:spcAft>
                <a:spcPts val="600"/>
              </a:spcAft>
              <a:buFont typeface="Symbol" panose="05050102010706020507" pitchFamily="18" charset="2"/>
              <a:buChar char="-"/>
            </a:pPr>
            <a:r>
              <a:rPr lang="en-GB" sz="2400" dirty="0"/>
              <a:t>Visits in </a:t>
            </a:r>
            <a:r>
              <a:rPr lang="en-GB" sz="2400" u="sng" dirty="0"/>
              <a:t>all establishments </a:t>
            </a:r>
            <a:r>
              <a:rPr lang="en-GB" sz="2400" dirty="0"/>
              <a:t>keeping animals of listed species with</a:t>
            </a:r>
            <a:br>
              <a:rPr lang="en-GB" sz="2400" dirty="0"/>
            </a:br>
            <a:r>
              <a:rPr lang="en-GB" sz="2400" dirty="0"/>
              <a:t>favourable results: clinical and when necessary laboratory examination</a:t>
            </a:r>
          </a:p>
          <a:p>
            <a:pPr lvl="1">
              <a:lnSpc>
                <a:spcPct val="150000"/>
              </a:lnSpc>
              <a:spcAft>
                <a:spcPts val="600"/>
              </a:spcAft>
              <a:buFont typeface="Symbol" panose="05050102010706020507" pitchFamily="18" charset="2"/>
              <a:buChar char="-"/>
            </a:pPr>
            <a:r>
              <a:rPr lang="en-GB" sz="2400" dirty="0"/>
              <a:t>Minimum period of validity left (e.g. 21 days)</a:t>
            </a:r>
          </a:p>
          <a:p>
            <a:pPr>
              <a:lnSpc>
                <a:spcPct val="150000"/>
              </a:lnSpc>
              <a:spcAft>
                <a:spcPts val="600"/>
              </a:spcAft>
            </a:pPr>
            <a:r>
              <a:rPr lang="de-DE" b="1" dirty="0"/>
              <a:t>Lifting </a:t>
            </a:r>
            <a:r>
              <a:rPr lang="en-GB" b="1" dirty="0"/>
              <a:t>surveillance zone (≥ 10km)</a:t>
            </a:r>
          </a:p>
          <a:p>
            <a:pPr lvl="1">
              <a:spcAft>
                <a:spcPts val="600"/>
              </a:spcAft>
              <a:buFont typeface="Symbol" panose="05050102010706020507" pitchFamily="18" charset="2"/>
              <a:buChar char="-"/>
            </a:pPr>
            <a:r>
              <a:rPr lang="en-GB" sz="2400" dirty="0"/>
              <a:t>Protection zone lifted – requirements met and for a certain period </a:t>
            </a:r>
            <a:br>
              <a:rPr lang="en-GB" sz="2400" dirty="0"/>
            </a:br>
            <a:r>
              <a:rPr lang="en-GB" sz="2400" dirty="0"/>
              <a:t>(e.g. 9 days) transformed in surveillance zone.</a:t>
            </a:r>
          </a:p>
          <a:p>
            <a:pPr lvl="1">
              <a:spcAft>
                <a:spcPts val="600"/>
              </a:spcAft>
              <a:buFont typeface="Symbol" panose="05050102010706020507" pitchFamily="18" charset="2"/>
              <a:buChar char="-"/>
            </a:pPr>
            <a:r>
              <a:rPr lang="en-US" sz="2400" dirty="0"/>
              <a:t>Visits in a </a:t>
            </a:r>
            <a:r>
              <a:rPr lang="en-US" sz="2400" u="sng" dirty="0"/>
              <a:t>representative number of establishments</a:t>
            </a:r>
            <a:r>
              <a:rPr lang="en-US" sz="2400" dirty="0"/>
              <a:t> keeping animals of listed species with </a:t>
            </a:r>
            <a:r>
              <a:rPr lang="en-GB" sz="2400" dirty="0"/>
              <a:t>favourable</a:t>
            </a:r>
            <a:r>
              <a:rPr lang="en-US" sz="2400" dirty="0"/>
              <a:t> results.</a:t>
            </a:r>
            <a:endParaRPr lang="en-GB" sz="2400" dirty="0"/>
          </a:p>
          <a:p>
            <a:pPr marL="457200" lvl="1" indent="0">
              <a:buNone/>
            </a:pPr>
            <a:br>
              <a:rPr lang="en-GB" sz="2400" dirty="0"/>
            </a:br>
            <a:endParaRPr lang="en-GB" sz="2400" dirty="0"/>
          </a:p>
        </p:txBody>
      </p:sp>
      <p:sp>
        <p:nvSpPr>
          <p:cNvPr id="3" name="Foliennummernplatzhalter 2">
            <a:extLst>
              <a:ext uri="{FF2B5EF4-FFF2-40B4-BE49-F238E27FC236}">
                <a16:creationId xmlns:a16="http://schemas.microsoft.com/office/drawing/2014/main" id="{B566B847-1A76-486E-5604-0B6E9A49D9A6}"/>
              </a:ext>
            </a:extLst>
          </p:cNvPr>
          <p:cNvSpPr>
            <a:spLocks noGrp="1"/>
          </p:cNvSpPr>
          <p:nvPr>
            <p:ph type="sldNum" sz="quarter" idx="12"/>
          </p:nvPr>
        </p:nvSpPr>
        <p:spPr>
          <a:xfrm>
            <a:off x="838200" y="6418155"/>
            <a:ext cx="2743200" cy="365125"/>
          </a:xfrm>
        </p:spPr>
        <p:txBody>
          <a:bodyPr/>
          <a:lstStyle/>
          <a:p>
            <a:fld id="{F46C79FD-C571-418B-AB0F-5EE936C85276}" type="slidenum">
              <a:rPr lang="en-GB" smtClean="0">
                <a:solidFill>
                  <a:schemeClr val="tx1">
                    <a:lumMod val="60000"/>
                    <a:lumOff val="40000"/>
                  </a:schemeClr>
                </a:solidFill>
              </a:rPr>
              <a:t>35</a:t>
            </a:fld>
            <a:endParaRPr lang="en-GB" sz="2000" dirty="0">
              <a:solidFill>
                <a:schemeClr val="tx1">
                  <a:lumMod val="60000"/>
                  <a:lumOff val="40000"/>
                </a:schemeClr>
              </a:solidFill>
            </a:endParaRPr>
          </a:p>
        </p:txBody>
      </p:sp>
      <p:sp>
        <p:nvSpPr>
          <p:cNvPr id="4" name="Titel 3">
            <a:extLst>
              <a:ext uri="{FF2B5EF4-FFF2-40B4-BE49-F238E27FC236}">
                <a16:creationId xmlns:a16="http://schemas.microsoft.com/office/drawing/2014/main" id="{BD577B25-E8BF-8E05-82F6-935FBE3B54EF}"/>
              </a:ext>
            </a:extLst>
          </p:cNvPr>
          <p:cNvSpPr>
            <a:spLocks noGrp="1"/>
          </p:cNvSpPr>
          <p:nvPr>
            <p:ph type="title"/>
          </p:nvPr>
        </p:nvSpPr>
        <p:spPr>
          <a:xfrm>
            <a:off x="4446270" y="422910"/>
            <a:ext cx="6446520" cy="782357"/>
          </a:xfrm>
        </p:spPr>
        <p:txBody>
          <a:bodyPr/>
          <a:lstStyle/>
          <a:p>
            <a:r>
              <a:rPr lang="en-GB"/>
              <a:t>Lifting of measures in the restricted zone</a:t>
            </a:r>
          </a:p>
        </p:txBody>
      </p:sp>
    </p:spTree>
    <p:extLst>
      <p:ext uri="{BB962C8B-B14F-4D97-AF65-F5344CB8AC3E}">
        <p14:creationId xmlns:p14="http://schemas.microsoft.com/office/powerpoint/2010/main" val="1258442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1A53C45-9D86-8EE6-4B75-AC5190BD8959}"/>
              </a:ext>
            </a:extLst>
          </p:cNvPr>
          <p:cNvSpPr>
            <a:spLocks noGrp="1"/>
          </p:cNvSpPr>
          <p:nvPr>
            <p:ph idx="1"/>
          </p:nvPr>
        </p:nvSpPr>
        <p:spPr>
          <a:xfrm>
            <a:off x="838200" y="1610921"/>
            <a:ext cx="10905699" cy="4885490"/>
          </a:xfrm>
        </p:spPr>
        <p:txBody>
          <a:bodyPr/>
          <a:lstStyle/>
          <a:p>
            <a:pPr>
              <a:spcAft>
                <a:spcPts val="600"/>
              </a:spcAft>
            </a:pPr>
            <a:r>
              <a:rPr lang="en-US" b="1" dirty="0"/>
              <a:t>Final cleaning and disinfection </a:t>
            </a:r>
            <a:r>
              <a:rPr lang="en-US" dirty="0"/>
              <a:t>and, when relevant, control of insects and rodents has been carried out  (official supervision)</a:t>
            </a:r>
          </a:p>
          <a:p>
            <a:pPr>
              <a:spcAft>
                <a:spcPts val="600"/>
              </a:spcAft>
            </a:pPr>
            <a:r>
              <a:rPr lang="en-US" b="1" dirty="0"/>
              <a:t>Monitoring period after </a:t>
            </a:r>
            <a:r>
              <a:rPr lang="en-US" dirty="0"/>
              <a:t>completion of the </a:t>
            </a:r>
            <a:r>
              <a:rPr lang="en-US" b="1" dirty="0"/>
              <a:t>final cleaning and disinfection </a:t>
            </a:r>
            <a:r>
              <a:rPr lang="en-US" dirty="0"/>
              <a:t>has elapsed</a:t>
            </a:r>
          </a:p>
          <a:p>
            <a:pPr>
              <a:spcAft>
                <a:spcPts val="600"/>
              </a:spcAft>
            </a:pPr>
            <a:r>
              <a:rPr lang="en-US" dirty="0"/>
              <a:t>Repopulation with </a:t>
            </a:r>
            <a:r>
              <a:rPr lang="en-US" b="1" dirty="0"/>
              <a:t>animals not originated from restricted zones</a:t>
            </a:r>
          </a:p>
          <a:p>
            <a:pPr>
              <a:spcAft>
                <a:spcPts val="600"/>
              </a:spcAft>
            </a:pPr>
            <a:r>
              <a:rPr lang="en-US" b="1" dirty="0"/>
              <a:t>Laboratory examination </a:t>
            </a:r>
            <a:r>
              <a:rPr lang="en-US" dirty="0"/>
              <a:t>with favorable results of a representative number of animals </a:t>
            </a:r>
          </a:p>
          <a:p>
            <a:pPr>
              <a:spcAft>
                <a:spcPts val="600"/>
              </a:spcAft>
            </a:pPr>
            <a:r>
              <a:rPr lang="en-US" b="1" dirty="0"/>
              <a:t>Visits </a:t>
            </a:r>
            <a:r>
              <a:rPr lang="en-US" dirty="0"/>
              <a:t>carried out by official veterinarian on the last day of the monitoring period with </a:t>
            </a:r>
            <a:r>
              <a:rPr lang="en-GB" dirty="0"/>
              <a:t>favourable</a:t>
            </a:r>
            <a:r>
              <a:rPr lang="en-US" dirty="0"/>
              <a:t> results by the </a:t>
            </a:r>
            <a:r>
              <a:rPr lang="en-US" b="1" dirty="0"/>
              <a:t>clinical and laboratory examination</a:t>
            </a:r>
          </a:p>
          <a:p>
            <a:pPr>
              <a:spcAft>
                <a:spcPts val="600"/>
              </a:spcAft>
            </a:pPr>
            <a:r>
              <a:rPr lang="en-US" b="1" dirty="0"/>
              <a:t>Record keeping </a:t>
            </a:r>
            <a:r>
              <a:rPr lang="en-US" dirty="0"/>
              <a:t>proved </a:t>
            </a:r>
          </a:p>
          <a:p>
            <a:r>
              <a:rPr lang="en-GB" b="1" dirty="0"/>
              <a:t>Lifting of measures </a:t>
            </a:r>
            <a:r>
              <a:rPr lang="en-GB" dirty="0"/>
              <a:t>when repopulation completed and favourable results</a:t>
            </a:r>
            <a:r>
              <a:rPr lang="de-DE" dirty="0"/>
              <a:t>.  </a:t>
            </a:r>
          </a:p>
        </p:txBody>
      </p:sp>
      <p:sp>
        <p:nvSpPr>
          <p:cNvPr id="3" name="Foliennummernplatzhalter 2">
            <a:extLst>
              <a:ext uri="{FF2B5EF4-FFF2-40B4-BE49-F238E27FC236}">
                <a16:creationId xmlns:a16="http://schemas.microsoft.com/office/drawing/2014/main" id="{695F7C97-4A57-01E5-EBBD-30D4E9936D60}"/>
              </a:ext>
            </a:extLst>
          </p:cNvPr>
          <p:cNvSpPr>
            <a:spLocks noGrp="1"/>
          </p:cNvSpPr>
          <p:nvPr>
            <p:ph type="sldNum" sz="quarter" idx="12"/>
          </p:nvPr>
        </p:nvSpPr>
        <p:spPr/>
        <p:txBody>
          <a:bodyPr/>
          <a:lstStyle/>
          <a:p>
            <a:fld id="{F46C79FD-C571-418B-AB0F-5EE936C85276}" type="slidenum">
              <a:rPr lang="en-GB" smtClean="0"/>
              <a:t>36</a:t>
            </a:fld>
            <a:endParaRPr lang="en-GB"/>
          </a:p>
        </p:txBody>
      </p:sp>
      <p:sp>
        <p:nvSpPr>
          <p:cNvPr id="4" name="Titel 3">
            <a:extLst>
              <a:ext uri="{FF2B5EF4-FFF2-40B4-BE49-F238E27FC236}">
                <a16:creationId xmlns:a16="http://schemas.microsoft.com/office/drawing/2014/main" id="{FBC1DDEB-0F4A-5CF3-BA70-DA17F93FBB98}"/>
              </a:ext>
            </a:extLst>
          </p:cNvPr>
          <p:cNvSpPr>
            <a:spLocks noGrp="1"/>
          </p:cNvSpPr>
          <p:nvPr>
            <p:ph type="title"/>
          </p:nvPr>
        </p:nvSpPr>
        <p:spPr>
          <a:xfrm>
            <a:off x="3290336" y="688600"/>
            <a:ext cx="8457372" cy="782357"/>
          </a:xfrm>
        </p:spPr>
        <p:txBody>
          <a:bodyPr/>
          <a:lstStyle/>
          <a:p>
            <a:br>
              <a:rPr lang="en-GB" dirty="0"/>
            </a:br>
            <a:r>
              <a:rPr lang="en-GB" dirty="0"/>
              <a:t>Repopulation and lifting measures </a:t>
            </a:r>
            <a:br>
              <a:rPr lang="en-GB" dirty="0"/>
            </a:br>
            <a:r>
              <a:rPr lang="en-GB" dirty="0"/>
              <a:t>Affected establishment</a:t>
            </a:r>
          </a:p>
        </p:txBody>
      </p:sp>
    </p:spTree>
    <p:extLst>
      <p:ext uri="{BB962C8B-B14F-4D97-AF65-F5344CB8AC3E}">
        <p14:creationId xmlns:p14="http://schemas.microsoft.com/office/powerpoint/2010/main" val="3423994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6485206" y="2939702"/>
            <a:ext cx="5706794" cy="268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6270177" y="4714827"/>
            <a:ext cx="3617290" cy="361995"/>
          </a:xfrm>
        </p:spPr>
        <p:txBody>
          <a:bodyPr/>
          <a:lstStyle/>
          <a:p>
            <a:pPr marL="0" indent="0">
              <a:buNone/>
            </a:pPr>
            <a:r>
              <a:rPr lang="en-IE" sz="1600" dirty="0">
                <a:hlinkClick r:id="rId3"/>
              </a:rPr>
              <a:t>EU Spotify</a:t>
            </a:r>
            <a:endParaRPr lang="en-GB" sz="16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22" y="1630238"/>
            <a:ext cx="684199" cy="750146"/>
          </a:xfrm>
          <a:prstGeom prst="rect">
            <a:avLst/>
          </a:prstGeom>
        </p:spPr>
      </p:pic>
      <p:sp>
        <p:nvSpPr>
          <p:cNvPr id="2" name="Rectangle 1"/>
          <p:cNvSpPr/>
          <p:nvPr/>
        </p:nvSpPr>
        <p:spPr>
          <a:xfrm>
            <a:off x="1819504" y="1774881"/>
            <a:ext cx="1439818" cy="338554"/>
          </a:xfrm>
          <a:prstGeom prst="rect">
            <a:avLst/>
          </a:prstGeom>
        </p:spPr>
        <p:txBody>
          <a:bodyPr wrap="none">
            <a:spAutoFit/>
          </a:bodyPr>
          <a:lstStyle/>
          <a:p>
            <a:r>
              <a:rPr lang="en-GB" sz="1600" dirty="0">
                <a:hlinkClick r:id="rId5"/>
              </a:rPr>
              <a:t>ec.europa.eu/</a:t>
            </a:r>
            <a:endParaRPr lang="en-IE" sz="12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22" y="2635213"/>
            <a:ext cx="684199" cy="750146"/>
          </a:xfrm>
          <a:prstGeom prst="rect">
            <a:avLst/>
          </a:prstGeom>
        </p:spPr>
      </p:pic>
      <p:sp>
        <p:nvSpPr>
          <p:cNvPr id="7" name="Rectangle 6"/>
          <p:cNvSpPr/>
          <p:nvPr/>
        </p:nvSpPr>
        <p:spPr>
          <a:xfrm>
            <a:off x="1819504" y="2841009"/>
            <a:ext cx="1165704" cy="338554"/>
          </a:xfrm>
          <a:prstGeom prst="rect">
            <a:avLst/>
          </a:prstGeom>
        </p:spPr>
        <p:txBody>
          <a:bodyPr wrap="none">
            <a:spAutoFit/>
          </a:bodyPr>
          <a:lstStyle/>
          <a:p>
            <a:r>
              <a:rPr lang="en-GB" sz="1600" dirty="0">
                <a:hlinkClick r:id="rId6"/>
              </a:rPr>
              <a:t>europa.eu/</a:t>
            </a:r>
            <a:endParaRPr lang="en-GB" sz="1600"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722" y="3587900"/>
            <a:ext cx="640631" cy="702230"/>
          </a:xfrm>
          <a:prstGeom prst="rect">
            <a:avLst/>
          </a:prstGeom>
        </p:spPr>
      </p:pic>
      <p:sp>
        <p:nvSpPr>
          <p:cNvPr id="9" name="Rectangle 8"/>
          <p:cNvSpPr/>
          <p:nvPr/>
        </p:nvSpPr>
        <p:spPr>
          <a:xfrm>
            <a:off x="1819504" y="3736212"/>
            <a:ext cx="1975221" cy="338554"/>
          </a:xfrm>
          <a:prstGeom prst="rect">
            <a:avLst/>
          </a:prstGeom>
        </p:spPr>
        <p:txBody>
          <a:bodyPr wrap="none">
            <a:spAutoFit/>
          </a:bodyPr>
          <a:lstStyle/>
          <a:p>
            <a:r>
              <a:rPr lang="en-IE" sz="1600" dirty="0">
                <a:hlinkClick r:id="rId8"/>
              </a:rPr>
              <a:t>@</a:t>
            </a:r>
            <a:r>
              <a:rPr lang="en-IE" sz="1600" dirty="0" err="1">
                <a:hlinkClick r:id="rId8"/>
              </a:rPr>
              <a:t>EU_Commission</a:t>
            </a:r>
            <a:r>
              <a:rPr lang="en-IE" sz="1600" dirty="0">
                <a:hlinkClick r:id="rId8"/>
              </a:rPr>
              <a:t> </a:t>
            </a:r>
            <a:endParaRPr lang="en-GB" sz="1200" dirty="0"/>
          </a:p>
        </p:txBody>
      </p:sp>
      <p:sp>
        <p:nvSpPr>
          <p:cNvPr id="10" name="Rectangle 9"/>
          <p:cNvSpPr/>
          <p:nvPr/>
        </p:nvSpPr>
        <p:spPr>
          <a:xfrm>
            <a:off x="1819504" y="4710652"/>
            <a:ext cx="6096000" cy="338554"/>
          </a:xfrm>
          <a:prstGeom prst="rect">
            <a:avLst/>
          </a:prstGeom>
        </p:spPr>
        <p:txBody>
          <a:bodyPr>
            <a:spAutoFit/>
          </a:bodyPr>
          <a:lstStyle/>
          <a:p>
            <a:r>
              <a:rPr lang="en-IE" sz="1600" dirty="0">
                <a:hlinkClick r:id="rId9"/>
              </a:rPr>
              <a:t>@</a:t>
            </a:r>
            <a:r>
              <a:rPr lang="en-IE" sz="1600" dirty="0" err="1">
                <a:hlinkClick r:id="rId9"/>
              </a:rPr>
              <a:t>EuropeanCommission</a:t>
            </a:r>
            <a:r>
              <a:rPr lang="en-IE" sz="1600" dirty="0">
                <a:hlinkClick r:id="rId9"/>
              </a:rPr>
              <a:t> </a:t>
            </a:r>
            <a:endParaRPr lang="en-GB" sz="1200" dirty="0"/>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0922" y="4538287"/>
            <a:ext cx="620230" cy="681506"/>
          </a:xfrm>
          <a:prstGeom prst="rect">
            <a:avLst/>
          </a:prstGeom>
        </p:spPr>
      </p:pic>
      <p:sp>
        <p:nvSpPr>
          <p:cNvPr id="12" name="Rectangle 11"/>
          <p:cNvSpPr/>
          <p:nvPr/>
        </p:nvSpPr>
        <p:spPr>
          <a:xfrm>
            <a:off x="1819504" y="5661644"/>
            <a:ext cx="6096000" cy="338554"/>
          </a:xfrm>
          <a:prstGeom prst="rect">
            <a:avLst/>
          </a:prstGeom>
        </p:spPr>
        <p:txBody>
          <a:bodyPr>
            <a:spAutoFit/>
          </a:bodyPr>
          <a:lstStyle/>
          <a:p>
            <a:r>
              <a:rPr lang="en-IE" sz="1600" dirty="0">
                <a:hlinkClick r:id="rId11"/>
              </a:rPr>
              <a:t>European Commission</a:t>
            </a:r>
            <a:endParaRPr lang="en-GB" sz="1200" dirty="0">
              <a:hlinkClick r:id="rId11"/>
            </a:endParaRPr>
          </a:p>
        </p:txBody>
      </p:sp>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0922" y="5491270"/>
            <a:ext cx="620230" cy="681506"/>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63060" y="1661642"/>
            <a:ext cx="647562" cy="711537"/>
          </a:xfrm>
          <a:prstGeom prst="rect">
            <a:avLst/>
          </a:prstGeom>
        </p:spPr>
      </p:pic>
      <p:sp>
        <p:nvSpPr>
          <p:cNvPr id="15" name="Rectangle 14"/>
          <p:cNvSpPr/>
          <p:nvPr/>
        </p:nvSpPr>
        <p:spPr>
          <a:xfrm>
            <a:off x="6156397" y="1792054"/>
            <a:ext cx="3798073" cy="338554"/>
          </a:xfrm>
          <a:prstGeom prst="rect">
            <a:avLst/>
          </a:prstGeom>
        </p:spPr>
        <p:txBody>
          <a:bodyPr wrap="square">
            <a:spAutoFit/>
          </a:bodyPr>
          <a:lstStyle/>
          <a:p>
            <a:r>
              <a:rPr lang="en-IE" sz="1600" dirty="0">
                <a:hlinkClick r:id="rId14"/>
              </a:rPr>
              <a:t>europeancommission</a:t>
            </a:r>
            <a:r>
              <a:rPr lang="en-IE" sz="1600" dirty="0"/>
              <a:t> </a:t>
            </a:r>
            <a:endParaRPr lang="en-GB" sz="1200" dirty="0"/>
          </a:p>
        </p:txBody>
      </p:sp>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02348" y="2611751"/>
            <a:ext cx="568985" cy="623695"/>
          </a:xfrm>
          <a:prstGeom prst="rect">
            <a:avLst/>
          </a:prstGeom>
        </p:spPr>
      </p:pic>
      <p:sp>
        <p:nvSpPr>
          <p:cNvPr id="17" name="Rectangle 16">
            <a:hlinkClick r:id="rId16"/>
          </p:cNvPr>
          <p:cNvSpPr/>
          <p:nvPr/>
        </p:nvSpPr>
        <p:spPr>
          <a:xfrm>
            <a:off x="6156397" y="2749321"/>
            <a:ext cx="2465740" cy="338554"/>
          </a:xfrm>
          <a:prstGeom prst="rect">
            <a:avLst/>
          </a:prstGeom>
        </p:spPr>
        <p:txBody>
          <a:bodyPr wrap="none">
            <a:spAutoFit/>
          </a:bodyPr>
          <a:lstStyle/>
          <a:p>
            <a:r>
              <a:rPr lang="en-GB" sz="1600" dirty="0">
                <a:hlinkClick r:id="rId16"/>
              </a:rPr>
              <a:t>@</a:t>
            </a:r>
            <a:r>
              <a:rPr lang="en-GB" sz="1600" dirty="0" err="1">
                <a:hlinkClick r:id="rId16"/>
              </a:rPr>
              <a:t>EuropeanCommission</a:t>
            </a:r>
            <a:endParaRPr lang="en-GB" sz="1200" dirty="0"/>
          </a:p>
        </p:txBody>
      </p:sp>
      <p:sp>
        <p:nvSpPr>
          <p:cNvPr id="18" name="Rectangle 17"/>
          <p:cNvSpPr/>
          <p:nvPr/>
        </p:nvSpPr>
        <p:spPr>
          <a:xfrm>
            <a:off x="6270177" y="3733427"/>
            <a:ext cx="927242" cy="338554"/>
          </a:xfrm>
          <a:prstGeom prst="rect">
            <a:avLst/>
          </a:prstGeom>
        </p:spPr>
        <p:txBody>
          <a:bodyPr wrap="none">
            <a:spAutoFit/>
          </a:bodyPr>
          <a:lstStyle/>
          <a:p>
            <a:r>
              <a:rPr lang="en-IE" sz="1600" dirty="0">
                <a:hlinkClick r:id="rId17"/>
              </a:rPr>
              <a:t>EUTube</a:t>
            </a:r>
            <a:endParaRPr lang="en-IE" sz="1200" dirty="0"/>
          </a:p>
        </p:txBody>
      </p:sp>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99823" y="3542487"/>
            <a:ext cx="660728" cy="726004"/>
          </a:xfrm>
          <a:prstGeom prst="rect">
            <a:avLst/>
          </a:prstGeom>
        </p:spPr>
      </p:pic>
      <p:pic>
        <p:nvPicPr>
          <p:cNvPr id="20" name="Picture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81661" y="4514763"/>
            <a:ext cx="695271" cy="762124"/>
          </a:xfrm>
          <a:prstGeom prst="rect">
            <a:avLst/>
          </a:prstGeom>
        </p:spPr>
      </p:pic>
      <p:sp>
        <p:nvSpPr>
          <p:cNvPr id="21" name="Title 20"/>
          <p:cNvSpPr>
            <a:spLocks noGrp="1"/>
          </p:cNvSpPr>
          <p:nvPr>
            <p:ph type="title"/>
          </p:nvPr>
        </p:nvSpPr>
        <p:spPr>
          <a:xfrm>
            <a:off x="3028950" y="482860"/>
            <a:ext cx="8457372" cy="782357"/>
          </a:xfrm>
          <a:prstGeom prst="rect">
            <a:avLst/>
          </a:prstGeom>
        </p:spPr>
        <p:txBody>
          <a:bodyPr/>
          <a:lstStyle/>
          <a:p>
            <a:r>
              <a:rPr lang="en-US" dirty="0"/>
              <a:t>Keep in touch</a:t>
            </a:r>
          </a:p>
        </p:txBody>
      </p:sp>
    </p:spTree>
    <p:extLst>
      <p:ext uri="{BB962C8B-B14F-4D97-AF65-F5344CB8AC3E}">
        <p14:creationId xmlns:p14="http://schemas.microsoft.com/office/powerpoint/2010/main" val="1244639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5622" y="3494435"/>
            <a:ext cx="5706794" cy="2419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C Square Sans Pro" panose="020B0506040000020004" pitchFamily="34" charset="0"/>
            </a:endParaRPr>
          </a:p>
        </p:txBody>
      </p:sp>
      <p:grpSp>
        <p:nvGrpSpPr>
          <p:cNvPr id="3" name="Group 2">
            <a:extLst>
              <a:ext uri="{FF2B5EF4-FFF2-40B4-BE49-F238E27FC236}">
                <a16:creationId xmlns:a16="http://schemas.microsoft.com/office/drawing/2014/main" id="{FE785CDB-CE15-1596-CFB1-9C069B139A7F}"/>
              </a:ext>
            </a:extLst>
          </p:cNvPr>
          <p:cNvGrpSpPr/>
          <p:nvPr/>
        </p:nvGrpSpPr>
        <p:grpSpPr>
          <a:xfrm>
            <a:off x="8966777" y="3564284"/>
            <a:ext cx="3225223" cy="2533228"/>
            <a:chOff x="3101515" y="3168253"/>
            <a:chExt cx="2884615" cy="2432722"/>
          </a:xfrm>
        </p:grpSpPr>
        <p:pic>
          <p:nvPicPr>
            <p:cNvPr id="5" name="Picture 5">
              <a:extLst>
                <a:ext uri="{FF2B5EF4-FFF2-40B4-BE49-F238E27FC236}">
                  <a16:creationId xmlns:a16="http://schemas.microsoft.com/office/drawing/2014/main" id="{61D60B39-52ED-F23D-B205-F09F40C9D6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8716" y="3168253"/>
              <a:ext cx="1782419" cy="95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id="{5614F0F5-4925-977E-A0DF-CA48CC5CC824}"/>
                </a:ext>
              </a:extLst>
            </p:cNvPr>
            <p:cNvSpPr txBox="1">
              <a:spLocks/>
            </p:cNvSpPr>
            <p:nvPr/>
          </p:nvSpPr>
          <p:spPr bwMode="auto">
            <a:xfrm>
              <a:off x="3101515" y="4403583"/>
              <a:ext cx="2884615" cy="1197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None/>
                <a:defRPr sz="1000" i="0">
                  <a:solidFill>
                    <a:schemeClr val="tx1">
                      <a:lumMod val="85000"/>
                      <a:lumOff val="15000"/>
                    </a:schemeClr>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defRPr/>
              </a:pPr>
              <a:r>
                <a:rPr lang="fr-FR" sz="1400" b="0" kern="0" dirty="0"/>
                <a:t>Avenue de Tervuren 36 </a:t>
              </a:r>
            </a:p>
            <a:p>
              <a:pPr>
                <a:defRPr/>
              </a:pPr>
              <a:r>
                <a:rPr lang="fr-FR" sz="1400" b="0" kern="0" dirty="0"/>
                <a:t>1040 Brussels – </a:t>
              </a:r>
              <a:r>
                <a:rPr lang="fr-FR" sz="1400" b="0" kern="0" dirty="0" err="1"/>
                <a:t>Belgium</a:t>
              </a:r>
              <a:endParaRPr lang="fr-FR" sz="1400" b="0" kern="0" dirty="0"/>
            </a:p>
            <a:p>
              <a:pPr>
                <a:defRPr/>
              </a:pPr>
              <a:r>
                <a:rPr lang="sl-SI" sz="1400" kern="0" dirty="0" err="1"/>
                <a:t>Phone</a:t>
              </a:r>
              <a:r>
                <a:rPr lang="fr-FR" sz="1400" b="0" kern="0" dirty="0"/>
                <a:t>: +32 2 736 22 77</a:t>
              </a:r>
            </a:p>
            <a:p>
              <a:pPr>
                <a:defRPr/>
              </a:pPr>
              <a:r>
                <a:rPr lang="fr-FR" sz="1400" b="0" kern="0" dirty="0"/>
                <a:t> </a:t>
              </a:r>
              <a:r>
                <a:rPr lang="fr-FR" sz="1400" b="0" kern="0" dirty="0">
                  <a:hlinkClick r:id="rId4"/>
                </a:rPr>
                <a:t>https://aesagroup.eu/</a:t>
              </a:r>
              <a:r>
                <a:rPr lang="fr-FR" sz="1400" b="0" kern="0" dirty="0"/>
                <a:t> </a:t>
              </a:r>
            </a:p>
          </p:txBody>
        </p:sp>
      </p:grpSp>
      <p:sp>
        <p:nvSpPr>
          <p:cNvPr id="12" name="Text Placeholder 5">
            <a:extLst>
              <a:ext uri="{FF2B5EF4-FFF2-40B4-BE49-F238E27FC236}">
                <a16:creationId xmlns:a16="http://schemas.microsoft.com/office/drawing/2014/main" id="{B7F163D2-0062-B023-8859-3A47873847B5}"/>
              </a:ext>
            </a:extLst>
          </p:cNvPr>
          <p:cNvSpPr txBox="1">
            <a:spLocks/>
          </p:cNvSpPr>
          <p:nvPr/>
        </p:nvSpPr>
        <p:spPr bwMode="auto">
          <a:xfrm>
            <a:off x="6625404" y="4656012"/>
            <a:ext cx="2503615" cy="1197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None/>
              <a:defRPr sz="1000" i="0">
                <a:solidFill>
                  <a:schemeClr val="tx1">
                    <a:lumMod val="85000"/>
                    <a:lumOff val="15000"/>
                  </a:schemeClr>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spcAft>
                <a:spcPts val="0"/>
              </a:spcAft>
              <a:buNone/>
            </a:pPr>
            <a:r>
              <a:rPr lang="fr-FR" sz="1400" dirty="0"/>
              <a:t>17 Avenue André Marie Ampère, </a:t>
            </a:r>
            <a:r>
              <a:rPr lang="fr-FR" sz="1400" dirty="0" err="1"/>
              <a:t>Induspal</a:t>
            </a:r>
            <a:r>
              <a:rPr lang="fr-FR" sz="1400" dirty="0"/>
              <a:t> Lons</a:t>
            </a:r>
          </a:p>
          <a:p>
            <a:pPr marL="0" indent="0">
              <a:spcAft>
                <a:spcPts val="0"/>
              </a:spcAft>
              <a:buNone/>
            </a:pPr>
            <a:r>
              <a:rPr lang="fr-FR" sz="1400" dirty="0"/>
              <a:t>64140 Lons – France</a:t>
            </a:r>
          </a:p>
          <a:p>
            <a:pPr marL="0" indent="0">
              <a:spcAft>
                <a:spcPts val="0"/>
              </a:spcAft>
              <a:buNone/>
            </a:pPr>
            <a:r>
              <a:rPr lang="fr-FR" sz="1400" dirty="0"/>
              <a:t>Phone : +33 5 59 72 43 23</a:t>
            </a:r>
            <a:endParaRPr lang="sl-SI" sz="1400" dirty="0"/>
          </a:p>
          <a:p>
            <a:pPr marL="0" indent="0">
              <a:spcAft>
                <a:spcPts val="0"/>
              </a:spcAft>
              <a:buNone/>
            </a:pPr>
            <a:r>
              <a:rPr lang="en-GB" sz="1400" dirty="0">
                <a:hlinkClick r:id="rId5"/>
              </a:rPr>
              <a:t>https://thetrainingplace.eu</a:t>
            </a:r>
            <a:r>
              <a:rPr lang="en-GB" sz="1400" dirty="0"/>
              <a:t> </a:t>
            </a:r>
            <a:endParaRPr lang="en-GB" sz="1050" b="0" kern="0" dirty="0"/>
          </a:p>
        </p:txBody>
      </p:sp>
      <p:pic>
        <p:nvPicPr>
          <p:cNvPr id="13" name="Image 27">
            <a:extLst>
              <a:ext uri="{FF2B5EF4-FFF2-40B4-BE49-F238E27FC236}">
                <a16:creationId xmlns:a16="http://schemas.microsoft.com/office/drawing/2014/main" id="{11DCB934-9F4F-DFA5-8168-6BA225E06622}"/>
              </a:ext>
            </a:extLst>
          </p:cNvPr>
          <p:cNvPicPr>
            <a:picLocks noChangeAspect="1"/>
          </p:cNvPicPr>
          <p:nvPr/>
        </p:nvPicPr>
        <p:blipFill>
          <a:blip r:embed="rId6">
            <a:extLst>
              <a:ext uri="{28A0092B-C50C-407E-A947-70E740481C1C}">
                <a14:useLocalDpi xmlns:a14="http://schemas.microsoft.com/office/drawing/2010/main" val="0"/>
              </a:ext>
            </a:extLst>
          </a:blip>
          <a:srcRect l="8186" t="9293" r="16602" b="7048"/>
          <a:stretch>
            <a:fillRect/>
          </a:stretch>
        </p:blipFill>
        <p:spPr bwMode="auto">
          <a:xfrm>
            <a:off x="6625404" y="3280756"/>
            <a:ext cx="1282554" cy="1206189"/>
          </a:xfrm>
          <a:prstGeom prst="rect">
            <a:avLst/>
          </a:prstGeom>
          <a:noFill/>
          <a:ln>
            <a:noFill/>
          </a:ln>
        </p:spPr>
      </p:pic>
    </p:spTree>
    <p:extLst>
      <p:ext uri="{BB962C8B-B14F-4D97-AF65-F5344CB8AC3E}">
        <p14:creationId xmlns:p14="http://schemas.microsoft.com/office/powerpoint/2010/main" val="3808363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CF41806-429B-A529-CA28-F5BEC2F2B73C}"/>
              </a:ext>
            </a:extLst>
          </p:cNvPr>
          <p:cNvSpPr>
            <a:spLocks noGrp="1"/>
          </p:cNvSpPr>
          <p:nvPr>
            <p:ph idx="1"/>
          </p:nvPr>
        </p:nvSpPr>
        <p:spPr>
          <a:xfrm>
            <a:off x="838200" y="1633781"/>
            <a:ext cx="10905699" cy="3881904"/>
          </a:xfrm>
        </p:spPr>
        <p:txBody>
          <a:bodyPr/>
          <a:lstStyle/>
          <a:p>
            <a:pPr>
              <a:spcBef>
                <a:spcPts val="0"/>
              </a:spcBef>
              <a:spcAft>
                <a:spcPts val="0"/>
              </a:spcAft>
              <a:defRPr/>
            </a:pPr>
            <a:r>
              <a:rPr lang="de-DE" b="1" dirty="0">
                <a:solidFill>
                  <a:schemeClr val="bg2">
                    <a:lumMod val="10000"/>
                  </a:schemeClr>
                </a:solidFill>
              </a:rPr>
              <a:t>Structured </a:t>
            </a:r>
            <a:r>
              <a:rPr lang="en-GB" b="1" dirty="0">
                <a:solidFill>
                  <a:schemeClr val="bg2">
                    <a:lumMod val="10000"/>
                  </a:schemeClr>
                </a:solidFill>
              </a:rPr>
              <a:t>approach</a:t>
            </a:r>
            <a:r>
              <a:rPr lang="de-DE" b="1" dirty="0">
                <a:solidFill>
                  <a:schemeClr val="bg2">
                    <a:lumMod val="10000"/>
                  </a:schemeClr>
                </a:solidFill>
              </a:rPr>
              <a:t> – </a:t>
            </a:r>
            <a:r>
              <a:rPr lang="en-GB" b="1" dirty="0">
                <a:solidFill>
                  <a:schemeClr val="bg2">
                    <a:lumMod val="10000"/>
                  </a:schemeClr>
                </a:solidFill>
              </a:rPr>
              <a:t>obligations – responsibilities - competencies</a:t>
            </a:r>
          </a:p>
          <a:p>
            <a:pPr>
              <a:spcBef>
                <a:spcPts val="0"/>
              </a:spcBef>
              <a:spcAft>
                <a:spcPts val="0"/>
              </a:spcAft>
              <a:defRPr/>
            </a:pPr>
            <a:endParaRPr lang="en-GB" dirty="0">
              <a:solidFill>
                <a:schemeClr val="bg2">
                  <a:lumMod val="10000"/>
                </a:schemeClr>
              </a:solidFill>
            </a:endParaRPr>
          </a:p>
          <a:p>
            <a:pPr marL="342900" indent="-342900">
              <a:spcBef>
                <a:spcPts val="0"/>
              </a:spcBef>
              <a:spcAft>
                <a:spcPts val="0"/>
              </a:spcAft>
              <a:buFont typeface="Arial" panose="020B0604020202020204" pitchFamily="34" charset="0"/>
              <a:buChar char="•"/>
              <a:defRPr/>
            </a:pPr>
            <a:r>
              <a:rPr lang="en-GB" b="1" u="sng" dirty="0">
                <a:solidFill>
                  <a:schemeClr val="bg2">
                    <a:lumMod val="10000"/>
                  </a:schemeClr>
                </a:solidFill>
              </a:rPr>
              <a:t>Operator </a:t>
            </a:r>
            <a:r>
              <a:rPr lang="en-GB" dirty="0">
                <a:solidFill>
                  <a:schemeClr val="bg2">
                    <a:lumMod val="10000"/>
                  </a:schemeClr>
                </a:solidFill>
              </a:rPr>
              <a:t>- </a:t>
            </a:r>
            <a:r>
              <a:rPr lang="en-US" dirty="0">
                <a:solidFill>
                  <a:schemeClr val="bg2">
                    <a:lumMod val="10000"/>
                  </a:schemeClr>
                </a:solidFill>
              </a:rPr>
              <a:t>means any natural or legal person having animals or products under his responsibility (excluding pet keepers and veterinarians)</a:t>
            </a:r>
            <a:r>
              <a:rPr lang="en-US" dirty="0"/>
              <a:t>;</a:t>
            </a:r>
            <a:endParaRPr lang="en-GB" dirty="0">
              <a:solidFill>
                <a:schemeClr val="bg2">
                  <a:lumMod val="10000"/>
                </a:schemeClr>
              </a:solidFill>
            </a:endParaRPr>
          </a:p>
          <a:p>
            <a:pPr marL="342900" indent="-342900">
              <a:spcBef>
                <a:spcPts val="0"/>
              </a:spcBef>
              <a:spcAft>
                <a:spcPts val="0"/>
              </a:spcAft>
              <a:buFont typeface="Arial" panose="020B0604020202020204" pitchFamily="34" charset="0"/>
              <a:buChar char="•"/>
              <a:defRPr/>
            </a:pPr>
            <a:endParaRPr lang="en-GB" dirty="0">
              <a:solidFill>
                <a:schemeClr val="bg2">
                  <a:lumMod val="10000"/>
                </a:schemeClr>
              </a:solidFill>
            </a:endParaRPr>
          </a:p>
          <a:p>
            <a:pPr marL="342900" indent="-342900">
              <a:spcBef>
                <a:spcPts val="0"/>
              </a:spcBef>
              <a:spcAft>
                <a:spcPts val="0"/>
              </a:spcAft>
              <a:buFont typeface="Arial" panose="020B0604020202020204" pitchFamily="34" charset="0"/>
              <a:buChar char="•"/>
              <a:defRPr/>
            </a:pPr>
            <a:r>
              <a:rPr lang="en-GB" b="1" dirty="0">
                <a:solidFill>
                  <a:schemeClr val="bg2">
                    <a:lumMod val="10000"/>
                  </a:schemeClr>
                </a:solidFill>
              </a:rPr>
              <a:t>Veterinarian, Transporter, Trader</a:t>
            </a:r>
            <a:r>
              <a:rPr lang="en-GB" dirty="0">
                <a:solidFill>
                  <a:schemeClr val="bg2">
                    <a:lumMod val="10000"/>
                  </a:schemeClr>
                </a:solidFill>
              </a:rPr>
              <a:t>, </a:t>
            </a:r>
          </a:p>
          <a:p>
            <a:pPr marL="342900" indent="-342900">
              <a:spcBef>
                <a:spcPts val="0"/>
              </a:spcBef>
              <a:spcAft>
                <a:spcPts val="0"/>
              </a:spcAft>
              <a:buFont typeface="Arial" panose="020B0604020202020204" pitchFamily="34" charset="0"/>
              <a:buChar char="•"/>
              <a:defRPr/>
            </a:pPr>
            <a:endParaRPr lang="en-GB" dirty="0">
              <a:solidFill>
                <a:schemeClr val="bg2">
                  <a:lumMod val="10000"/>
                </a:schemeClr>
              </a:solidFill>
            </a:endParaRPr>
          </a:p>
          <a:p>
            <a:pPr marL="342900" indent="-342900">
              <a:spcBef>
                <a:spcPts val="0"/>
              </a:spcBef>
              <a:spcAft>
                <a:spcPts val="0"/>
              </a:spcAft>
              <a:buFont typeface="Arial" panose="020B0604020202020204" pitchFamily="34" charset="0"/>
              <a:buChar char="•"/>
              <a:defRPr/>
            </a:pPr>
            <a:r>
              <a:rPr lang="en-GB" b="1" dirty="0">
                <a:solidFill>
                  <a:schemeClr val="bg2">
                    <a:lumMod val="10000"/>
                  </a:schemeClr>
                </a:solidFill>
              </a:rPr>
              <a:t>Animal professional</a:t>
            </a:r>
            <a:r>
              <a:rPr lang="en-GB" dirty="0">
                <a:solidFill>
                  <a:schemeClr val="bg2">
                    <a:lumMod val="10000"/>
                  </a:schemeClr>
                </a:solidFill>
              </a:rPr>
              <a:t>,</a:t>
            </a:r>
            <a:br>
              <a:rPr lang="en-GB" dirty="0">
                <a:solidFill>
                  <a:schemeClr val="bg2">
                    <a:lumMod val="10000"/>
                  </a:schemeClr>
                </a:solidFill>
              </a:rPr>
            </a:br>
            <a:r>
              <a:rPr lang="en-US" dirty="0">
                <a:solidFill>
                  <a:schemeClr val="bg2">
                    <a:lumMod val="10000"/>
                  </a:schemeClr>
                </a:solidFill>
              </a:rPr>
              <a:t>natural or legal person having an occupational relationship with animals or products – other than operator or veterinarian,</a:t>
            </a:r>
          </a:p>
          <a:p>
            <a:pPr>
              <a:spcBef>
                <a:spcPts val="0"/>
              </a:spcBef>
              <a:spcAft>
                <a:spcPts val="0"/>
              </a:spcAft>
              <a:defRPr/>
            </a:pPr>
            <a:endParaRPr lang="en-US" dirty="0">
              <a:solidFill>
                <a:schemeClr val="bg2">
                  <a:lumMod val="10000"/>
                </a:schemeClr>
              </a:solidFill>
            </a:endParaRPr>
          </a:p>
          <a:p>
            <a:pPr marL="342900" indent="-342900">
              <a:spcAft>
                <a:spcPts val="0"/>
              </a:spcAft>
              <a:buFont typeface="Arial" panose="020B0604020202020204" pitchFamily="34" charset="0"/>
              <a:buChar char="•"/>
              <a:defRPr/>
            </a:pPr>
            <a:r>
              <a:rPr lang="en-US" b="1" u="sng" dirty="0">
                <a:solidFill>
                  <a:schemeClr val="bg2">
                    <a:lumMod val="10000"/>
                  </a:schemeClr>
                </a:solidFill>
              </a:rPr>
              <a:t>Competent authority </a:t>
            </a:r>
            <a:r>
              <a:rPr lang="en-US" dirty="0">
                <a:solidFill>
                  <a:schemeClr val="bg2">
                    <a:lumMod val="10000"/>
                  </a:schemeClr>
                </a:solidFill>
              </a:rPr>
              <a:t>- </a:t>
            </a:r>
            <a:r>
              <a:rPr lang="en-US" b="1" u="sng" dirty="0">
                <a:solidFill>
                  <a:schemeClr val="bg2">
                    <a:lumMod val="10000"/>
                  </a:schemeClr>
                </a:solidFill>
              </a:rPr>
              <a:t>official veterinarian</a:t>
            </a:r>
          </a:p>
          <a:p>
            <a:endParaRPr lang="de-DE" dirty="0"/>
          </a:p>
        </p:txBody>
      </p:sp>
      <p:sp>
        <p:nvSpPr>
          <p:cNvPr id="3" name="Titel 2">
            <a:extLst>
              <a:ext uri="{FF2B5EF4-FFF2-40B4-BE49-F238E27FC236}">
                <a16:creationId xmlns:a16="http://schemas.microsoft.com/office/drawing/2014/main" id="{2D5F543D-9096-FC08-763A-AA8053FDBF8A}"/>
              </a:ext>
            </a:extLst>
          </p:cNvPr>
          <p:cNvSpPr>
            <a:spLocks noGrp="1"/>
          </p:cNvSpPr>
          <p:nvPr>
            <p:ph type="title"/>
          </p:nvPr>
        </p:nvSpPr>
        <p:spPr/>
        <p:txBody>
          <a:bodyPr/>
          <a:lstStyle/>
          <a:p>
            <a:pPr algn="ctr"/>
            <a:r>
              <a:rPr lang="en-GB" sz="4000" dirty="0"/>
              <a:t>Legal obligations, competencies </a:t>
            </a:r>
            <a:endParaRPr lang="de-DE" dirty="0"/>
          </a:p>
        </p:txBody>
      </p:sp>
      <p:sp>
        <p:nvSpPr>
          <p:cNvPr id="4" name="Foliennummernplatzhalter 3">
            <a:extLst>
              <a:ext uri="{FF2B5EF4-FFF2-40B4-BE49-F238E27FC236}">
                <a16:creationId xmlns:a16="http://schemas.microsoft.com/office/drawing/2014/main" id="{1DDF7F56-AB4E-BCDF-BC35-DDDABB04FB03}"/>
              </a:ext>
            </a:extLst>
          </p:cNvPr>
          <p:cNvSpPr>
            <a:spLocks noGrp="1"/>
          </p:cNvSpPr>
          <p:nvPr>
            <p:ph type="sldNum" sz="quarter" idx="12"/>
          </p:nvPr>
        </p:nvSpPr>
        <p:spPr/>
        <p:txBody>
          <a:bodyPr/>
          <a:lstStyle/>
          <a:p>
            <a:fld id="{F46C79FD-C571-418B-AB0F-5EE936C85276}" type="slidenum">
              <a:rPr lang="en-GB" smtClean="0"/>
              <a:t>4</a:t>
            </a:fld>
            <a:endParaRPr lang="en-GB"/>
          </a:p>
        </p:txBody>
      </p:sp>
    </p:spTree>
    <p:extLst>
      <p:ext uri="{BB962C8B-B14F-4D97-AF65-F5344CB8AC3E}">
        <p14:creationId xmlns:p14="http://schemas.microsoft.com/office/powerpoint/2010/main" val="1583095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08CE302-650A-C64F-6C2C-074D5CDA05A5}"/>
              </a:ext>
            </a:extLst>
          </p:cNvPr>
          <p:cNvSpPr>
            <a:spLocks noGrp="1"/>
          </p:cNvSpPr>
          <p:nvPr>
            <p:ph idx="1"/>
          </p:nvPr>
        </p:nvSpPr>
        <p:spPr>
          <a:xfrm>
            <a:off x="643150" y="1488048"/>
            <a:ext cx="10905699" cy="3881904"/>
          </a:xfrm>
        </p:spPr>
        <p:txBody>
          <a:bodyPr/>
          <a:lstStyle/>
          <a:p>
            <a:pPr>
              <a:spcAft>
                <a:spcPts val="0"/>
              </a:spcAft>
              <a:defRPr/>
            </a:pPr>
            <a:r>
              <a:rPr lang="en-US" b="1" dirty="0">
                <a:solidFill>
                  <a:schemeClr val="bg2">
                    <a:lumMod val="10000"/>
                  </a:schemeClr>
                </a:solidFill>
              </a:rPr>
              <a:t>Suspicion when:</a:t>
            </a:r>
            <a:br>
              <a:rPr lang="en-US" b="1" dirty="0">
                <a:solidFill>
                  <a:schemeClr val="bg2">
                    <a:lumMod val="10000"/>
                  </a:schemeClr>
                </a:solidFill>
              </a:rPr>
            </a:br>
            <a:r>
              <a:rPr lang="en-US" sz="2000" i="1" dirty="0">
                <a:solidFill>
                  <a:schemeClr val="bg2">
                    <a:lumMod val="10000"/>
                  </a:schemeClr>
                </a:solidFill>
              </a:rPr>
              <a:t>Delegated Regulation (EU )2020/689 (Art. 9</a:t>
            </a:r>
            <a:r>
              <a:rPr lang="en-US" sz="2000" dirty="0">
                <a:solidFill>
                  <a:schemeClr val="bg2">
                    <a:lumMod val="10000"/>
                  </a:schemeClr>
                </a:solidFill>
              </a:rPr>
              <a:t>) </a:t>
            </a:r>
            <a:endParaRPr lang="en-US" sz="2000" b="1" dirty="0">
              <a:solidFill>
                <a:schemeClr val="bg2">
                  <a:lumMod val="10000"/>
                </a:schemeClr>
              </a:solidFill>
            </a:endParaRPr>
          </a:p>
          <a:p>
            <a:pPr>
              <a:spcBef>
                <a:spcPts val="0"/>
              </a:spcBef>
              <a:spcAft>
                <a:spcPts val="0"/>
              </a:spcAft>
              <a:defRPr/>
            </a:pPr>
            <a:endParaRPr lang="en-US" dirty="0">
              <a:solidFill>
                <a:schemeClr val="bg2">
                  <a:lumMod val="10000"/>
                </a:schemeClr>
              </a:solidFill>
            </a:endParaRPr>
          </a:p>
          <a:p>
            <a:pPr marL="457200" indent="-457200">
              <a:spcBef>
                <a:spcPts val="0"/>
              </a:spcBef>
              <a:spcAft>
                <a:spcPts val="0"/>
              </a:spcAft>
              <a:buFont typeface="+mj-lt"/>
              <a:buAutoNum type="arabicPeriod"/>
              <a:defRPr/>
            </a:pPr>
            <a:r>
              <a:rPr lang="en-US" b="1" dirty="0">
                <a:solidFill>
                  <a:schemeClr val="bg2">
                    <a:lumMod val="10000"/>
                  </a:schemeClr>
                </a:solidFill>
              </a:rPr>
              <a:t>clinical signs</a:t>
            </a:r>
            <a:r>
              <a:rPr lang="en-US" dirty="0">
                <a:solidFill>
                  <a:schemeClr val="bg2">
                    <a:lumMod val="10000"/>
                  </a:schemeClr>
                </a:solidFill>
              </a:rPr>
              <a:t>, </a:t>
            </a:r>
            <a:r>
              <a:rPr lang="en-US" b="1" dirty="0">
                <a:solidFill>
                  <a:schemeClr val="bg2">
                    <a:lumMod val="10000"/>
                  </a:schemeClr>
                </a:solidFill>
              </a:rPr>
              <a:t>post-mortem lesions </a:t>
            </a:r>
            <a:r>
              <a:rPr lang="en-US" dirty="0">
                <a:solidFill>
                  <a:schemeClr val="bg2">
                    <a:lumMod val="10000"/>
                  </a:schemeClr>
                </a:solidFill>
              </a:rPr>
              <a:t>or </a:t>
            </a:r>
            <a:r>
              <a:rPr lang="en-US" b="1" dirty="0">
                <a:solidFill>
                  <a:schemeClr val="bg2">
                    <a:lumMod val="10000"/>
                  </a:schemeClr>
                </a:solidFill>
              </a:rPr>
              <a:t>histological findings </a:t>
            </a:r>
            <a:r>
              <a:rPr lang="en-US" dirty="0">
                <a:solidFill>
                  <a:schemeClr val="bg2">
                    <a:lumMod val="10000"/>
                  </a:schemeClr>
                </a:solidFill>
              </a:rPr>
              <a:t>are indicative;  </a:t>
            </a:r>
            <a:r>
              <a:rPr lang="en-US" b="1" u="sng" dirty="0">
                <a:solidFill>
                  <a:schemeClr val="bg2">
                    <a:lumMod val="10000"/>
                  </a:schemeClr>
                </a:solidFill>
              </a:rPr>
              <a:t>or</a:t>
            </a:r>
          </a:p>
          <a:p>
            <a:pPr marL="457200" indent="-457200">
              <a:spcBef>
                <a:spcPts val="0"/>
              </a:spcBef>
              <a:spcAft>
                <a:spcPts val="0"/>
              </a:spcAft>
              <a:buFont typeface="+mj-lt"/>
              <a:buAutoNum type="arabicPeriod"/>
              <a:defRPr/>
            </a:pPr>
            <a:endParaRPr lang="en-US" dirty="0">
              <a:solidFill>
                <a:schemeClr val="bg2">
                  <a:lumMod val="10000"/>
                </a:schemeClr>
              </a:solidFill>
            </a:endParaRPr>
          </a:p>
          <a:p>
            <a:pPr marL="457200" indent="-457200">
              <a:spcBef>
                <a:spcPts val="0"/>
              </a:spcBef>
              <a:spcAft>
                <a:spcPts val="0"/>
              </a:spcAft>
              <a:buFont typeface="+mj-lt"/>
              <a:buAutoNum type="arabicPeriod"/>
              <a:defRPr/>
            </a:pPr>
            <a:r>
              <a:rPr lang="en-US" dirty="0">
                <a:solidFill>
                  <a:schemeClr val="bg2">
                    <a:lumMod val="10000"/>
                  </a:schemeClr>
                </a:solidFill>
              </a:rPr>
              <a:t>results from a </a:t>
            </a:r>
            <a:r>
              <a:rPr lang="en-US" b="1" dirty="0">
                <a:solidFill>
                  <a:schemeClr val="bg2">
                    <a:lumMod val="10000"/>
                  </a:schemeClr>
                </a:solidFill>
              </a:rPr>
              <a:t>diagnostic method </a:t>
            </a:r>
            <a:r>
              <a:rPr lang="en-US" dirty="0">
                <a:solidFill>
                  <a:schemeClr val="bg2">
                    <a:lumMod val="10000"/>
                  </a:schemeClr>
                </a:solidFill>
              </a:rPr>
              <a:t>are indicating the </a:t>
            </a:r>
            <a:r>
              <a:rPr lang="en-US" b="1" dirty="0">
                <a:solidFill>
                  <a:schemeClr val="bg2">
                    <a:lumMod val="10000"/>
                  </a:schemeClr>
                </a:solidFill>
              </a:rPr>
              <a:t>likely presence </a:t>
            </a:r>
            <a:r>
              <a:rPr lang="en-US" dirty="0">
                <a:solidFill>
                  <a:schemeClr val="bg2">
                    <a:lumMod val="10000"/>
                  </a:schemeClr>
                </a:solidFill>
              </a:rPr>
              <a:t>of the disease;   </a:t>
            </a:r>
            <a:r>
              <a:rPr lang="en-US" b="1" u="sng" dirty="0">
                <a:solidFill>
                  <a:schemeClr val="bg2">
                    <a:lumMod val="10000"/>
                  </a:schemeClr>
                </a:solidFill>
              </a:rPr>
              <a:t>or</a:t>
            </a:r>
          </a:p>
          <a:p>
            <a:pPr marL="457200" indent="-457200">
              <a:spcBef>
                <a:spcPts val="0"/>
              </a:spcBef>
              <a:spcAft>
                <a:spcPts val="0"/>
              </a:spcAft>
              <a:buFont typeface="+mj-lt"/>
              <a:buAutoNum type="arabicPeriod"/>
              <a:defRPr/>
            </a:pPr>
            <a:endParaRPr lang="en-US" dirty="0">
              <a:solidFill>
                <a:schemeClr val="bg2">
                  <a:lumMod val="10000"/>
                </a:schemeClr>
              </a:solidFill>
            </a:endParaRPr>
          </a:p>
          <a:p>
            <a:pPr marL="457200" indent="-457200">
              <a:spcBef>
                <a:spcPts val="0"/>
              </a:spcBef>
              <a:spcAft>
                <a:spcPts val="0"/>
              </a:spcAft>
              <a:buFont typeface="+mj-lt"/>
              <a:buAutoNum type="arabicPeriod"/>
              <a:defRPr/>
            </a:pPr>
            <a:r>
              <a:rPr lang="en-US" dirty="0">
                <a:solidFill>
                  <a:schemeClr val="bg2">
                    <a:lumMod val="10000"/>
                  </a:schemeClr>
                </a:solidFill>
              </a:rPr>
              <a:t>an </a:t>
            </a:r>
            <a:r>
              <a:rPr lang="en-US" b="1" dirty="0">
                <a:solidFill>
                  <a:schemeClr val="bg2">
                    <a:lumMod val="10000"/>
                  </a:schemeClr>
                </a:solidFill>
              </a:rPr>
              <a:t>epidemiological link </a:t>
            </a:r>
            <a:r>
              <a:rPr lang="en-US" dirty="0">
                <a:solidFill>
                  <a:schemeClr val="bg2">
                    <a:lumMod val="10000"/>
                  </a:schemeClr>
                </a:solidFill>
              </a:rPr>
              <a:t>with a confirmed case has been established</a:t>
            </a:r>
            <a:endParaRPr lang="de-DE" dirty="0"/>
          </a:p>
        </p:txBody>
      </p:sp>
      <p:sp>
        <p:nvSpPr>
          <p:cNvPr id="3" name="Titel 2">
            <a:extLst>
              <a:ext uri="{FF2B5EF4-FFF2-40B4-BE49-F238E27FC236}">
                <a16:creationId xmlns:a16="http://schemas.microsoft.com/office/drawing/2014/main" id="{7DAF6E72-DA09-4A33-D632-7D662D841C77}"/>
              </a:ext>
            </a:extLst>
          </p:cNvPr>
          <p:cNvSpPr>
            <a:spLocks noGrp="1"/>
          </p:cNvSpPr>
          <p:nvPr>
            <p:ph type="title"/>
          </p:nvPr>
        </p:nvSpPr>
        <p:spPr>
          <a:xfrm>
            <a:off x="2914650" y="357130"/>
            <a:ext cx="8457372" cy="782357"/>
          </a:xfrm>
        </p:spPr>
        <p:txBody>
          <a:bodyPr/>
          <a:lstStyle/>
          <a:p>
            <a:pPr algn="ctr"/>
            <a:r>
              <a:rPr lang="en-GB" dirty="0"/>
              <a:t>Suspicion</a:t>
            </a:r>
          </a:p>
        </p:txBody>
      </p:sp>
      <p:sp>
        <p:nvSpPr>
          <p:cNvPr id="4" name="Foliennummernplatzhalter 3">
            <a:extLst>
              <a:ext uri="{FF2B5EF4-FFF2-40B4-BE49-F238E27FC236}">
                <a16:creationId xmlns:a16="http://schemas.microsoft.com/office/drawing/2014/main" id="{0C2D1AC7-B4D4-EB13-9C33-B5F1811DA296}"/>
              </a:ext>
            </a:extLst>
          </p:cNvPr>
          <p:cNvSpPr>
            <a:spLocks noGrp="1"/>
          </p:cNvSpPr>
          <p:nvPr>
            <p:ph type="sldNum" sz="quarter" idx="12"/>
          </p:nvPr>
        </p:nvSpPr>
        <p:spPr/>
        <p:txBody>
          <a:bodyPr/>
          <a:lstStyle/>
          <a:p>
            <a:fld id="{F46C79FD-C571-418B-AB0F-5EE936C85276}" type="slidenum">
              <a:rPr lang="en-GB" smtClean="0"/>
              <a:t>5</a:t>
            </a:fld>
            <a:endParaRPr lang="en-GB"/>
          </a:p>
        </p:txBody>
      </p:sp>
    </p:spTree>
    <p:extLst>
      <p:ext uri="{BB962C8B-B14F-4D97-AF65-F5344CB8AC3E}">
        <p14:creationId xmlns:p14="http://schemas.microsoft.com/office/powerpoint/2010/main" val="331549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F862DDA-97BD-0670-77AC-FB02418DA080}"/>
              </a:ext>
            </a:extLst>
          </p:cNvPr>
          <p:cNvSpPr>
            <a:spLocks noGrp="1"/>
          </p:cNvSpPr>
          <p:nvPr>
            <p:ph idx="1"/>
          </p:nvPr>
        </p:nvSpPr>
        <p:spPr/>
        <p:txBody>
          <a:bodyPr/>
          <a:lstStyle/>
          <a:p>
            <a:pPr marL="0" indent="0">
              <a:spcBef>
                <a:spcPts val="0"/>
              </a:spcBef>
              <a:spcAft>
                <a:spcPts val="0"/>
              </a:spcAft>
              <a:buNone/>
              <a:defRPr/>
            </a:pPr>
            <a:r>
              <a:rPr lang="en-US" b="1" dirty="0">
                <a:solidFill>
                  <a:schemeClr val="tx1">
                    <a:lumMod val="50000"/>
                  </a:schemeClr>
                </a:solidFill>
              </a:rPr>
              <a:t>Outbreak when:</a:t>
            </a:r>
          </a:p>
          <a:p>
            <a:pPr marL="0" indent="0">
              <a:spcAft>
                <a:spcPts val="0"/>
              </a:spcAft>
              <a:buNone/>
              <a:defRPr/>
            </a:pPr>
            <a:r>
              <a:rPr lang="en-US" sz="2000" i="1" dirty="0">
                <a:solidFill>
                  <a:schemeClr val="tx1">
                    <a:lumMod val="50000"/>
                  </a:schemeClr>
                </a:solidFill>
              </a:rPr>
              <a:t>Delegated Regulation (EU) 2020/689 (Art. 9) </a:t>
            </a:r>
          </a:p>
          <a:p>
            <a:pPr marL="0" indent="0">
              <a:spcBef>
                <a:spcPts val="0"/>
              </a:spcBef>
              <a:spcAft>
                <a:spcPts val="0"/>
              </a:spcAft>
              <a:buNone/>
              <a:defRPr/>
            </a:pPr>
            <a:endParaRPr lang="en-US" dirty="0">
              <a:solidFill>
                <a:schemeClr val="tx1">
                  <a:lumMod val="50000"/>
                </a:schemeClr>
              </a:solidFill>
            </a:endParaRPr>
          </a:p>
          <a:p>
            <a:pPr marL="457200" indent="-457200">
              <a:spcBef>
                <a:spcPts val="0"/>
              </a:spcBef>
              <a:spcAft>
                <a:spcPts val="0"/>
              </a:spcAft>
              <a:buFont typeface="+mj-lt"/>
              <a:buAutoNum type="arabicPeriod"/>
              <a:defRPr/>
            </a:pPr>
            <a:r>
              <a:rPr lang="en-US" dirty="0">
                <a:solidFill>
                  <a:schemeClr val="tx1">
                    <a:lumMod val="50000"/>
                  </a:schemeClr>
                </a:solidFill>
              </a:rPr>
              <a:t>the </a:t>
            </a:r>
            <a:r>
              <a:rPr lang="en-US" b="1" dirty="0">
                <a:solidFill>
                  <a:schemeClr val="tx1">
                    <a:lumMod val="50000"/>
                  </a:schemeClr>
                </a:solidFill>
              </a:rPr>
              <a:t>disease agent</a:t>
            </a:r>
            <a:r>
              <a:rPr lang="en-US" dirty="0">
                <a:solidFill>
                  <a:schemeClr val="tx1">
                    <a:lumMod val="50000"/>
                  </a:schemeClr>
                </a:solidFill>
              </a:rPr>
              <a:t>, excluding vaccine strains, has been </a:t>
            </a:r>
            <a:r>
              <a:rPr lang="en-US" b="1" dirty="0">
                <a:solidFill>
                  <a:schemeClr val="tx1">
                    <a:lumMod val="50000"/>
                  </a:schemeClr>
                </a:solidFill>
              </a:rPr>
              <a:t>isolated</a:t>
            </a:r>
          </a:p>
          <a:p>
            <a:pPr marL="457200" indent="-457200">
              <a:spcBef>
                <a:spcPts val="0"/>
              </a:spcBef>
              <a:spcAft>
                <a:spcPts val="0"/>
              </a:spcAft>
              <a:buFont typeface="+mj-lt"/>
              <a:buAutoNum type="arabicPeriod"/>
              <a:defRPr/>
            </a:pPr>
            <a:endParaRPr lang="en-US" dirty="0">
              <a:solidFill>
                <a:schemeClr val="tx1">
                  <a:lumMod val="50000"/>
                </a:schemeClr>
              </a:solidFill>
            </a:endParaRPr>
          </a:p>
          <a:p>
            <a:pPr marL="457200" indent="-457200">
              <a:spcAft>
                <a:spcPts val="0"/>
              </a:spcAft>
              <a:buFont typeface="+mj-lt"/>
              <a:buAutoNum type="arabicPeriod"/>
              <a:defRPr/>
            </a:pPr>
            <a:r>
              <a:rPr lang="en-US" dirty="0">
                <a:solidFill>
                  <a:schemeClr val="bg2">
                    <a:lumMod val="10000"/>
                  </a:schemeClr>
                </a:solidFill>
              </a:rPr>
              <a:t>an </a:t>
            </a:r>
            <a:r>
              <a:rPr lang="en-US" b="1" dirty="0">
                <a:solidFill>
                  <a:schemeClr val="bg2">
                    <a:lumMod val="10000"/>
                  </a:schemeClr>
                </a:solidFill>
              </a:rPr>
              <a:t>specific antigen or nucleic acid identified</a:t>
            </a:r>
            <a:br>
              <a:rPr lang="en-US" dirty="0">
                <a:solidFill>
                  <a:schemeClr val="bg2">
                    <a:lumMod val="10000"/>
                  </a:schemeClr>
                </a:solidFill>
              </a:rPr>
            </a:br>
            <a:r>
              <a:rPr lang="en-US" dirty="0">
                <a:solidFill>
                  <a:schemeClr val="bg2">
                    <a:lumMod val="10000"/>
                  </a:schemeClr>
                </a:solidFill>
              </a:rPr>
              <a:t>	</a:t>
            </a:r>
            <a:r>
              <a:rPr lang="en-US" b="1" u="sng" dirty="0">
                <a:solidFill>
                  <a:schemeClr val="bg2">
                    <a:lumMod val="10000"/>
                  </a:schemeClr>
                </a:solidFill>
              </a:rPr>
              <a:t>and</a:t>
            </a:r>
            <a:r>
              <a:rPr lang="en-US" dirty="0">
                <a:solidFill>
                  <a:schemeClr val="bg2">
                    <a:lumMod val="10000"/>
                  </a:schemeClr>
                </a:solidFill>
              </a:rPr>
              <a:t> animals showing </a:t>
            </a:r>
            <a:r>
              <a:rPr lang="en-US" b="1" dirty="0">
                <a:solidFill>
                  <a:schemeClr val="bg2">
                    <a:lumMod val="10000"/>
                  </a:schemeClr>
                </a:solidFill>
              </a:rPr>
              <a:t>clinical signs </a:t>
            </a:r>
            <a:br>
              <a:rPr lang="en-US" dirty="0">
                <a:solidFill>
                  <a:schemeClr val="bg2">
                    <a:lumMod val="10000"/>
                  </a:schemeClr>
                </a:solidFill>
              </a:rPr>
            </a:br>
            <a:r>
              <a:rPr lang="en-US" dirty="0">
                <a:solidFill>
                  <a:schemeClr val="bg2">
                    <a:lumMod val="10000"/>
                  </a:schemeClr>
                </a:solidFill>
              </a:rPr>
              <a:t>	</a:t>
            </a:r>
            <a:r>
              <a:rPr lang="en-US" b="1" u="sng" dirty="0">
                <a:solidFill>
                  <a:schemeClr val="bg2">
                    <a:lumMod val="10000"/>
                  </a:schemeClr>
                </a:solidFill>
              </a:rPr>
              <a:t>or</a:t>
            </a:r>
            <a:r>
              <a:rPr lang="en-US" dirty="0">
                <a:solidFill>
                  <a:schemeClr val="bg2">
                    <a:lumMod val="10000"/>
                  </a:schemeClr>
                </a:solidFill>
              </a:rPr>
              <a:t> an </a:t>
            </a:r>
            <a:r>
              <a:rPr lang="en-US" b="1" dirty="0">
                <a:solidFill>
                  <a:schemeClr val="bg2">
                    <a:lumMod val="10000"/>
                  </a:schemeClr>
                </a:solidFill>
              </a:rPr>
              <a:t>epidemiological link </a:t>
            </a:r>
            <a:r>
              <a:rPr lang="en-US" dirty="0">
                <a:solidFill>
                  <a:schemeClr val="bg2">
                    <a:lumMod val="10000"/>
                  </a:schemeClr>
                </a:solidFill>
              </a:rPr>
              <a:t>with a confirmed case; </a:t>
            </a:r>
            <a:br>
              <a:rPr lang="en-US" dirty="0">
                <a:solidFill>
                  <a:schemeClr val="bg2">
                    <a:lumMod val="10000"/>
                  </a:schemeClr>
                </a:solidFill>
              </a:rPr>
            </a:br>
            <a:endParaRPr lang="en-US" dirty="0">
              <a:solidFill>
                <a:schemeClr val="bg2">
                  <a:lumMod val="10000"/>
                </a:schemeClr>
              </a:solidFill>
            </a:endParaRPr>
          </a:p>
          <a:p>
            <a:pPr marL="457200" indent="-457200">
              <a:spcBef>
                <a:spcPts val="0"/>
              </a:spcBef>
              <a:spcAft>
                <a:spcPts val="0"/>
              </a:spcAft>
              <a:buFont typeface="+mj-lt"/>
              <a:buAutoNum type="arabicPeriod"/>
              <a:defRPr/>
            </a:pPr>
            <a:r>
              <a:rPr lang="en-US" dirty="0">
                <a:solidFill>
                  <a:schemeClr val="bg2">
                    <a:lumMod val="10000"/>
                  </a:schemeClr>
                </a:solidFill>
              </a:rPr>
              <a:t>a positive result from an </a:t>
            </a:r>
            <a:r>
              <a:rPr lang="en-US" b="1" dirty="0">
                <a:solidFill>
                  <a:schemeClr val="bg2">
                    <a:lumMod val="10000"/>
                  </a:schemeClr>
                </a:solidFill>
              </a:rPr>
              <a:t>indirect diagnostic method </a:t>
            </a:r>
            <a:br>
              <a:rPr lang="en-US" dirty="0">
                <a:solidFill>
                  <a:schemeClr val="bg2">
                    <a:lumMod val="10000"/>
                  </a:schemeClr>
                </a:solidFill>
              </a:rPr>
            </a:br>
            <a:r>
              <a:rPr lang="en-US" dirty="0">
                <a:solidFill>
                  <a:schemeClr val="bg2">
                    <a:lumMod val="10000"/>
                  </a:schemeClr>
                </a:solidFill>
              </a:rPr>
              <a:t>	</a:t>
            </a:r>
            <a:r>
              <a:rPr lang="en-US" b="1" u="sng" dirty="0">
                <a:solidFill>
                  <a:schemeClr val="bg2">
                    <a:lumMod val="10000"/>
                  </a:schemeClr>
                </a:solidFill>
              </a:rPr>
              <a:t>and </a:t>
            </a:r>
            <a:r>
              <a:rPr lang="en-US" dirty="0">
                <a:solidFill>
                  <a:schemeClr val="bg2">
                    <a:lumMod val="10000"/>
                  </a:schemeClr>
                </a:solidFill>
              </a:rPr>
              <a:t>animals showing </a:t>
            </a:r>
            <a:r>
              <a:rPr lang="en-US" b="1" dirty="0">
                <a:solidFill>
                  <a:schemeClr val="bg2">
                    <a:lumMod val="10000"/>
                  </a:schemeClr>
                </a:solidFill>
              </a:rPr>
              <a:t>clinical signs </a:t>
            </a:r>
            <a:br>
              <a:rPr lang="en-US" dirty="0">
                <a:solidFill>
                  <a:schemeClr val="bg2">
                    <a:lumMod val="10000"/>
                  </a:schemeClr>
                </a:solidFill>
              </a:rPr>
            </a:br>
            <a:r>
              <a:rPr lang="en-US" dirty="0">
                <a:solidFill>
                  <a:schemeClr val="bg2">
                    <a:lumMod val="10000"/>
                  </a:schemeClr>
                </a:solidFill>
              </a:rPr>
              <a:t>	</a:t>
            </a:r>
            <a:r>
              <a:rPr lang="en-US" b="1" u="sng" dirty="0">
                <a:solidFill>
                  <a:schemeClr val="bg2">
                    <a:lumMod val="10000"/>
                  </a:schemeClr>
                </a:solidFill>
              </a:rPr>
              <a:t>or</a:t>
            </a:r>
            <a:r>
              <a:rPr lang="en-US" dirty="0">
                <a:solidFill>
                  <a:schemeClr val="bg2">
                    <a:lumMod val="10000"/>
                  </a:schemeClr>
                </a:solidFill>
              </a:rPr>
              <a:t> an </a:t>
            </a:r>
            <a:r>
              <a:rPr lang="en-US" b="1" dirty="0">
                <a:solidFill>
                  <a:schemeClr val="bg2">
                    <a:lumMod val="10000"/>
                  </a:schemeClr>
                </a:solidFill>
              </a:rPr>
              <a:t>epidemiological link </a:t>
            </a:r>
            <a:r>
              <a:rPr lang="en-US" dirty="0">
                <a:solidFill>
                  <a:schemeClr val="bg2">
                    <a:lumMod val="10000"/>
                  </a:schemeClr>
                </a:solidFill>
              </a:rPr>
              <a:t>with a confirmed case.</a:t>
            </a:r>
            <a:endParaRPr lang="pl-PL" dirty="0">
              <a:solidFill>
                <a:schemeClr val="bg2">
                  <a:lumMod val="10000"/>
                </a:schemeClr>
              </a:solidFill>
            </a:endParaRPr>
          </a:p>
          <a:p>
            <a:endParaRPr lang="de-DE" dirty="0"/>
          </a:p>
        </p:txBody>
      </p:sp>
      <p:sp>
        <p:nvSpPr>
          <p:cNvPr id="3" name="Titel 2">
            <a:extLst>
              <a:ext uri="{FF2B5EF4-FFF2-40B4-BE49-F238E27FC236}">
                <a16:creationId xmlns:a16="http://schemas.microsoft.com/office/drawing/2014/main" id="{A000E983-1DE2-3F86-7135-B9AEF5917C1C}"/>
              </a:ext>
            </a:extLst>
          </p:cNvPr>
          <p:cNvSpPr>
            <a:spLocks noGrp="1"/>
          </p:cNvSpPr>
          <p:nvPr>
            <p:ph type="title"/>
          </p:nvPr>
        </p:nvSpPr>
        <p:spPr>
          <a:xfrm>
            <a:off x="3108960" y="388508"/>
            <a:ext cx="8457372" cy="782357"/>
          </a:xfrm>
        </p:spPr>
        <p:txBody>
          <a:bodyPr/>
          <a:lstStyle/>
          <a:p>
            <a:pPr algn="ctr"/>
            <a:r>
              <a:rPr lang="en-GB" dirty="0"/>
              <a:t>Officially confirmed outbreak </a:t>
            </a:r>
          </a:p>
        </p:txBody>
      </p:sp>
      <p:sp>
        <p:nvSpPr>
          <p:cNvPr id="4" name="Foliennummernplatzhalter 3">
            <a:extLst>
              <a:ext uri="{FF2B5EF4-FFF2-40B4-BE49-F238E27FC236}">
                <a16:creationId xmlns:a16="http://schemas.microsoft.com/office/drawing/2014/main" id="{A9D0611F-6FDD-E809-1910-B7FA990D3488}"/>
              </a:ext>
            </a:extLst>
          </p:cNvPr>
          <p:cNvSpPr>
            <a:spLocks noGrp="1"/>
          </p:cNvSpPr>
          <p:nvPr>
            <p:ph type="sldNum" sz="quarter" idx="12"/>
          </p:nvPr>
        </p:nvSpPr>
        <p:spPr/>
        <p:txBody>
          <a:bodyPr/>
          <a:lstStyle/>
          <a:p>
            <a:fld id="{F46C79FD-C571-418B-AB0F-5EE936C85276}" type="slidenum">
              <a:rPr lang="en-GB" smtClean="0"/>
              <a:t>6</a:t>
            </a:fld>
            <a:endParaRPr lang="en-GB"/>
          </a:p>
        </p:txBody>
      </p:sp>
    </p:spTree>
    <p:extLst>
      <p:ext uri="{BB962C8B-B14F-4D97-AF65-F5344CB8AC3E}">
        <p14:creationId xmlns:p14="http://schemas.microsoft.com/office/powerpoint/2010/main" val="4222319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831850" y="1504335"/>
            <a:ext cx="10515600" cy="4561564"/>
          </a:xfrm>
        </p:spPr>
        <p:txBody>
          <a:bodyPr>
            <a:normAutofit/>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p:txBody>
      </p:sp>
      <p:sp>
        <p:nvSpPr>
          <p:cNvPr id="9" name="Rechteck: abgerundete Ecken 8">
            <a:extLst>
              <a:ext uri="{FF2B5EF4-FFF2-40B4-BE49-F238E27FC236}">
                <a16:creationId xmlns:a16="http://schemas.microsoft.com/office/drawing/2014/main" id="{14C82E1A-015D-D55E-D14D-8E4BD55F14F8}"/>
              </a:ext>
            </a:extLst>
          </p:cNvPr>
          <p:cNvSpPr/>
          <p:nvPr/>
        </p:nvSpPr>
        <p:spPr>
          <a:xfrm>
            <a:off x="4500270" y="1668202"/>
            <a:ext cx="3404013" cy="38867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400" b="1" dirty="0">
                <a:solidFill>
                  <a:sysClr val="windowText" lastClr="000000"/>
                </a:solidFill>
              </a:rPr>
              <a:t>Outbreak confirmation</a:t>
            </a:r>
            <a:endParaRPr lang="de-DE" sz="2400" b="1" dirty="0">
              <a:solidFill>
                <a:sysClr val="windowText" lastClr="000000"/>
              </a:solidFill>
            </a:endParaRPr>
          </a:p>
          <a:p>
            <a:endParaRPr lang="de-DE" sz="2400" b="1" dirty="0">
              <a:solidFill>
                <a:sysClr val="windowText" lastClr="000000"/>
              </a:solidFill>
            </a:endParaRPr>
          </a:p>
          <a:p>
            <a:r>
              <a:rPr lang="en-GB" sz="2000" b="1" dirty="0">
                <a:solidFill>
                  <a:sysClr val="windowText" lastClr="000000"/>
                </a:solidFill>
              </a:rPr>
              <a:t>Control measures</a:t>
            </a:r>
          </a:p>
          <a:p>
            <a:pPr marL="285750" indent="-285750">
              <a:buFontTx/>
              <a:buChar char="-"/>
            </a:pPr>
            <a:r>
              <a:rPr lang="en-GB" sz="2000" b="1" dirty="0">
                <a:solidFill>
                  <a:sysClr val="windowText" lastClr="000000"/>
                </a:solidFill>
              </a:rPr>
              <a:t>Infected establishment</a:t>
            </a:r>
          </a:p>
          <a:p>
            <a:pPr marL="285750" indent="-285750">
              <a:buFontTx/>
              <a:buChar char="-"/>
            </a:pPr>
            <a:r>
              <a:rPr lang="en-GB" sz="2000" b="1" dirty="0">
                <a:solidFill>
                  <a:sysClr val="windowText" lastClr="000000"/>
                </a:solidFill>
              </a:rPr>
              <a:t>Epidemiologically linked establishments</a:t>
            </a:r>
          </a:p>
          <a:p>
            <a:pPr marL="285750" indent="-285750">
              <a:buFontTx/>
              <a:buChar char="-"/>
            </a:pPr>
            <a:r>
              <a:rPr lang="en-GB" sz="2000" b="1" dirty="0">
                <a:solidFill>
                  <a:sysClr val="windowText" lastClr="000000"/>
                </a:solidFill>
              </a:rPr>
              <a:t>Zoning</a:t>
            </a:r>
          </a:p>
        </p:txBody>
      </p:sp>
      <p:sp>
        <p:nvSpPr>
          <p:cNvPr id="11" name="Rechteck: abgerundete Ecken 10">
            <a:extLst>
              <a:ext uri="{FF2B5EF4-FFF2-40B4-BE49-F238E27FC236}">
                <a16:creationId xmlns:a16="http://schemas.microsoft.com/office/drawing/2014/main" id="{8924AAA3-CEDD-B434-309F-36D8C98AEC7A}"/>
              </a:ext>
            </a:extLst>
          </p:cNvPr>
          <p:cNvSpPr/>
          <p:nvPr/>
        </p:nvSpPr>
        <p:spPr>
          <a:xfrm>
            <a:off x="430568" y="1668201"/>
            <a:ext cx="3404013" cy="387108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ysClr val="windowText" lastClr="000000"/>
                </a:solidFill>
              </a:rPr>
              <a:t>Suspicion</a:t>
            </a:r>
            <a:r>
              <a:rPr lang="de-DE" sz="2400" b="1" dirty="0">
                <a:solidFill>
                  <a:sysClr val="windowText" lastClr="000000"/>
                </a:solidFill>
              </a:rPr>
              <a:t> </a:t>
            </a:r>
          </a:p>
          <a:p>
            <a:pPr algn="ctr"/>
            <a:endParaRPr lang="pl-PL" sz="2400" b="1" dirty="0">
              <a:solidFill>
                <a:sysClr val="windowText" lastClr="000000"/>
              </a:solidFill>
            </a:endParaRPr>
          </a:p>
          <a:p>
            <a:r>
              <a:rPr lang="de-DE" sz="2000" b="1" dirty="0">
                <a:solidFill>
                  <a:sysClr val="windowText" lastClr="000000"/>
                </a:solidFill>
              </a:rPr>
              <a:t>Control </a:t>
            </a:r>
            <a:r>
              <a:rPr lang="en-GB" sz="2000" b="1" dirty="0">
                <a:solidFill>
                  <a:sysClr val="windowText" lastClr="000000"/>
                </a:solidFill>
              </a:rPr>
              <a:t>measures</a:t>
            </a:r>
            <a:r>
              <a:rPr lang="de-DE" sz="2000" b="1" dirty="0">
                <a:solidFill>
                  <a:sysClr val="windowText" lastClr="000000"/>
                </a:solidFill>
              </a:rPr>
              <a:t> </a:t>
            </a:r>
          </a:p>
          <a:p>
            <a:pPr marL="285750" indent="-285750">
              <a:buFont typeface="Arial" panose="020B0604020202020204" pitchFamily="34" charset="0"/>
              <a:buChar char="•"/>
            </a:pPr>
            <a:r>
              <a:rPr lang="en-GB" sz="2000" b="1" dirty="0">
                <a:solidFill>
                  <a:sysClr val="windowText" lastClr="000000"/>
                </a:solidFill>
              </a:rPr>
              <a:t>suspected establishment </a:t>
            </a:r>
          </a:p>
          <a:p>
            <a:pPr marL="285750" indent="-285750">
              <a:buFont typeface="Arial" panose="020B0604020202020204" pitchFamily="34" charset="0"/>
              <a:buChar char="•"/>
            </a:pPr>
            <a:r>
              <a:rPr lang="en-GB" sz="2000" b="1" dirty="0">
                <a:solidFill>
                  <a:sysClr val="windowText" lastClr="000000"/>
                </a:solidFill>
              </a:rPr>
              <a:t>Epidemiologically linked establishments</a:t>
            </a:r>
          </a:p>
        </p:txBody>
      </p:sp>
      <p:sp>
        <p:nvSpPr>
          <p:cNvPr id="13" name="Pfeil: nach rechts 12">
            <a:extLst>
              <a:ext uri="{FF2B5EF4-FFF2-40B4-BE49-F238E27FC236}">
                <a16:creationId xmlns:a16="http://schemas.microsoft.com/office/drawing/2014/main" id="{119EF7C9-199C-461C-AB9D-0F9FB654018D}"/>
              </a:ext>
            </a:extLst>
          </p:cNvPr>
          <p:cNvSpPr/>
          <p:nvPr/>
        </p:nvSpPr>
        <p:spPr>
          <a:xfrm>
            <a:off x="3318396" y="3308609"/>
            <a:ext cx="849030" cy="48006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abgerundete Ecken 16">
            <a:extLst>
              <a:ext uri="{FF2B5EF4-FFF2-40B4-BE49-F238E27FC236}">
                <a16:creationId xmlns:a16="http://schemas.microsoft.com/office/drawing/2014/main" id="{B432795C-18BB-F356-FE2A-35FB9A2E9750}"/>
              </a:ext>
            </a:extLst>
          </p:cNvPr>
          <p:cNvSpPr/>
          <p:nvPr/>
        </p:nvSpPr>
        <p:spPr>
          <a:xfrm>
            <a:off x="8569972" y="1613094"/>
            <a:ext cx="3291840" cy="3871089"/>
          </a:xfrm>
          <a:prstGeom prst="roundRect">
            <a:avLst/>
          </a:prstGeom>
          <a:solidFill>
            <a:srgbClr val="6FA5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ysClr val="windowText" lastClr="000000"/>
                </a:solidFill>
              </a:rPr>
              <a:t>Lifting of measures</a:t>
            </a:r>
          </a:p>
          <a:p>
            <a:r>
              <a:rPr lang="en-GB" sz="2400" b="1" dirty="0">
                <a:solidFill>
                  <a:sysClr val="windowText" lastClr="000000"/>
                </a:solidFill>
              </a:rPr>
              <a:t>Eradication</a:t>
            </a:r>
          </a:p>
          <a:p>
            <a:r>
              <a:rPr lang="en-GB" sz="2400" b="1" dirty="0">
                <a:solidFill>
                  <a:sysClr val="windowText" lastClr="000000"/>
                </a:solidFill>
              </a:rPr>
              <a:t>Disease free status</a:t>
            </a:r>
          </a:p>
          <a:p>
            <a:endParaRPr lang="en-GB" sz="2400" b="1" dirty="0">
              <a:solidFill>
                <a:sysClr val="windowText" lastClr="000000"/>
              </a:solidFill>
            </a:endParaRPr>
          </a:p>
          <a:p>
            <a:pPr marL="285750" indent="-285750">
              <a:buFontTx/>
              <a:buChar char="-"/>
            </a:pPr>
            <a:r>
              <a:rPr lang="en-GB" sz="2000" b="1" dirty="0">
                <a:solidFill>
                  <a:sysClr val="windowText" lastClr="000000"/>
                </a:solidFill>
              </a:rPr>
              <a:t>Restricted zones</a:t>
            </a:r>
          </a:p>
          <a:p>
            <a:pPr marL="285750" indent="-285750">
              <a:buFontTx/>
              <a:buChar char="-"/>
            </a:pPr>
            <a:r>
              <a:rPr lang="en-GB" sz="2000" b="1" dirty="0">
                <a:solidFill>
                  <a:sysClr val="windowText" lastClr="000000"/>
                </a:solidFill>
              </a:rPr>
              <a:t>Infected establishment</a:t>
            </a:r>
          </a:p>
        </p:txBody>
      </p:sp>
      <p:sp>
        <p:nvSpPr>
          <p:cNvPr id="19" name="Pfeil: nach rechts 18">
            <a:extLst>
              <a:ext uri="{FF2B5EF4-FFF2-40B4-BE49-F238E27FC236}">
                <a16:creationId xmlns:a16="http://schemas.microsoft.com/office/drawing/2014/main" id="{E2E7ADBE-3253-78F1-F6D9-BB6F50AA0307}"/>
              </a:ext>
            </a:extLst>
          </p:cNvPr>
          <p:cNvSpPr/>
          <p:nvPr/>
        </p:nvSpPr>
        <p:spPr>
          <a:xfrm>
            <a:off x="7510386" y="3295414"/>
            <a:ext cx="914507" cy="48006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1">
            <a:extLst>
              <a:ext uri="{FF2B5EF4-FFF2-40B4-BE49-F238E27FC236}">
                <a16:creationId xmlns:a16="http://schemas.microsoft.com/office/drawing/2014/main" id="{B8F38B54-3920-4B44-5946-245D74EF6098}"/>
              </a:ext>
            </a:extLst>
          </p:cNvPr>
          <p:cNvSpPr txBox="1">
            <a:spLocks/>
          </p:cNvSpPr>
          <p:nvPr/>
        </p:nvSpPr>
        <p:spPr>
          <a:xfrm>
            <a:off x="5086350" y="299551"/>
            <a:ext cx="4171950" cy="782357"/>
          </a:xfrm>
        </p:spPr>
        <p:txBody>
          <a:bodyPr anchor="b"/>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r>
              <a:rPr lang="en-US" sz="4000" dirty="0">
                <a:solidFill>
                  <a:srgbClr val="034EA2"/>
                </a:solidFill>
              </a:rPr>
              <a:t>Procedure</a:t>
            </a:r>
            <a:endParaRPr lang="de-DE" sz="4000" dirty="0">
              <a:solidFill>
                <a:srgbClr val="034EA2"/>
              </a:solidFill>
            </a:endParaRPr>
          </a:p>
        </p:txBody>
      </p:sp>
      <p:sp>
        <p:nvSpPr>
          <p:cNvPr id="8" name="Foliennummernplatzhalter 7">
            <a:extLst>
              <a:ext uri="{FF2B5EF4-FFF2-40B4-BE49-F238E27FC236}">
                <a16:creationId xmlns:a16="http://schemas.microsoft.com/office/drawing/2014/main" id="{42CA9AB8-9A5A-46CB-1EAB-E1D797A70F01}"/>
              </a:ext>
            </a:extLst>
          </p:cNvPr>
          <p:cNvSpPr>
            <a:spLocks noGrp="1"/>
          </p:cNvSpPr>
          <p:nvPr>
            <p:ph type="sldNum" sz="quarter" idx="12"/>
          </p:nvPr>
        </p:nvSpPr>
        <p:spPr/>
        <p:txBody>
          <a:bodyPr/>
          <a:lstStyle/>
          <a:p>
            <a:fld id="{B2BB2151-026F-440F-B05B-0CC53B78749B}" type="slidenum">
              <a:rPr lang="pl-PL" smtClean="0"/>
              <a:t>7</a:t>
            </a:fld>
            <a:endParaRPr lang="pl-PL" dirty="0"/>
          </a:p>
        </p:txBody>
      </p:sp>
    </p:spTree>
    <p:extLst>
      <p:ext uri="{BB962C8B-B14F-4D97-AF65-F5344CB8AC3E}">
        <p14:creationId xmlns:p14="http://schemas.microsoft.com/office/powerpoint/2010/main" val="607130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5D63A9A6-B32E-74D3-FA03-C021875E209B}"/>
              </a:ext>
            </a:extLst>
          </p:cNvPr>
          <p:cNvSpPr/>
          <p:nvPr/>
        </p:nvSpPr>
        <p:spPr>
          <a:xfrm>
            <a:off x="521876" y="3584631"/>
            <a:ext cx="3174518" cy="25466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939" name="Tytuł 1">
            <a:extLst>
              <a:ext uri="{FF2B5EF4-FFF2-40B4-BE49-F238E27FC236}">
                <a16:creationId xmlns:a16="http://schemas.microsoft.com/office/drawing/2014/main" id="{D2607780-F419-7E5E-F82B-32F4EE439562}"/>
              </a:ext>
            </a:extLst>
          </p:cNvPr>
          <p:cNvSpPr>
            <a:spLocks/>
          </p:cNvSpPr>
          <p:nvPr/>
        </p:nvSpPr>
        <p:spPr bwMode="auto">
          <a:xfrm>
            <a:off x="1524000" y="1"/>
            <a:ext cx="9144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endParaRPr lang="en-US" altLang="pl-PL" dirty="0">
              <a:solidFill>
                <a:schemeClr val="bg1"/>
              </a:solidFill>
              <a:latin typeface="Candara" panose="020E0502030303020204" pitchFamily="34" charset="0"/>
              <a:cs typeface="Arial" panose="020B0604020202020204" pitchFamily="34" charset="0"/>
            </a:endParaRPr>
          </a:p>
        </p:txBody>
      </p:sp>
      <p:sp>
        <p:nvSpPr>
          <p:cNvPr id="2" name="Prostokąt 1">
            <a:extLst>
              <a:ext uri="{FF2B5EF4-FFF2-40B4-BE49-F238E27FC236}">
                <a16:creationId xmlns:a16="http://schemas.microsoft.com/office/drawing/2014/main" id="{AF542F77-0437-5E19-4DF3-C6E8234D90EF}"/>
              </a:ext>
            </a:extLst>
          </p:cNvPr>
          <p:cNvSpPr/>
          <p:nvPr/>
        </p:nvSpPr>
        <p:spPr>
          <a:xfrm>
            <a:off x="804229" y="3860597"/>
            <a:ext cx="2617171" cy="110899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lumMod val="50000"/>
                  </a:schemeClr>
                </a:solidFill>
              </a:rPr>
              <a:t>Ruling out Suspicion</a:t>
            </a:r>
          </a:p>
        </p:txBody>
      </p:sp>
      <p:sp>
        <p:nvSpPr>
          <p:cNvPr id="3" name="Prostokąt 2">
            <a:extLst>
              <a:ext uri="{FF2B5EF4-FFF2-40B4-BE49-F238E27FC236}">
                <a16:creationId xmlns:a16="http://schemas.microsoft.com/office/drawing/2014/main" id="{BEDFF274-8C39-9CCC-2961-3D9D1B63C35E}"/>
              </a:ext>
            </a:extLst>
          </p:cNvPr>
          <p:cNvSpPr/>
          <p:nvPr/>
        </p:nvSpPr>
        <p:spPr>
          <a:xfrm>
            <a:off x="3352429" y="1258014"/>
            <a:ext cx="2706688" cy="19931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b="1" dirty="0">
                <a:solidFill>
                  <a:schemeClr val="tx1">
                    <a:lumMod val="50000"/>
                  </a:schemeClr>
                </a:solidFill>
              </a:rPr>
              <a:t>Official </a:t>
            </a:r>
            <a:r>
              <a:rPr lang="de-DE" sz="2400" b="1" dirty="0" err="1">
                <a:solidFill>
                  <a:schemeClr val="tx1">
                    <a:lumMod val="50000"/>
                  </a:schemeClr>
                </a:solidFill>
              </a:rPr>
              <a:t>investigation</a:t>
            </a:r>
            <a:endParaRPr lang="de-DE" sz="2400" b="1" dirty="0">
              <a:solidFill>
                <a:schemeClr val="tx1">
                  <a:lumMod val="50000"/>
                </a:schemeClr>
              </a:solidFill>
            </a:endParaRPr>
          </a:p>
          <a:p>
            <a:pPr algn="ctr">
              <a:defRPr/>
            </a:pPr>
            <a:r>
              <a:rPr lang="de-DE" sz="2000" b="1" dirty="0" err="1">
                <a:solidFill>
                  <a:schemeClr val="tx1">
                    <a:lumMod val="50000"/>
                  </a:schemeClr>
                </a:solidFill>
              </a:rPr>
              <a:t>competent</a:t>
            </a:r>
            <a:r>
              <a:rPr lang="de-DE" sz="2000" b="1" dirty="0">
                <a:solidFill>
                  <a:schemeClr val="tx1">
                    <a:lumMod val="50000"/>
                  </a:schemeClr>
                </a:solidFill>
              </a:rPr>
              <a:t> </a:t>
            </a:r>
            <a:r>
              <a:rPr lang="de-DE" sz="2000" b="1" dirty="0" err="1">
                <a:solidFill>
                  <a:schemeClr val="tx1">
                    <a:lumMod val="50000"/>
                  </a:schemeClr>
                </a:solidFill>
              </a:rPr>
              <a:t>authority</a:t>
            </a:r>
            <a:endParaRPr lang="pl-PL" sz="2000" b="1" dirty="0">
              <a:solidFill>
                <a:schemeClr val="tx1">
                  <a:lumMod val="50000"/>
                </a:schemeClr>
              </a:solidFill>
            </a:endParaRPr>
          </a:p>
        </p:txBody>
      </p:sp>
      <p:sp>
        <p:nvSpPr>
          <p:cNvPr id="5" name="Prostokąt 4">
            <a:extLst>
              <a:ext uri="{FF2B5EF4-FFF2-40B4-BE49-F238E27FC236}">
                <a16:creationId xmlns:a16="http://schemas.microsoft.com/office/drawing/2014/main" id="{79067B43-0960-E17C-E58F-8347B536A27A}"/>
              </a:ext>
            </a:extLst>
          </p:cNvPr>
          <p:cNvSpPr/>
          <p:nvPr/>
        </p:nvSpPr>
        <p:spPr>
          <a:xfrm>
            <a:off x="6059117" y="1258014"/>
            <a:ext cx="5268276" cy="19931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Arial" panose="020B0604020202020204" pitchFamily="34" charset="0"/>
              <a:buChar char="•"/>
              <a:defRPr/>
            </a:pPr>
            <a:r>
              <a:rPr lang="de-DE" sz="2000" b="1" dirty="0">
                <a:solidFill>
                  <a:schemeClr val="tx1">
                    <a:lumMod val="50000"/>
                  </a:schemeClr>
                </a:solidFill>
              </a:rPr>
              <a:t>c</a:t>
            </a:r>
            <a:r>
              <a:rPr lang="pl-PL" sz="2000" b="1" dirty="0">
                <a:solidFill>
                  <a:schemeClr val="tx1">
                    <a:lumMod val="50000"/>
                  </a:schemeClr>
                </a:solidFill>
              </a:rPr>
              <a:t>linical</a:t>
            </a:r>
            <a:r>
              <a:rPr lang="de-DE" sz="2000" b="1" dirty="0">
                <a:solidFill>
                  <a:schemeClr val="tx1">
                    <a:lumMod val="50000"/>
                  </a:schemeClr>
                </a:solidFill>
              </a:rPr>
              <a:t> </a:t>
            </a:r>
            <a:r>
              <a:rPr lang="en-GB" sz="2000" b="1" dirty="0">
                <a:solidFill>
                  <a:schemeClr val="tx1">
                    <a:lumMod val="50000"/>
                  </a:schemeClr>
                </a:solidFill>
              </a:rPr>
              <a:t>examination</a:t>
            </a:r>
          </a:p>
          <a:p>
            <a:pPr marL="285750" indent="-285750">
              <a:buFont typeface="Arial" panose="020B0604020202020204" pitchFamily="34" charset="0"/>
              <a:buChar char="•"/>
              <a:defRPr/>
            </a:pPr>
            <a:r>
              <a:rPr lang="en-AU" sz="2000" b="1" dirty="0">
                <a:solidFill>
                  <a:schemeClr val="tx1">
                    <a:lumMod val="50000"/>
                  </a:schemeClr>
                </a:solidFill>
              </a:rPr>
              <a:t>epidemiological</a:t>
            </a:r>
            <a:r>
              <a:rPr lang="pl-PL" sz="2000" b="1" dirty="0">
                <a:solidFill>
                  <a:schemeClr val="tx1">
                    <a:lumMod val="50000"/>
                  </a:schemeClr>
                </a:solidFill>
              </a:rPr>
              <a:t> </a:t>
            </a:r>
            <a:r>
              <a:rPr lang="de-DE" sz="2000" b="1" dirty="0" err="1">
                <a:solidFill>
                  <a:schemeClr val="tx1">
                    <a:lumMod val="50000"/>
                  </a:schemeClr>
                </a:solidFill>
              </a:rPr>
              <a:t>investigation</a:t>
            </a:r>
            <a:endParaRPr lang="de-DE" sz="2000" b="1" dirty="0">
              <a:solidFill>
                <a:schemeClr val="tx1">
                  <a:lumMod val="50000"/>
                </a:schemeClr>
              </a:solidFill>
            </a:endParaRPr>
          </a:p>
          <a:p>
            <a:pPr marL="285750" indent="-285750">
              <a:buFont typeface="Arial" panose="020B0604020202020204" pitchFamily="34" charset="0"/>
              <a:buChar char="•"/>
              <a:defRPr/>
            </a:pPr>
            <a:r>
              <a:rPr lang="en-US" sz="2000" b="1" dirty="0">
                <a:solidFill>
                  <a:schemeClr val="tx1">
                    <a:lumMod val="50000"/>
                  </a:schemeClr>
                </a:solidFill>
              </a:rPr>
              <a:t>post-mortem lesions</a:t>
            </a:r>
            <a:endParaRPr lang="de-DE" sz="2000" b="1" dirty="0">
              <a:solidFill>
                <a:schemeClr val="tx1">
                  <a:lumMod val="50000"/>
                </a:schemeClr>
              </a:solidFill>
            </a:endParaRPr>
          </a:p>
          <a:p>
            <a:pPr marL="285750" indent="-285750">
              <a:buFont typeface="Arial" panose="020B0604020202020204" pitchFamily="34" charset="0"/>
              <a:buChar char="•"/>
              <a:defRPr/>
            </a:pPr>
            <a:r>
              <a:rPr lang="de-DE" sz="2000" b="1" dirty="0" err="1">
                <a:solidFill>
                  <a:schemeClr val="tx1">
                    <a:lumMod val="50000"/>
                  </a:schemeClr>
                </a:solidFill>
              </a:rPr>
              <a:t>sampling</a:t>
            </a:r>
            <a:r>
              <a:rPr lang="de-DE" sz="2000" b="1" dirty="0">
                <a:solidFill>
                  <a:schemeClr val="tx1">
                    <a:lumMod val="50000"/>
                  </a:schemeClr>
                </a:solidFill>
              </a:rPr>
              <a:t> and </a:t>
            </a:r>
            <a:r>
              <a:rPr lang="en-GB" sz="2000" b="1" dirty="0">
                <a:solidFill>
                  <a:schemeClr val="tx1">
                    <a:lumMod val="50000"/>
                  </a:schemeClr>
                </a:solidFill>
              </a:rPr>
              <a:t>laboratory</a:t>
            </a:r>
            <a:r>
              <a:rPr lang="de-DE" sz="2000" b="1" dirty="0">
                <a:solidFill>
                  <a:schemeClr val="tx1">
                    <a:lumMod val="50000"/>
                  </a:schemeClr>
                </a:solidFill>
              </a:rPr>
              <a:t> </a:t>
            </a:r>
            <a:r>
              <a:rPr lang="de-DE" sz="2000" b="1" dirty="0" err="1">
                <a:solidFill>
                  <a:schemeClr val="tx1">
                    <a:lumMod val="50000"/>
                  </a:schemeClr>
                </a:solidFill>
              </a:rPr>
              <a:t>examination</a:t>
            </a:r>
            <a:endParaRPr lang="pl-PL" sz="2000" b="1" dirty="0">
              <a:solidFill>
                <a:schemeClr val="tx1">
                  <a:lumMod val="50000"/>
                </a:schemeClr>
              </a:solidFill>
            </a:endParaRPr>
          </a:p>
        </p:txBody>
      </p:sp>
      <p:sp>
        <p:nvSpPr>
          <p:cNvPr id="7" name="Prostokąt 6">
            <a:extLst>
              <a:ext uri="{FF2B5EF4-FFF2-40B4-BE49-F238E27FC236}">
                <a16:creationId xmlns:a16="http://schemas.microsoft.com/office/drawing/2014/main" id="{ADB7B438-D622-1FEE-B9C4-132FF65A6B3A}"/>
              </a:ext>
            </a:extLst>
          </p:cNvPr>
          <p:cNvSpPr/>
          <p:nvPr/>
        </p:nvSpPr>
        <p:spPr>
          <a:xfrm>
            <a:off x="4050867" y="3457044"/>
            <a:ext cx="7925942" cy="100225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b="1" dirty="0">
                <a:solidFill>
                  <a:schemeClr val="tx1">
                    <a:lumMod val="50000"/>
                  </a:schemeClr>
                </a:solidFill>
              </a:rPr>
              <a:t>Official c</a:t>
            </a:r>
            <a:r>
              <a:rPr lang="pl-PL" sz="2400" b="1" dirty="0">
                <a:solidFill>
                  <a:schemeClr val="tx1">
                    <a:lumMod val="50000"/>
                  </a:schemeClr>
                </a:solidFill>
              </a:rPr>
              <a:t>onfirmation </a:t>
            </a:r>
            <a:r>
              <a:rPr lang="pl-PL" sz="2000" b="1" dirty="0">
                <a:solidFill>
                  <a:schemeClr val="tx1">
                    <a:lumMod val="50000"/>
                  </a:schemeClr>
                </a:solidFill>
              </a:rPr>
              <a:t>of </a:t>
            </a:r>
            <a:r>
              <a:rPr lang="de-DE" sz="2000" b="1" dirty="0" err="1">
                <a:solidFill>
                  <a:schemeClr val="tx1">
                    <a:lumMod val="50000"/>
                  </a:schemeClr>
                </a:solidFill>
              </a:rPr>
              <a:t>the</a:t>
            </a:r>
            <a:r>
              <a:rPr lang="de-DE" sz="2000" b="1" dirty="0">
                <a:solidFill>
                  <a:schemeClr val="tx1">
                    <a:lumMod val="50000"/>
                  </a:schemeClr>
                </a:solidFill>
              </a:rPr>
              <a:t> </a:t>
            </a:r>
            <a:r>
              <a:rPr lang="pl-PL" sz="2400" b="1" dirty="0">
                <a:solidFill>
                  <a:schemeClr val="tx1">
                    <a:lumMod val="50000"/>
                  </a:schemeClr>
                </a:solidFill>
              </a:rPr>
              <a:t>outbreak</a:t>
            </a:r>
          </a:p>
        </p:txBody>
      </p:sp>
      <p:sp>
        <p:nvSpPr>
          <p:cNvPr id="12" name="Prostokąt 11">
            <a:extLst>
              <a:ext uri="{FF2B5EF4-FFF2-40B4-BE49-F238E27FC236}">
                <a16:creationId xmlns:a16="http://schemas.microsoft.com/office/drawing/2014/main" id="{327B219D-C4BE-F793-AC35-6049BE0310C9}"/>
              </a:ext>
            </a:extLst>
          </p:cNvPr>
          <p:cNvSpPr/>
          <p:nvPr/>
        </p:nvSpPr>
        <p:spPr>
          <a:xfrm>
            <a:off x="3352429" y="245337"/>
            <a:ext cx="2706688" cy="8144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de-DE" sz="2400" b="1" dirty="0" err="1">
                <a:solidFill>
                  <a:schemeClr val="tx1">
                    <a:lumMod val="50000"/>
                  </a:schemeClr>
                </a:solidFill>
              </a:rPr>
              <a:t>Notification</a:t>
            </a:r>
            <a:r>
              <a:rPr lang="de-DE" sz="2000" b="1" dirty="0">
                <a:solidFill>
                  <a:schemeClr val="tx1">
                    <a:lumMod val="50000"/>
                  </a:schemeClr>
                </a:solidFill>
              </a:rPr>
              <a:t> </a:t>
            </a:r>
          </a:p>
          <a:p>
            <a:pPr algn="ctr">
              <a:defRPr/>
            </a:pPr>
            <a:r>
              <a:rPr lang="de-DE" sz="2000" b="1" dirty="0" err="1">
                <a:solidFill>
                  <a:schemeClr val="tx1">
                    <a:lumMod val="50000"/>
                  </a:schemeClr>
                </a:solidFill>
              </a:rPr>
              <a:t>of</a:t>
            </a:r>
            <a:r>
              <a:rPr lang="de-DE" sz="2000" b="1" dirty="0">
                <a:solidFill>
                  <a:schemeClr val="tx1">
                    <a:lumMod val="50000"/>
                  </a:schemeClr>
                </a:solidFill>
              </a:rPr>
              <a:t> </a:t>
            </a:r>
            <a:r>
              <a:rPr lang="de-DE" sz="2400" b="1" dirty="0">
                <a:solidFill>
                  <a:schemeClr val="tx1">
                    <a:lumMod val="50000"/>
                  </a:schemeClr>
                </a:solidFill>
              </a:rPr>
              <a:t>s</a:t>
            </a:r>
            <a:r>
              <a:rPr lang="pl-PL" sz="2400" b="1" dirty="0">
                <a:solidFill>
                  <a:schemeClr val="tx1">
                    <a:lumMod val="50000"/>
                  </a:schemeClr>
                </a:solidFill>
              </a:rPr>
              <a:t>uspicion</a:t>
            </a:r>
          </a:p>
        </p:txBody>
      </p:sp>
      <p:sp>
        <p:nvSpPr>
          <p:cNvPr id="13" name="Pfeil: nach rechts 12">
            <a:extLst>
              <a:ext uri="{FF2B5EF4-FFF2-40B4-BE49-F238E27FC236}">
                <a16:creationId xmlns:a16="http://schemas.microsoft.com/office/drawing/2014/main" id="{74F27E27-051D-C7F8-FBD9-B2DCBF24F77C}"/>
              </a:ext>
            </a:extLst>
          </p:cNvPr>
          <p:cNvSpPr/>
          <p:nvPr/>
        </p:nvSpPr>
        <p:spPr>
          <a:xfrm rot="5400000">
            <a:off x="4322025" y="1152177"/>
            <a:ext cx="540860" cy="48006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Pfeil: nach rechts 14">
            <a:extLst>
              <a:ext uri="{FF2B5EF4-FFF2-40B4-BE49-F238E27FC236}">
                <a16:creationId xmlns:a16="http://schemas.microsoft.com/office/drawing/2014/main" id="{4784A88C-DECA-706F-501D-A8C3B0E084EB}"/>
              </a:ext>
            </a:extLst>
          </p:cNvPr>
          <p:cNvSpPr/>
          <p:nvPr/>
        </p:nvSpPr>
        <p:spPr>
          <a:xfrm rot="8399500">
            <a:off x="3395632" y="3088876"/>
            <a:ext cx="1180675" cy="48006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Pfeil: nach rechts 16">
            <a:extLst>
              <a:ext uri="{FF2B5EF4-FFF2-40B4-BE49-F238E27FC236}">
                <a16:creationId xmlns:a16="http://schemas.microsoft.com/office/drawing/2014/main" id="{779E465C-1064-554E-B937-B229FF30FECA}"/>
              </a:ext>
            </a:extLst>
          </p:cNvPr>
          <p:cNvSpPr/>
          <p:nvPr/>
        </p:nvSpPr>
        <p:spPr>
          <a:xfrm rot="2987662">
            <a:off x="4696202" y="3105241"/>
            <a:ext cx="1088338" cy="48006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Prostokąt 6">
            <a:extLst>
              <a:ext uri="{FF2B5EF4-FFF2-40B4-BE49-F238E27FC236}">
                <a16:creationId xmlns:a16="http://schemas.microsoft.com/office/drawing/2014/main" id="{C0F5B3FE-F8FB-1A83-B58A-AC3A4540CAE6}"/>
              </a:ext>
            </a:extLst>
          </p:cNvPr>
          <p:cNvSpPr/>
          <p:nvPr/>
        </p:nvSpPr>
        <p:spPr>
          <a:xfrm>
            <a:off x="7626599" y="4180209"/>
            <a:ext cx="4361164" cy="195107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 typeface="Arial" panose="020B0604020202020204" pitchFamily="34" charset="0"/>
              <a:buChar char="•"/>
              <a:defRPr/>
            </a:pPr>
            <a:endParaRPr lang="lv-LV" sz="2000" b="1" dirty="0">
              <a:solidFill>
                <a:schemeClr val="tx1">
                  <a:lumMod val="50000"/>
                </a:schemeClr>
              </a:solidFill>
            </a:endParaRPr>
          </a:p>
          <a:p>
            <a:pPr marL="342900" indent="-342900">
              <a:buFont typeface="Arial" panose="020B0604020202020204" pitchFamily="34" charset="0"/>
              <a:buChar char="•"/>
              <a:defRPr/>
            </a:pPr>
            <a:r>
              <a:rPr lang="en-GB" sz="2000" b="1" dirty="0">
                <a:solidFill>
                  <a:schemeClr val="tx1">
                    <a:lumMod val="50000"/>
                  </a:schemeClr>
                </a:solidFill>
              </a:rPr>
              <a:t>Control measures</a:t>
            </a:r>
            <a:br>
              <a:rPr lang="en-GB" sz="2000" b="1" dirty="0">
                <a:solidFill>
                  <a:schemeClr val="tx1">
                    <a:lumMod val="50000"/>
                  </a:schemeClr>
                </a:solidFill>
              </a:rPr>
            </a:br>
            <a:r>
              <a:rPr lang="en-GB" sz="2000" b="1" dirty="0">
                <a:solidFill>
                  <a:schemeClr val="tx1">
                    <a:lumMod val="50000"/>
                  </a:schemeClr>
                </a:solidFill>
              </a:rPr>
              <a:t>- establishment</a:t>
            </a:r>
          </a:p>
          <a:p>
            <a:pPr marL="342900" indent="-342900">
              <a:buFont typeface="Arial" panose="020B0604020202020204" pitchFamily="34" charset="0"/>
              <a:buChar char="•"/>
              <a:defRPr/>
            </a:pPr>
            <a:r>
              <a:rPr lang="en-GB" sz="2000" b="1" dirty="0">
                <a:solidFill>
                  <a:schemeClr val="tx1">
                    <a:lumMod val="50000"/>
                  </a:schemeClr>
                </a:solidFill>
              </a:rPr>
              <a:t>-  zoning (restricted zones)</a:t>
            </a:r>
          </a:p>
          <a:p>
            <a:pPr marL="342900" indent="-342900">
              <a:buFont typeface="Arial" panose="020B0604020202020204" pitchFamily="34" charset="0"/>
              <a:buChar char="•"/>
              <a:defRPr/>
            </a:pPr>
            <a:r>
              <a:rPr lang="en-GB" sz="2000" b="1" dirty="0">
                <a:solidFill>
                  <a:schemeClr val="tx1">
                    <a:lumMod val="50000"/>
                  </a:schemeClr>
                </a:solidFill>
              </a:rPr>
              <a:t>Tracing (on and back) </a:t>
            </a:r>
          </a:p>
          <a:p>
            <a:pPr marL="342900" indent="-342900">
              <a:buFont typeface="Arial" panose="020B0604020202020204" pitchFamily="34" charset="0"/>
              <a:buChar char="•"/>
              <a:defRPr/>
            </a:pPr>
            <a:r>
              <a:rPr lang="en-GB" sz="2000" b="1" dirty="0">
                <a:solidFill>
                  <a:schemeClr val="tx1">
                    <a:lumMod val="50000"/>
                  </a:schemeClr>
                </a:solidFill>
              </a:rPr>
              <a:t>Notification: epidemiologically linked establishments</a:t>
            </a:r>
          </a:p>
          <a:p>
            <a:pPr>
              <a:defRPr/>
            </a:pPr>
            <a:r>
              <a:rPr lang="en-GB" sz="2000" b="1" dirty="0">
                <a:solidFill>
                  <a:schemeClr val="tx1">
                    <a:lumMod val="50000"/>
                  </a:schemeClr>
                </a:solidFill>
              </a:rPr>
              <a:t>  </a:t>
            </a:r>
          </a:p>
        </p:txBody>
      </p:sp>
      <p:sp>
        <p:nvSpPr>
          <p:cNvPr id="24" name="Prostokąt 6">
            <a:extLst>
              <a:ext uri="{FF2B5EF4-FFF2-40B4-BE49-F238E27FC236}">
                <a16:creationId xmlns:a16="http://schemas.microsoft.com/office/drawing/2014/main" id="{503315AC-0980-556C-DFF9-FABB545B535F}"/>
              </a:ext>
            </a:extLst>
          </p:cNvPr>
          <p:cNvSpPr/>
          <p:nvPr/>
        </p:nvSpPr>
        <p:spPr>
          <a:xfrm>
            <a:off x="4061820" y="4180210"/>
            <a:ext cx="3564779" cy="19510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000" b="1" dirty="0">
                <a:solidFill>
                  <a:schemeClr val="tx1">
                    <a:lumMod val="50000"/>
                  </a:schemeClr>
                </a:solidFill>
              </a:rPr>
              <a:t>International </a:t>
            </a:r>
            <a:r>
              <a:rPr lang="lv-LV" sz="2000" b="1" dirty="0">
                <a:solidFill>
                  <a:schemeClr val="tx1">
                    <a:lumMod val="50000"/>
                  </a:schemeClr>
                </a:solidFill>
              </a:rPr>
              <a:t>n</a:t>
            </a:r>
            <a:r>
              <a:rPr lang="de-DE" sz="2000" b="1" dirty="0" err="1">
                <a:solidFill>
                  <a:schemeClr val="tx1">
                    <a:lumMod val="50000"/>
                  </a:schemeClr>
                </a:solidFill>
              </a:rPr>
              <a:t>otification</a:t>
            </a:r>
            <a:r>
              <a:rPr lang="lv-LV" sz="2000" b="1" dirty="0">
                <a:solidFill>
                  <a:schemeClr val="tx1">
                    <a:lumMod val="50000"/>
                  </a:schemeClr>
                </a:solidFill>
              </a:rPr>
              <a:t>:</a:t>
            </a:r>
            <a:endParaRPr lang="de-DE" sz="2000" b="1" dirty="0">
              <a:solidFill>
                <a:schemeClr val="tx1">
                  <a:lumMod val="50000"/>
                </a:schemeClr>
              </a:solidFill>
            </a:endParaRPr>
          </a:p>
          <a:p>
            <a:pPr marL="342900" indent="-342900">
              <a:buFont typeface="Arial" panose="020B0604020202020204" pitchFamily="34" charset="0"/>
              <a:buChar char="•"/>
              <a:defRPr/>
            </a:pPr>
            <a:endParaRPr lang="de-DE" sz="2000" b="1" dirty="0">
              <a:solidFill>
                <a:schemeClr val="tx1">
                  <a:lumMod val="50000"/>
                </a:schemeClr>
              </a:solidFill>
            </a:endParaRPr>
          </a:p>
          <a:p>
            <a:pPr marL="342900" indent="-342900">
              <a:buFont typeface="Arial" panose="020B0604020202020204" pitchFamily="34" charset="0"/>
              <a:buChar char="•"/>
              <a:defRPr/>
            </a:pPr>
            <a:r>
              <a:rPr lang="de-DE" sz="2000" b="1" dirty="0">
                <a:solidFill>
                  <a:schemeClr val="tx1">
                    <a:lumMod val="50000"/>
                  </a:schemeClr>
                </a:solidFill>
              </a:rPr>
              <a:t>WOAH via 	‚WAHIS‘</a:t>
            </a:r>
          </a:p>
          <a:p>
            <a:pPr marL="342900" indent="-342900">
              <a:buFont typeface="Arial" panose="020B0604020202020204" pitchFamily="34" charset="0"/>
              <a:buChar char="•"/>
              <a:defRPr/>
            </a:pPr>
            <a:r>
              <a:rPr lang="de-DE" sz="2000" b="1" dirty="0">
                <a:solidFill>
                  <a:schemeClr val="tx1">
                    <a:lumMod val="50000"/>
                  </a:schemeClr>
                </a:solidFill>
              </a:rPr>
              <a:t>EU via	‚ADIS‘</a:t>
            </a:r>
          </a:p>
        </p:txBody>
      </p:sp>
      <p:sp>
        <p:nvSpPr>
          <p:cNvPr id="4" name="Titel 1">
            <a:extLst>
              <a:ext uri="{FF2B5EF4-FFF2-40B4-BE49-F238E27FC236}">
                <a16:creationId xmlns:a16="http://schemas.microsoft.com/office/drawing/2014/main" id="{C7C90D7A-A17D-019A-B4A6-A7830C29BC83}"/>
              </a:ext>
            </a:extLst>
          </p:cNvPr>
          <p:cNvSpPr txBox="1">
            <a:spLocks/>
          </p:cNvSpPr>
          <p:nvPr/>
        </p:nvSpPr>
        <p:spPr>
          <a:xfrm>
            <a:off x="7315677" y="157114"/>
            <a:ext cx="4171950" cy="782357"/>
          </a:xfrm>
        </p:spPr>
        <p:txBody>
          <a:bodyPr anchor="b"/>
          <a:lstStyle>
            <a:lvl1pPr algn="l" defTabSz="914400" rtl="0" eaLnBrk="1" latinLnBrk="0" hangingPunct="1">
              <a:lnSpc>
                <a:spcPct val="90000"/>
              </a:lnSpc>
              <a:spcBef>
                <a:spcPct val="0"/>
              </a:spcBef>
              <a:buNone/>
              <a:defRPr sz="6000" kern="1200">
                <a:solidFill>
                  <a:schemeClr val="tx2"/>
                </a:solidFill>
                <a:latin typeface="+mj-lt"/>
                <a:ea typeface="+mj-ea"/>
                <a:cs typeface="+mj-cs"/>
              </a:defRPr>
            </a:lvl1pPr>
          </a:lstStyle>
          <a:p>
            <a:r>
              <a:rPr lang="en-US" sz="4000" dirty="0">
                <a:solidFill>
                  <a:srgbClr val="034EA2"/>
                </a:solidFill>
              </a:rPr>
              <a:t>Procedure</a:t>
            </a:r>
            <a:endParaRPr lang="de-DE" sz="4000" dirty="0">
              <a:solidFill>
                <a:srgbClr val="034EA2"/>
              </a:solidFill>
            </a:endParaRPr>
          </a:p>
        </p:txBody>
      </p:sp>
      <p:sp>
        <p:nvSpPr>
          <p:cNvPr id="8" name="Foliennummernplatzhalter 7">
            <a:extLst>
              <a:ext uri="{FF2B5EF4-FFF2-40B4-BE49-F238E27FC236}">
                <a16:creationId xmlns:a16="http://schemas.microsoft.com/office/drawing/2014/main" id="{83844ABA-9940-3A19-92E0-FBE773BF78AC}"/>
              </a:ext>
            </a:extLst>
          </p:cNvPr>
          <p:cNvSpPr>
            <a:spLocks noGrp="1"/>
          </p:cNvSpPr>
          <p:nvPr>
            <p:ph type="sldNum" sz="quarter" idx="12"/>
          </p:nvPr>
        </p:nvSpPr>
        <p:spPr/>
        <p:txBody>
          <a:bodyPr/>
          <a:lstStyle/>
          <a:p>
            <a:fld id="{B2BB2151-026F-440F-B05B-0CC53B78749B}" type="slidenum">
              <a:rPr lang="pl-PL" smtClean="0"/>
              <a:t>8</a:t>
            </a:fld>
            <a:endParaRPr lang="pl-PL"/>
          </a:p>
        </p:txBody>
      </p:sp>
    </p:spTree>
    <p:extLst>
      <p:ext uri="{BB962C8B-B14F-4D97-AF65-F5344CB8AC3E}">
        <p14:creationId xmlns:p14="http://schemas.microsoft.com/office/powerpoint/2010/main" val="114933660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Rectángulo redondeado"/>
          <p:cNvSpPr>
            <a:spLocks noChangeArrowheads="1"/>
          </p:cNvSpPr>
          <p:nvPr/>
        </p:nvSpPr>
        <p:spPr bwMode="auto">
          <a:xfrm>
            <a:off x="1524000" y="4076700"/>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s-ES" altLang="en-US" sz="7600" i="0">
              <a:solidFill>
                <a:srgbClr val="FFD624"/>
              </a:solidFill>
            </a:endParaRPr>
          </a:p>
        </p:txBody>
      </p:sp>
      <p:sp>
        <p:nvSpPr>
          <p:cNvPr id="25603" name="Right Arrow 10"/>
          <p:cNvSpPr>
            <a:spLocks noChangeArrowheads="1"/>
          </p:cNvSpPr>
          <p:nvPr/>
        </p:nvSpPr>
        <p:spPr bwMode="auto">
          <a:xfrm>
            <a:off x="1200150" y="3933825"/>
            <a:ext cx="977900" cy="484188"/>
          </a:xfrm>
          <a:prstGeom prst="right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25604" name="Rounded Rectangular Callout 6"/>
          <p:cNvSpPr>
            <a:spLocks noChangeArrowheads="1"/>
          </p:cNvSpPr>
          <p:nvPr/>
        </p:nvSpPr>
        <p:spPr bwMode="auto">
          <a:xfrm>
            <a:off x="2855913" y="3141663"/>
            <a:ext cx="2303462" cy="2087562"/>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25605" name="Rounded Rectangular Callout 8"/>
          <p:cNvSpPr>
            <a:spLocks noChangeArrowheads="1"/>
          </p:cNvSpPr>
          <p:nvPr/>
        </p:nvSpPr>
        <p:spPr bwMode="auto">
          <a:xfrm>
            <a:off x="2927350" y="3573463"/>
            <a:ext cx="1296988" cy="1727200"/>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25606" name="Oval Callout 11"/>
          <p:cNvSpPr>
            <a:spLocks noChangeArrowheads="1"/>
          </p:cNvSpPr>
          <p:nvPr/>
        </p:nvSpPr>
        <p:spPr bwMode="auto">
          <a:xfrm>
            <a:off x="4224338" y="4724401"/>
            <a:ext cx="4032250" cy="360363"/>
          </a:xfrm>
          <a:prstGeom prst="wedgeEllipse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25607" name="Rounded Rectangle 17"/>
          <p:cNvSpPr>
            <a:spLocks noChangeArrowheads="1"/>
          </p:cNvSpPr>
          <p:nvPr/>
        </p:nvSpPr>
        <p:spPr bwMode="auto">
          <a:xfrm>
            <a:off x="3719514" y="5229226"/>
            <a:ext cx="1800225" cy="5762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7600" i="0" dirty="0">
              <a:solidFill>
                <a:srgbClr val="FFD624"/>
              </a:solidFill>
            </a:endParaRPr>
          </a:p>
        </p:txBody>
      </p:sp>
      <p:sp>
        <p:nvSpPr>
          <p:cNvPr id="4" name="Text Placeholder 3">
            <a:extLst>
              <a:ext uri="{FF2B5EF4-FFF2-40B4-BE49-F238E27FC236}">
                <a16:creationId xmlns:a16="http://schemas.microsoft.com/office/drawing/2014/main" id="{A0A6AA62-080E-46D8-BAE7-3DCA38ABEBF9}"/>
              </a:ext>
            </a:extLst>
          </p:cNvPr>
          <p:cNvSpPr>
            <a:spLocks noGrp="1"/>
          </p:cNvSpPr>
          <p:nvPr>
            <p:ph type="body" idx="1"/>
          </p:nvPr>
        </p:nvSpPr>
        <p:spPr>
          <a:xfrm>
            <a:off x="305738" y="1478324"/>
            <a:ext cx="11586754" cy="4327165"/>
          </a:xfrm>
        </p:spPr>
        <p:txBody>
          <a:bodyPr/>
          <a:lstStyle/>
          <a:p>
            <a:pPr marL="342900" indent="-342900">
              <a:spcAft>
                <a:spcPts val="0"/>
              </a:spcAft>
              <a:buFont typeface="Arial" panose="020B0604020202020204" pitchFamily="34" charset="0"/>
              <a:buChar char="•"/>
              <a:defRPr/>
            </a:pPr>
            <a:endParaRPr lang="en-US" dirty="0">
              <a:solidFill>
                <a:schemeClr val="bg2">
                  <a:lumMod val="10000"/>
                </a:schemeClr>
              </a:solidFill>
            </a:endParaRPr>
          </a:p>
          <a:p>
            <a:pPr marL="342900" indent="-342900">
              <a:spcBef>
                <a:spcPts val="0"/>
              </a:spcBef>
              <a:spcAft>
                <a:spcPts val="0"/>
              </a:spcAft>
              <a:buFont typeface="Arial" panose="020B0604020202020204" pitchFamily="34" charset="0"/>
              <a:buChar char="•"/>
              <a:defRPr/>
            </a:pPr>
            <a:endParaRPr lang="en-GB" dirty="0">
              <a:solidFill>
                <a:schemeClr val="bg2">
                  <a:lumMod val="10000"/>
                </a:schemeClr>
              </a:solidFill>
            </a:endParaRPr>
          </a:p>
        </p:txBody>
      </p:sp>
      <p:sp>
        <p:nvSpPr>
          <p:cNvPr id="25609" name="Slide Number Placeholder 1"/>
          <p:cNvSpPr>
            <a:spLocks noGrp="1" noChangeArrowheads="1"/>
          </p:cNvSpPr>
          <p:nvPr>
            <p:ph type="sldNum" sz="quarter" idx="4294967295"/>
          </p:nvPr>
        </p:nvSpPr>
        <p:spPr>
          <a:xfrm>
            <a:off x="11567584" y="5995988"/>
            <a:ext cx="649816" cy="241300"/>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buChar char="•"/>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E34B78B6-2869-44A3-B7EB-18A6857C9205}" type="slidenum">
              <a:rPr lang="en-GB" altLang="en-US" sz="1000" i="0">
                <a:solidFill>
                  <a:srgbClr val="FFFFFF"/>
                </a:solidFill>
              </a:rPr>
              <a:pPr>
                <a:spcBef>
                  <a:spcPct val="0"/>
                </a:spcBef>
                <a:buClrTx/>
                <a:buFontTx/>
                <a:buNone/>
              </a:pPr>
              <a:t>9</a:t>
            </a:fld>
            <a:endParaRPr lang="en-GB" altLang="en-US" sz="1000" i="0" dirty="0">
              <a:solidFill>
                <a:srgbClr val="FFFFFF"/>
              </a:solidFill>
            </a:endParaRPr>
          </a:p>
        </p:txBody>
      </p:sp>
      <p:sp>
        <p:nvSpPr>
          <p:cNvPr id="2" name="Textfeld 1">
            <a:extLst>
              <a:ext uri="{FF2B5EF4-FFF2-40B4-BE49-F238E27FC236}">
                <a16:creationId xmlns:a16="http://schemas.microsoft.com/office/drawing/2014/main" id="{18B4BBE2-9C27-9A89-4778-E271D9C8DAFE}"/>
              </a:ext>
            </a:extLst>
          </p:cNvPr>
          <p:cNvSpPr txBox="1"/>
          <p:nvPr/>
        </p:nvSpPr>
        <p:spPr>
          <a:xfrm>
            <a:off x="4007644" y="445753"/>
            <a:ext cx="6726887" cy="707886"/>
          </a:xfrm>
          <a:prstGeom prst="rect">
            <a:avLst/>
          </a:prstGeom>
          <a:noFill/>
        </p:spPr>
        <p:txBody>
          <a:bodyPr wrap="square" rtlCol="0">
            <a:spAutoFit/>
          </a:bodyPr>
          <a:lstStyle/>
          <a:p>
            <a:r>
              <a:rPr lang="en-US" sz="4000" dirty="0">
                <a:solidFill>
                  <a:srgbClr val="034EA2"/>
                </a:solidFill>
                <a:latin typeface="+mj-lt"/>
                <a:ea typeface="+mj-ea"/>
                <a:cs typeface="+mj-cs"/>
              </a:rPr>
              <a:t>Obligations of operators: </a:t>
            </a:r>
          </a:p>
        </p:txBody>
      </p:sp>
      <p:sp>
        <p:nvSpPr>
          <p:cNvPr id="3" name="Textfeld 2">
            <a:extLst>
              <a:ext uri="{FF2B5EF4-FFF2-40B4-BE49-F238E27FC236}">
                <a16:creationId xmlns:a16="http://schemas.microsoft.com/office/drawing/2014/main" id="{7E3A89AD-4C80-DD12-641C-D287D64751AD}"/>
              </a:ext>
            </a:extLst>
          </p:cNvPr>
          <p:cNvSpPr txBox="1"/>
          <p:nvPr/>
        </p:nvSpPr>
        <p:spPr>
          <a:xfrm>
            <a:off x="836448" y="1565384"/>
            <a:ext cx="11355552" cy="5109091"/>
          </a:xfrm>
          <a:prstGeom prst="rect">
            <a:avLst/>
          </a:prstGeom>
          <a:noFill/>
        </p:spPr>
        <p:txBody>
          <a:bodyPr wrap="square" rtlCol="0">
            <a:spAutoFit/>
          </a:bodyPr>
          <a:lstStyle/>
          <a:p>
            <a:pPr>
              <a:lnSpc>
                <a:spcPct val="150000"/>
              </a:lnSpc>
            </a:pPr>
            <a:r>
              <a:rPr lang="en-US" sz="2400" b="1" dirty="0"/>
              <a:t>on disease surveillance</a:t>
            </a:r>
            <a:r>
              <a:rPr lang="lv-LV" sz="2400" b="1" dirty="0"/>
              <a:t> </a:t>
            </a:r>
            <a:r>
              <a:rPr lang="lv-LV" sz="2000" dirty="0"/>
              <a:t>(AHL, Art. 24) </a:t>
            </a:r>
            <a:r>
              <a:rPr lang="en-US" sz="2400" b="1" dirty="0"/>
              <a:t>:  </a:t>
            </a:r>
          </a:p>
          <a:p>
            <a:pPr marL="285750" indent="-285750">
              <a:lnSpc>
                <a:spcPct val="150000"/>
              </a:lnSpc>
              <a:buFont typeface="Arial" panose="020B0604020202020204" pitchFamily="34" charset="0"/>
              <a:buChar char="•"/>
            </a:pPr>
            <a:r>
              <a:rPr lang="en-US" sz="2000" dirty="0"/>
              <a:t>observe the health and behavior of animals;</a:t>
            </a:r>
          </a:p>
          <a:p>
            <a:pPr marL="285750" indent="-285750">
              <a:lnSpc>
                <a:spcPct val="150000"/>
              </a:lnSpc>
              <a:buFont typeface="Arial" panose="020B0604020202020204" pitchFamily="34" charset="0"/>
              <a:buChar char="•"/>
            </a:pPr>
            <a:r>
              <a:rPr lang="en-US" sz="2000" dirty="0"/>
              <a:t>observe any changes in the normal production parameters that may rise a suspicion;</a:t>
            </a:r>
          </a:p>
          <a:p>
            <a:pPr marL="285750" indent="-285750">
              <a:lnSpc>
                <a:spcPct val="150000"/>
              </a:lnSpc>
              <a:buFont typeface="Arial" panose="020B0604020202020204" pitchFamily="34" charset="0"/>
              <a:buChar char="•"/>
            </a:pPr>
            <a:r>
              <a:rPr lang="en-US" sz="2000" dirty="0"/>
              <a:t>look for abnormal mortalities and other signs disease.</a:t>
            </a:r>
          </a:p>
          <a:p>
            <a:pPr>
              <a:lnSpc>
                <a:spcPct val="150000"/>
              </a:lnSpc>
            </a:pPr>
            <a:endParaRPr lang="en-US" sz="2000" dirty="0"/>
          </a:p>
          <a:p>
            <a:pPr>
              <a:lnSpc>
                <a:spcPct val="150000"/>
              </a:lnSpc>
            </a:pPr>
            <a:r>
              <a:rPr lang="en-US" sz="2400" b="1" dirty="0"/>
              <a:t>on the notification of suspicions</a:t>
            </a:r>
            <a:r>
              <a:rPr lang="lv-LV" sz="2400" b="1" dirty="0"/>
              <a:t> </a:t>
            </a:r>
            <a:r>
              <a:rPr kumimoji="0" lang="lv-LV" sz="2000" b="0" i="0" u="none" strike="noStrike" kern="1200" cap="none" spc="0" normalizeH="0" baseline="0" noProof="0" dirty="0">
                <a:ln>
                  <a:noFill/>
                </a:ln>
                <a:solidFill>
                  <a:srgbClr val="4D4D4D"/>
                </a:solidFill>
                <a:effectLst/>
                <a:uLnTx/>
                <a:uFillTx/>
                <a:latin typeface="Arial"/>
                <a:ea typeface="+mn-ea"/>
                <a:cs typeface="+mn-cs"/>
              </a:rPr>
              <a:t>(AHL, Art. 18)</a:t>
            </a:r>
            <a:r>
              <a:rPr lang="lv-LV" sz="2400" b="1" dirty="0"/>
              <a:t> </a:t>
            </a:r>
            <a:r>
              <a:rPr lang="en-US" sz="2400" b="1" dirty="0"/>
              <a:t>: </a:t>
            </a:r>
          </a:p>
          <a:p>
            <a:pPr marL="285750" indent="-285750">
              <a:spcBef>
                <a:spcPts val="1200"/>
              </a:spcBef>
              <a:spcAft>
                <a:spcPts val="600"/>
              </a:spcAft>
              <a:buFont typeface="Arial" panose="020B0604020202020204" pitchFamily="34" charset="0"/>
              <a:buChar char="•"/>
            </a:pPr>
            <a:r>
              <a:rPr lang="en-US" sz="2000" dirty="0"/>
              <a:t>immediately notify the competent authority where there are any reasons to suspect the presence in animals of a listed disease or where the presence of such a disease is detected in animals;</a:t>
            </a:r>
          </a:p>
          <a:p>
            <a:pPr marL="285750" indent="-285750">
              <a:spcBef>
                <a:spcPts val="1200"/>
              </a:spcBef>
              <a:spcAft>
                <a:spcPts val="600"/>
              </a:spcAft>
              <a:buFont typeface="Arial" panose="020B0604020202020204" pitchFamily="34" charset="0"/>
              <a:buChar char="•"/>
            </a:pPr>
            <a:r>
              <a:rPr lang="en-US" sz="2000" dirty="0"/>
              <a:t>notify a veterinarian of abnormal mortalities and other signs of serious disease or significant decreased production rates with an undetermined cause.</a:t>
            </a:r>
          </a:p>
          <a:p>
            <a:endParaRPr lang="en-US" sz="2400" dirty="0">
              <a:solidFill>
                <a:srgbClr val="FF0000"/>
              </a:solidFill>
              <a:highlight>
                <a:srgbClr val="FFFF00"/>
              </a:highlight>
            </a:endParaRPr>
          </a:p>
        </p:txBody>
      </p:sp>
    </p:spTree>
    <p:extLst>
      <p:ext uri="{BB962C8B-B14F-4D97-AF65-F5344CB8AC3E}">
        <p14:creationId xmlns:p14="http://schemas.microsoft.com/office/powerpoint/2010/main" val="1331598641"/>
      </p:ext>
    </p:extLst>
  </p:cSld>
  <p:clrMapOvr>
    <a:masterClrMapping/>
  </p:clrMapOvr>
</p:sld>
</file>

<file path=ppt/theme/theme1.xml><?xml version="1.0" encoding="utf-8"?>
<a:theme xmlns:a="http://schemas.openxmlformats.org/drawingml/2006/main" name="Office Theme">
  <a:themeElements>
    <a:clrScheme name="EU_BTSF">
      <a:dk1>
        <a:srgbClr val="4D4D4D"/>
      </a:dk1>
      <a:lt1>
        <a:srgbClr val="FFFFFF"/>
      </a:lt1>
      <a:dk2>
        <a:srgbClr val="034EA2"/>
      </a:dk2>
      <a:lt2>
        <a:srgbClr val="D3E8F9"/>
      </a:lt2>
      <a:accent1>
        <a:srgbClr val="1E858B"/>
      </a:accent1>
      <a:accent2>
        <a:srgbClr val="4BC5DE"/>
      </a:accent2>
      <a:accent3>
        <a:srgbClr val="6FA528"/>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098AE41A192E4C85C747A9850AEF9A" ma:contentTypeVersion="1" ma:contentTypeDescription="Create a new document." ma:contentTypeScope="" ma:versionID="5a8770b97c883eee6e80458dbe9e6cc2">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2.xml><?xml version="1.0" encoding="utf-8"?>
<ds:datastoreItem xmlns:ds="http://schemas.openxmlformats.org/officeDocument/2006/customXml" ds:itemID="{72EEACE0-6474-4130-B64E-D9F9E5478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F87431-2774-4E17-BE38-8A579357848D}">
  <ds:schemaRefs>
    <ds:schemaRef ds:uri="http://schemas.microsoft.com/office/2006/documentManagement/types"/>
    <ds:schemaRef ds:uri="http://www.w3.org/XML/1998/namespace"/>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4145</TotalTime>
  <Words>2137</Words>
  <Application>Microsoft Office PowerPoint</Application>
  <PresentationFormat>Widescreen</PresentationFormat>
  <Paragraphs>317</Paragraphs>
  <Slides>38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Candara</vt:lpstr>
      <vt:lpstr>EC Square Sans Pro</vt:lpstr>
      <vt:lpstr>EC Square Sans Pro Medium</vt:lpstr>
      <vt:lpstr>Symbol</vt:lpstr>
      <vt:lpstr>Office Theme</vt:lpstr>
      <vt:lpstr>PowerPoint Presentation</vt:lpstr>
      <vt:lpstr>Content</vt:lpstr>
      <vt:lpstr>Legal Framework </vt:lpstr>
      <vt:lpstr>Legal obligations, competencies </vt:lpstr>
      <vt:lpstr>Suspicion</vt:lpstr>
      <vt:lpstr>Officially confirmed outbreak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Epidemiologically  linked establishments</vt:lpstr>
      <vt:lpstr>Monitoring period</vt:lpstr>
      <vt:lpstr>PowerPoint Presentation</vt:lpstr>
      <vt:lpstr>Notification</vt:lpstr>
      <vt:lpstr>Link between ADIS and WAHIS </vt:lpstr>
      <vt:lpstr>Control measures - levels</vt:lpstr>
      <vt:lpstr>Outbreak: control measures in the infected establishment</vt:lpstr>
      <vt:lpstr> Derogations – from certain measures</vt:lpstr>
      <vt:lpstr>Cleaning and disinfection (C&amp;D)</vt:lpstr>
      <vt:lpstr>Preliminary C&amp;D</vt:lpstr>
      <vt:lpstr>Final C&amp;D</vt:lpstr>
      <vt:lpstr>Restricted zones - type</vt:lpstr>
      <vt:lpstr>Minimum radius</vt:lpstr>
      <vt:lpstr>Examples of the restricted zone</vt:lpstr>
      <vt:lpstr>Examples of restricted zone</vt:lpstr>
      <vt:lpstr>Example of further restricted zone</vt:lpstr>
      <vt:lpstr>Minimum duration of measures in the protection zone</vt:lpstr>
      <vt:lpstr>Minimum duration of measures in the surveillance zone</vt:lpstr>
      <vt:lpstr>Measures in the restricted zones</vt:lpstr>
      <vt:lpstr>Measures in the restricted zones: derogations</vt:lpstr>
      <vt:lpstr>Lifting of measures in the restricted zone</vt:lpstr>
      <vt:lpstr> Repopulation and lifting measures  Affected establishment</vt:lpstr>
      <vt:lpstr>Keep in touch</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Maša BRECELJ - A.E.S.A.</cp:lastModifiedBy>
  <cp:revision>194</cp:revision>
  <dcterms:created xsi:type="dcterms:W3CDTF">2019-08-09T12:06:42Z</dcterms:created>
  <dcterms:modified xsi:type="dcterms:W3CDTF">2024-02-20T10:19:42Z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0x010100AF098AE41A192E4C85C747A9850AEF9A</vt:lpwstr>
  </property>
</Properties>
</file>