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13" r:id="rId5"/>
    <p:sldId id="320" r:id="rId6"/>
    <p:sldId id="321" r:id="rId7"/>
    <p:sldId id="292" r:id="rId8"/>
    <p:sldId id="294" r:id="rId9"/>
    <p:sldId id="295" r:id="rId10"/>
    <p:sldId id="274" r:id="rId11"/>
    <p:sldId id="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28"/>
    <a:srgbClr val="0344A2"/>
    <a:srgbClr val="FFC819"/>
    <a:srgbClr val="E9622A"/>
    <a:srgbClr val="CDDCEC"/>
    <a:srgbClr val="FFC50D"/>
    <a:srgbClr val="FFCA21"/>
    <a:srgbClr val="FFCB25"/>
    <a:srgbClr val="FFCC29"/>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249" autoAdjust="0"/>
  </p:normalViewPr>
  <p:slideViewPr>
    <p:cSldViewPr snapToGrid="0">
      <p:cViewPr varScale="1">
        <p:scale>
          <a:sx n="79" d="100"/>
          <a:sy n="79" d="100"/>
        </p:scale>
        <p:origin x="542" y="72"/>
      </p:cViewPr>
      <p:guideLst>
        <p:guide orient="horz" pos="2092"/>
        <p:guide pos="3840"/>
      </p:guideLst>
    </p:cSldViewPr>
  </p:slideViewPr>
  <p:outlineViewPr>
    <p:cViewPr>
      <p:scale>
        <a:sx n="33" d="100"/>
        <a:sy n="33" d="100"/>
      </p:scale>
      <p:origin x="0" y="-443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05/02/2024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42312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1928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255890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B3F82F56-9E15-43E9-952D-83E00CA0E642}"/>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603D000-1EFD-4FF1-92D5-2279C7174EF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1" name="Title 1">
            <a:extLst>
              <a:ext uri="{FF2B5EF4-FFF2-40B4-BE49-F238E27FC236}">
                <a16:creationId xmlns:a16="http://schemas.microsoft.com/office/drawing/2014/main" id="{53C2AE37-341B-449D-9121-3287F405F9D0}"/>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r>
              <a:rPr lang="en-US"/>
              <a:t>Click icon to add picture</a:t>
            </a:r>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Title 1">
            <a:extLst>
              <a:ext uri="{FF2B5EF4-FFF2-40B4-BE49-F238E27FC236}">
                <a16:creationId xmlns:a16="http://schemas.microsoft.com/office/drawing/2014/main" id="{8122BA4E-7754-4CCF-A5F9-BC368B6FB373}"/>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
        <p:nvSpPr>
          <p:cNvPr id="11" name="Slide Number Placeholder 5">
            <a:extLst>
              <a:ext uri="{FF2B5EF4-FFF2-40B4-BE49-F238E27FC236}">
                <a16:creationId xmlns:a16="http://schemas.microsoft.com/office/drawing/2014/main" id="{10A9BEC7-C0BC-4448-8FF1-A6FBCC9B3DF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7" name="Title Placeholder 1">
            <a:extLst>
              <a:ext uri="{FF2B5EF4-FFF2-40B4-BE49-F238E27FC236}">
                <a16:creationId xmlns:a16="http://schemas.microsoft.com/office/drawing/2014/main" id="{232E6CD8-9FA3-40A9-AD5D-8AA7B0B7EFC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
        <p:nvSpPr>
          <p:cNvPr id="19" name="Title Placeholder 1">
            <a:extLst>
              <a:ext uri="{FF2B5EF4-FFF2-40B4-BE49-F238E27FC236}">
                <a16:creationId xmlns:a16="http://schemas.microsoft.com/office/drawing/2014/main" id="{69F8B3C0-2BF0-4951-BBBD-055698D3D46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r>
              <a:rPr lang="en-US"/>
              <a:t>Click icon to add picture</a:t>
            </a:r>
            <a:endParaRPr lang="en-GB"/>
          </a:p>
        </p:txBody>
      </p:sp>
      <p:sp>
        <p:nvSpPr>
          <p:cNvPr id="6" name="Text Placeholder 5"/>
          <p:cNvSpPr>
            <a:spLocks noGrp="1"/>
          </p:cNvSpPr>
          <p:nvPr>
            <p:ph type="body" sz="quarter" idx="14"/>
          </p:nvPr>
        </p:nvSpPr>
        <p:spPr>
          <a:xfrm>
            <a:off x="1055076" y="2447779"/>
            <a:ext cx="10298724" cy="275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C02EB186-DFDC-4601-86CB-C38BEC1C9528}"/>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C613AADA-7815-46A8-B064-A90C4C1B9293}"/>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8A37DC2-4B32-4EB0-85FD-A8F749361D3A}"/>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A05A22D6-64CD-4036-BB60-E51645C15182}"/>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1068735"/>
            <a:ext cx="12197346" cy="467440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6" name="Rectangle 25">
            <a:extLst>
              <a:ext uri="{FF2B5EF4-FFF2-40B4-BE49-F238E27FC236}">
                <a16:creationId xmlns:a16="http://schemas.microsoft.com/office/drawing/2014/main" id="{A9F0CE80-2E04-49BA-BD89-238AD4C3A86B}"/>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808062"/>
            <a:ext cx="10905699" cy="2879072"/>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2272201"/>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64962DEE-C427-43B4-8B80-955526B7F70D}"/>
              </a:ext>
            </a:extLst>
          </p:cNvPr>
          <p:cNvSpPr txBox="1">
            <a:spLocks/>
          </p:cNvSpPr>
          <p:nvPr userDrawn="1"/>
        </p:nvSpPr>
        <p:spPr>
          <a:xfrm>
            <a:off x="838196" y="1784791"/>
            <a:ext cx="10905685" cy="648982"/>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lnSpc>
                <a:spcPts val="3800"/>
              </a:lnSpc>
            </a:pPr>
            <a:r>
              <a:rPr lang="en-US" sz="4000" kern="1200" dirty="0">
                <a:solidFill>
                  <a:srgbClr val="0344A2"/>
                </a:solidFill>
                <a:latin typeface="EC Square Sans Pro Medium" panose="020B0500000000020004" pitchFamily="34" charset="0"/>
                <a:ea typeface="Verdana" pitchFamily="34" charset="0"/>
              </a:rPr>
              <a:t>BTSF</a:t>
            </a:r>
            <a:endParaRPr lang="en-GB" sz="4000" kern="1200" dirty="0">
              <a:solidFill>
                <a:srgbClr val="0344A2"/>
              </a:solidFill>
              <a:latin typeface="EC Square Sans Pro Medium" panose="020B0500000000020004" pitchFamily="34" charset="0"/>
              <a:ea typeface="Verdana" pitchFamily="34" charset="0"/>
            </a:endParaRPr>
          </a:p>
        </p:txBody>
      </p:sp>
      <p:cxnSp>
        <p:nvCxnSpPr>
          <p:cNvPr id="27" name="Straight Connector 26">
            <a:extLst>
              <a:ext uri="{FF2B5EF4-FFF2-40B4-BE49-F238E27FC236}">
                <a16:creationId xmlns:a16="http://schemas.microsoft.com/office/drawing/2014/main" id="{BD4BAF4C-ED63-4362-9B0A-E6A9D26E310A}"/>
              </a:ext>
            </a:extLst>
          </p:cNvPr>
          <p:cNvCxnSpPr>
            <a:cxnSpLocks/>
          </p:cNvCxnSpPr>
          <p:nvPr userDrawn="1"/>
        </p:nvCxnSpPr>
        <p:spPr>
          <a:xfrm>
            <a:off x="838196" y="1784791"/>
            <a:ext cx="4" cy="5073209"/>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35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0"/>
            <a:ext cx="12197346" cy="575699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cxnSp>
        <p:nvCxnSpPr>
          <p:cNvPr id="25" name="Straight Connector 24">
            <a:extLst>
              <a:ext uri="{FF2B5EF4-FFF2-40B4-BE49-F238E27FC236}">
                <a16:creationId xmlns:a16="http://schemas.microsoft.com/office/drawing/2014/main" id="{A0F41ECB-9B5D-4C84-B9FA-1EDE0AB2DD22}"/>
              </a:ext>
            </a:extLst>
          </p:cNvPr>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451183"/>
            <a:ext cx="10905699" cy="3235951"/>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1993233"/>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pic>
        <p:nvPicPr>
          <p:cNvPr id="17" name="Picture 16">
            <a:extLst>
              <a:ext uri="{FF2B5EF4-FFF2-40B4-BE49-F238E27FC236}">
                <a16:creationId xmlns:a16="http://schemas.microsoft.com/office/drawing/2014/main" id="{30681C61-2192-4B18-A1E6-51B9747C0A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00" y="6045988"/>
            <a:ext cx="1710390" cy="450423"/>
          </a:xfrm>
          <a:prstGeom prst="rect">
            <a:avLst/>
          </a:prstGeom>
        </p:spPr>
      </p:pic>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4915B6E2-33F3-460D-AAE1-E911F2CB1838}"/>
              </a:ext>
            </a:extLst>
          </p:cNvPr>
          <p:cNvSpPr txBox="1">
            <a:spLocks/>
          </p:cNvSpPr>
          <p:nvPr userDrawn="1"/>
        </p:nvSpPr>
        <p:spPr>
          <a:xfrm>
            <a:off x="684565" y="462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6000" dirty="0">
                <a:solidFill>
                  <a:srgbClr val="0344A2"/>
                </a:solidFill>
                <a:latin typeface="EC Square Sans Pro Medium" panose="020B0500000000020004" pitchFamily="34" charset="0"/>
              </a:rPr>
              <a:t>BTSF</a:t>
            </a:r>
          </a:p>
        </p:txBody>
      </p:sp>
    </p:spTree>
    <p:extLst>
      <p:ext uri="{BB962C8B-B14F-4D97-AF65-F5344CB8AC3E}">
        <p14:creationId xmlns:p14="http://schemas.microsoft.com/office/powerpoint/2010/main" val="79778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en-B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Organisation</a:t>
            </a:r>
            <a:endParaRPr lang="en-B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en-BE" dirty="0"/>
          </a:p>
        </p:txBody>
      </p:sp>
    </p:spTree>
    <p:extLst>
      <p:ext uri="{BB962C8B-B14F-4D97-AF65-F5344CB8AC3E}">
        <p14:creationId xmlns:p14="http://schemas.microsoft.com/office/powerpoint/2010/main" val="337613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7C4F14A8-70A0-4F6E-A87F-716778D79B41}"/>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DF73DDD-A061-46FA-AC5B-734A19B4AB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8" name="Title Placeholder 1"/>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9" name="Slide Number Placeholder 5">
            <a:extLst>
              <a:ext uri="{FF2B5EF4-FFF2-40B4-BE49-F238E27FC236}">
                <a16:creationId xmlns:a16="http://schemas.microsoft.com/office/drawing/2014/main" id="{AD0AE62C-9FA2-42CE-BE28-0C6524AFE6A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84DF2A30-3632-4E31-A377-A6FA90487014}"/>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2" name="Slide Number Placeholder 5">
            <a:extLst>
              <a:ext uri="{FF2B5EF4-FFF2-40B4-BE49-F238E27FC236}">
                <a16:creationId xmlns:a16="http://schemas.microsoft.com/office/drawing/2014/main" id="{83D31461-71E5-49F3-B191-CED42CEAF07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698B7334-9A25-4793-B6AC-656CC72DBE8C}"/>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BFF720C4-EBCC-44BF-983B-7247EC08A28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8124B0FB-7E1A-4CA8-ACD6-C8E9E66E6F4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E20201E0-5F74-4E7F-8D16-64F2CEC615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19">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3C42817-A861-4376-8ECC-9C0E1883949D}"/>
              </a:ext>
            </a:extLst>
          </p:cNvPr>
          <p:cNvSpPr txBox="1">
            <a:spLocks/>
          </p:cNvSpPr>
          <p:nvPr userDrawn="1"/>
        </p:nvSpPr>
        <p:spPr>
          <a:xfrm>
            <a:off x="923498" y="33252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677" r:id="rId3"/>
    <p:sldLayoutId id="2147483686" r:id="rId4"/>
    <p:sldLayoutId id="2147483650" r:id="rId5"/>
    <p:sldLayoutId id="2147483660" r:id="rId6"/>
    <p:sldLayoutId id="2147483652" r:id="rId7"/>
    <p:sldLayoutId id="2147483661" r:id="rId8"/>
    <p:sldLayoutId id="2147483653" r:id="rId9"/>
    <p:sldLayoutId id="2147483654" r:id="rId10"/>
    <p:sldLayoutId id="2147483659" r:id="rId11"/>
    <p:sldLayoutId id="2147483658" r:id="rId12"/>
    <p:sldLayoutId id="2147483666" r:id="rId13"/>
    <p:sldLayoutId id="2147483667" r:id="rId14"/>
    <p:sldLayoutId id="2147483668" r:id="rId15"/>
    <p:sldLayoutId id="2147483655" r:id="rId16"/>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20.png"/><Relationship Id="rId18" Type="http://schemas.openxmlformats.org/officeDocument/2006/relationships/image" Target="../media/image22.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17.png"/><Relationship Id="rId12" Type="http://schemas.openxmlformats.org/officeDocument/2006/relationships/image" Target="../media/image19.png"/><Relationship Id="rId17" Type="http://schemas.openxmlformats.org/officeDocument/2006/relationships/hyperlink" Target="https://www.youtube.com/user/eutube" TargetMode="External"/><Relationship Id="rId2" Type="http://schemas.openxmlformats.org/officeDocument/2006/relationships/notesSlide" Target="../notesSlides/notesSlide2.xml"/><Relationship Id="rId16" Type="http://schemas.openxmlformats.org/officeDocument/2006/relationships/hyperlink" Target="https://medium.com/@EuropeanCommission" TargetMode="External"/><Relationship Id="rId1" Type="http://schemas.openxmlformats.org/officeDocument/2006/relationships/slideLayout" Target="../slideLayouts/slideLayout5.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21.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E1466-1144-42BD-9C4D-458E4FF81FBF}"/>
              </a:ext>
            </a:extLst>
          </p:cNvPr>
          <p:cNvSpPr>
            <a:spLocks noGrp="1"/>
          </p:cNvSpPr>
          <p:nvPr>
            <p:ph sz="quarter" idx="10"/>
          </p:nvPr>
        </p:nvSpPr>
        <p:spPr>
          <a:xfrm>
            <a:off x="802062" y="4962201"/>
            <a:ext cx="10096500" cy="627062"/>
          </a:xfrm>
        </p:spPr>
        <p:txBody>
          <a:bodyPr/>
          <a:lstStyle/>
          <a:p>
            <a:pPr marL="0" indent="0">
              <a:buNone/>
            </a:pPr>
            <a:r>
              <a:rPr lang="en-US" dirty="0"/>
              <a:t>Dr</a:t>
            </a:r>
            <a:r>
              <a:rPr lang="lt-LT" dirty="0"/>
              <a:t> </a:t>
            </a:r>
            <a:r>
              <a:rPr lang="lv-LV" dirty="0"/>
              <a:t>Edvīns Oļševskis</a:t>
            </a:r>
            <a:endParaRPr lang="en-US" dirty="0"/>
          </a:p>
          <a:p>
            <a:pPr marL="0" indent="0">
              <a:buNone/>
            </a:pPr>
            <a:r>
              <a:rPr lang="en-US" dirty="0"/>
              <a:t>Dr Marius Masiulis</a:t>
            </a:r>
            <a:endParaRPr lang="en-BE" dirty="0"/>
          </a:p>
        </p:txBody>
      </p:sp>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a:xfrm>
            <a:off x="802062" y="5770804"/>
            <a:ext cx="10096500" cy="627062"/>
          </a:xfrm>
        </p:spPr>
        <p:txBody>
          <a:bodyPr/>
          <a:lstStyle/>
          <a:p>
            <a:pPr marL="0" indent="0">
              <a:buNone/>
            </a:pPr>
            <a:r>
              <a:rPr lang="en-US" dirty="0"/>
              <a:t>BANGKOK, THAILAND / 4-8 MARCH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802062" y="3039866"/>
            <a:ext cx="10096500" cy="778268"/>
          </a:xfrm>
        </p:spPr>
        <p:txBody>
          <a:bodyPr/>
          <a:lstStyle/>
          <a:p>
            <a:pPr marL="0" indent="0">
              <a:buNone/>
            </a:pPr>
            <a:r>
              <a:rPr lang="en-US" dirty="0"/>
              <a:t>REGIONAL WORKSHOP ON ANIMAL HEALTH:</a:t>
            </a:r>
          </a:p>
          <a:p>
            <a:pPr marL="0" indent="0">
              <a:buNone/>
            </a:pPr>
            <a:r>
              <a:rPr lang="en-US" dirty="0"/>
              <a:t>DISEASE PREPAREDNESS, VACCINATION AND ONE HEALTH APPROACH</a:t>
            </a:r>
          </a:p>
          <a:p>
            <a:pPr marL="0" indent="0">
              <a:buNone/>
            </a:pPr>
            <a:endParaRPr lang="en-US" dirty="0"/>
          </a:p>
          <a:p>
            <a:pPr marL="0" indent="0">
              <a:buNone/>
            </a:pPr>
            <a:r>
              <a:rPr lang="en-US" b="1" dirty="0"/>
              <a:t>Investigation of a suspect case </a:t>
            </a:r>
          </a:p>
        </p:txBody>
      </p:sp>
    </p:spTree>
    <p:extLst>
      <p:ext uri="{BB962C8B-B14F-4D97-AF65-F5344CB8AC3E}">
        <p14:creationId xmlns:p14="http://schemas.microsoft.com/office/powerpoint/2010/main" val="238498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ED56706-8E82-0408-00AA-084D1AC6A96D}"/>
              </a:ext>
            </a:extLst>
          </p:cNvPr>
          <p:cNvSpPr>
            <a:spLocks noGrp="1"/>
          </p:cNvSpPr>
          <p:nvPr>
            <p:ph sz="half" idx="1"/>
          </p:nvPr>
        </p:nvSpPr>
        <p:spPr>
          <a:xfrm>
            <a:off x="214009" y="1825625"/>
            <a:ext cx="5321029" cy="3906435"/>
          </a:xfrm>
        </p:spPr>
        <p:txBody>
          <a:bodyPr/>
          <a:lstStyle/>
          <a:p>
            <a:pPr algn="just"/>
            <a:r>
              <a:rPr lang="en-US"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Commercial holding – 6 300 turkeys.</a:t>
            </a:r>
          </a:p>
          <a:p>
            <a:pPr algn="just"/>
            <a:r>
              <a:rPr lang="en-US" dirty="0">
                <a:solidFill>
                  <a:srgbClr val="002060"/>
                </a:solidFill>
                <a:latin typeface="Cambria" panose="02040503050406030204" pitchFamily="18" charset="0"/>
                <a:ea typeface="Cambria" panose="02040503050406030204" pitchFamily="18" charset="0"/>
                <a:cs typeface="Times New Roman" panose="02020603050405020304" pitchFamily="18" charset="0"/>
              </a:rPr>
              <a:t>Poultry shed No. 1 was empty, all turkeys were sent for slaughter last week, and the shed was cleaned and disinfected before the arrival of new poultry.</a:t>
            </a:r>
          </a:p>
          <a:p>
            <a:pPr algn="just"/>
            <a:r>
              <a:rPr lang="en-US" dirty="0">
                <a:solidFill>
                  <a:srgbClr val="002060"/>
                </a:solidFill>
                <a:latin typeface="Cambria" panose="02040503050406030204" pitchFamily="18" charset="0"/>
                <a:ea typeface="Cambria" panose="02040503050406030204" pitchFamily="18" charset="0"/>
                <a:cs typeface="Times New Roman" panose="02020603050405020304" pitchFamily="18" charset="0"/>
              </a:rPr>
              <a:t>Turkeys were kept in three poultry sheds: No. 2, 3 and 4 – approx. 2000 turkeys in each shed. </a:t>
            </a:r>
          </a:p>
          <a:p>
            <a:pPr marL="0" indent="0" algn="just">
              <a:buNone/>
            </a:pPr>
            <a:endParaRPr lang="en-US" sz="24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US" sz="24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8" descr="A screenshot of a computer&#10;&#10;Description automatically generated">
            <a:extLst>
              <a:ext uri="{FF2B5EF4-FFF2-40B4-BE49-F238E27FC236}">
                <a16:creationId xmlns:a16="http://schemas.microsoft.com/office/drawing/2014/main" id="{2B0158CE-1E19-339F-83C9-6D11DDA63369}"/>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7130374" y="606108"/>
            <a:ext cx="5061626" cy="6238307"/>
          </a:xfrm>
          <a:prstGeom prst="rect">
            <a:avLst/>
          </a:prstGeom>
          <a:solidFill>
            <a:srgbClr val="FFFFFF"/>
          </a:solidFill>
        </p:spPr>
      </p:pic>
      <p:sp>
        <p:nvSpPr>
          <p:cNvPr id="3" name="Title 2">
            <a:extLst>
              <a:ext uri="{FF2B5EF4-FFF2-40B4-BE49-F238E27FC236}">
                <a16:creationId xmlns:a16="http://schemas.microsoft.com/office/drawing/2014/main" id="{F373093B-4D95-D839-D0B7-C576B68FA425}"/>
              </a:ext>
            </a:extLst>
          </p:cNvPr>
          <p:cNvSpPr>
            <a:spLocks noGrp="1"/>
          </p:cNvSpPr>
          <p:nvPr>
            <p:ph type="title"/>
          </p:nvPr>
        </p:nvSpPr>
        <p:spPr>
          <a:xfrm>
            <a:off x="595742" y="-28087"/>
            <a:ext cx="8457372" cy="782357"/>
          </a:xfrm>
        </p:spPr>
        <p:txBody>
          <a:bodyPr anchor="b">
            <a:normAutofit/>
          </a:bodyPr>
          <a:lstStyle/>
          <a:p>
            <a:pPr algn="ctr"/>
            <a:r>
              <a:rPr lang="en-US" dirty="0">
                <a:solidFill>
                  <a:srgbClr val="002060"/>
                </a:solidFill>
                <a:latin typeface="Cambria" panose="02040503050406030204" pitchFamily="18" charset="0"/>
                <a:ea typeface="Cambria" panose="02040503050406030204" pitchFamily="18" charset="0"/>
              </a:rPr>
              <a:t>Scenario</a:t>
            </a:r>
          </a:p>
        </p:txBody>
      </p:sp>
      <p:pic>
        <p:nvPicPr>
          <p:cNvPr id="5" name="Paveikslėlis 27">
            <a:extLst>
              <a:ext uri="{FF2B5EF4-FFF2-40B4-BE49-F238E27FC236}">
                <a16:creationId xmlns:a16="http://schemas.microsoft.com/office/drawing/2014/main" id="{DEF0CDAC-E8A1-B46A-2D0F-F2654F08419B}"/>
              </a:ext>
            </a:extLst>
          </p:cNvPr>
          <p:cNvPicPr>
            <a:picLocks noChangeAspect="1"/>
          </p:cNvPicPr>
          <p:nvPr/>
        </p:nvPicPr>
        <p:blipFill>
          <a:blip r:embed="rId3"/>
          <a:stretch>
            <a:fillRect/>
          </a:stretch>
        </p:blipFill>
        <p:spPr>
          <a:xfrm>
            <a:off x="6058319" y="2227722"/>
            <a:ext cx="2144110" cy="2855986"/>
          </a:xfrm>
          <a:prstGeom prst="rect">
            <a:avLst/>
          </a:prstGeom>
        </p:spPr>
      </p:pic>
      <p:grpSp>
        <p:nvGrpSpPr>
          <p:cNvPr id="15" name="Group 14">
            <a:extLst>
              <a:ext uri="{FF2B5EF4-FFF2-40B4-BE49-F238E27FC236}">
                <a16:creationId xmlns:a16="http://schemas.microsoft.com/office/drawing/2014/main" id="{0C581E8C-6E85-5C22-D880-2EFA1F955B77}"/>
              </a:ext>
            </a:extLst>
          </p:cNvPr>
          <p:cNvGrpSpPr/>
          <p:nvPr/>
        </p:nvGrpSpPr>
        <p:grpSpPr>
          <a:xfrm>
            <a:off x="9053114" y="1538677"/>
            <a:ext cx="242088" cy="2842868"/>
            <a:chOff x="9053114" y="1538677"/>
            <a:chExt cx="242088" cy="2842868"/>
          </a:xfrm>
        </p:grpSpPr>
        <p:pic>
          <p:nvPicPr>
            <p:cNvPr id="7" name="Picture 6">
              <a:extLst>
                <a:ext uri="{FF2B5EF4-FFF2-40B4-BE49-F238E27FC236}">
                  <a16:creationId xmlns:a16="http://schemas.microsoft.com/office/drawing/2014/main" id="{722FECE8-7691-EB11-8B19-570B87107409}"/>
                </a:ext>
              </a:extLst>
            </p:cNvPr>
            <p:cNvPicPr>
              <a:picLocks noChangeAspect="1"/>
            </p:cNvPicPr>
            <p:nvPr/>
          </p:nvPicPr>
          <p:blipFill>
            <a:blip r:embed="rId4"/>
            <a:stretch>
              <a:fillRect/>
            </a:stretch>
          </p:blipFill>
          <p:spPr>
            <a:xfrm>
              <a:off x="9053485" y="4072148"/>
              <a:ext cx="236119" cy="309397"/>
            </a:xfrm>
            <a:prstGeom prst="rect">
              <a:avLst/>
            </a:prstGeom>
          </p:spPr>
        </p:pic>
        <p:pic>
          <p:nvPicPr>
            <p:cNvPr id="10" name="Picture 9">
              <a:extLst>
                <a:ext uri="{FF2B5EF4-FFF2-40B4-BE49-F238E27FC236}">
                  <a16:creationId xmlns:a16="http://schemas.microsoft.com/office/drawing/2014/main" id="{5DC31CFD-7A84-11D3-340B-89EB7184A8F1}"/>
                </a:ext>
              </a:extLst>
            </p:cNvPr>
            <p:cNvPicPr>
              <a:picLocks noChangeAspect="1"/>
            </p:cNvPicPr>
            <p:nvPr/>
          </p:nvPicPr>
          <p:blipFill>
            <a:blip r:embed="rId5"/>
            <a:stretch>
              <a:fillRect/>
            </a:stretch>
          </p:blipFill>
          <p:spPr>
            <a:xfrm>
              <a:off x="9053485" y="3274301"/>
              <a:ext cx="220998" cy="309397"/>
            </a:xfrm>
            <a:prstGeom prst="rect">
              <a:avLst/>
            </a:prstGeom>
          </p:spPr>
        </p:pic>
        <p:pic>
          <p:nvPicPr>
            <p:cNvPr id="12" name="Picture 11">
              <a:extLst>
                <a:ext uri="{FF2B5EF4-FFF2-40B4-BE49-F238E27FC236}">
                  <a16:creationId xmlns:a16="http://schemas.microsoft.com/office/drawing/2014/main" id="{147E9ECD-2368-282C-D8F5-61DBFD5F2D48}"/>
                </a:ext>
              </a:extLst>
            </p:cNvPr>
            <p:cNvPicPr>
              <a:picLocks noChangeAspect="1"/>
            </p:cNvPicPr>
            <p:nvPr/>
          </p:nvPicPr>
          <p:blipFill>
            <a:blip r:embed="rId6"/>
            <a:stretch>
              <a:fillRect/>
            </a:stretch>
          </p:blipFill>
          <p:spPr>
            <a:xfrm>
              <a:off x="9053485" y="2402397"/>
              <a:ext cx="241717" cy="309397"/>
            </a:xfrm>
            <a:prstGeom prst="rect">
              <a:avLst/>
            </a:prstGeom>
          </p:spPr>
        </p:pic>
        <p:pic>
          <p:nvPicPr>
            <p:cNvPr id="14" name="Picture 13">
              <a:extLst>
                <a:ext uri="{FF2B5EF4-FFF2-40B4-BE49-F238E27FC236}">
                  <a16:creationId xmlns:a16="http://schemas.microsoft.com/office/drawing/2014/main" id="{78D79E93-DD69-C829-13D2-939E62C7F910}"/>
                </a:ext>
              </a:extLst>
            </p:cNvPr>
            <p:cNvPicPr>
              <a:picLocks noChangeAspect="1"/>
            </p:cNvPicPr>
            <p:nvPr/>
          </p:nvPicPr>
          <p:blipFill>
            <a:blip r:embed="rId7"/>
            <a:stretch>
              <a:fillRect/>
            </a:stretch>
          </p:blipFill>
          <p:spPr>
            <a:xfrm>
              <a:off x="9053114" y="1538677"/>
              <a:ext cx="236490" cy="376632"/>
            </a:xfrm>
            <a:prstGeom prst="rect">
              <a:avLst/>
            </a:prstGeom>
          </p:spPr>
        </p:pic>
      </p:grpSp>
    </p:spTree>
    <p:extLst>
      <p:ext uri="{BB962C8B-B14F-4D97-AF65-F5344CB8AC3E}">
        <p14:creationId xmlns:p14="http://schemas.microsoft.com/office/powerpoint/2010/main" val="402236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6B9CC-3E2B-4DA9-6BCF-3CBE382E785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879D5C-4414-C360-7D7C-846CE340DE49}"/>
              </a:ext>
            </a:extLst>
          </p:cNvPr>
          <p:cNvSpPr>
            <a:spLocks noGrp="1"/>
          </p:cNvSpPr>
          <p:nvPr>
            <p:ph idx="1"/>
          </p:nvPr>
        </p:nvSpPr>
        <p:spPr>
          <a:xfrm>
            <a:off x="126459" y="1217437"/>
            <a:ext cx="7461115" cy="2964098"/>
          </a:xfrm>
        </p:spPr>
        <p:txBody>
          <a:bodyPr/>
          <a:lstStyle/>
          <a:p>
            <a:pPr marL="0" indent="0" algn="just">
              <a:buNone/>
            </a:pPr>
            <a:r>
              <a:rPr lang="en-US" sz="1800" dirty="0">
                <a:solidFill>
                  <a:srgbClr val="002060"/>
                </a:solidFill>
                <a:latin typeface="Cambria" panose="02040503050406030204" pitchFamily="18" charset="0"/>
                <a:ea typeface="Cambria" panose="02040503050406030204" pitchFamily="18" charset="0"/>
              </a:rPr>
              <a:t>The owner observing poultry in the morning, has found the following:</a:t>
            </a:r>
          </a:p>
          <a:p>
            <a:pPr algn="just"/>
            <a:r>
              <a:rPr lang="en-US" sz="1800" dirty="0">
                <a:solidFill>
                  <a:srgbClr val="002060"/>
                </a:solidFill>
                <a:latin typeface="Cambria" panose="02040503050406030204" pitchFamily="18" charset="0"/>
                <a:ea typeface="Cambria" panose="02040503050406030204" pitchFamily="18" charset="0"/>
              </a:rPr>
              <a:t>In poultry shed No. 2 – 1900 turkeys dead;</a:t>
            </a:r>
          </a:p>
          <a:p>
            <a:pPr algn="just"/>
            <a:r>
              <a:rPr lang="en-US" sz="1800" dirty="0">
                <a:solidFill>
                  <a:srgbClr val="002060"/>
                </a:solidFill>
                <a:latin typeface="Cambria" panose="02040503050406030204" pitchFamily="18" charset="0"/>
                <a:ea typeface="Cambria" panose="02040503050406030204" pitchFamily="18" charset="0"/>
              </a:rPr>
              <a:t>In poultry shed No. 3 – 200 turkeys dead;</a:t>
            </a:r>
          </a:p>
          <a:p>
            <a:pPr algn="just"/>
            <a:r>
              <a:rPr lang="en-US" sz="1800" dirty="0">
                <a:solidFill>
                  <a:srgbClr val="002060"/>
                </a:solidFill>
                <a:latin typeface="Cambria" panose="02040503050406030204" pitchFamily="18" charset="0"/>
                <a:ea typeface="Cambria" panose="02040503050406030204" pitchFamily="18" charset="0"/>
              </a:rPr>
              <a:t>In poultry shed No. 4 – 80 turkeys dead.</a:t>
            </a:r>
          </a:p>
          <a:p>
            <a:pPr marL="0" indent="0" algn="just">
              <a:buNone/>
            </a:pPr>
            <a:r>
              <a:rPr lang="en-US" sz="1800" dirty="0">
                <a:solidFill>
                  <a:srgbClr val="002060"/>
                </a:solidFill>
                <a:latin typeface="Cambria" panose="02040503050406030204" pitchFamily="18" charset="0"/>
                <a:ea typeface="Cambria" panose="02040503050406030204" pitchFamily="18" charset="0"/>
              </a:rPr>
              <a:t>Other visible symptoms: serious respiratory symptoms, diarrhea. </a:t>
            </a:r>
          </a:p>
          <a:p>
            <a:pPr marL="0" indent="0" algn="just">
              <a:buNone/>
            </a:pPr>
            <a:r>
              <a:rPr lang="en-US" sz="1800" dirty="0">
                <a:solidFill>
                  <a:srgbClr val="002060"/>
                </a:solidFill>
                <a:latin typeface="Cambria" panose="02040503050406030204" pitchFamily="18" charset="0"/>
                <a:ea typeface="Cambria" panose="02040503050406030204" pitchFamily="18" charset="0"/>
              </a:rPr>
              <a:t>He immediately informed the local veterinary authority.</a:t>
            </a:r>
          </a:p>
        </p:txBody>
      </p:sp>
      <p:sp>
        <p:nvSpPr>
          <p:cNvPr id="4" name="Title 2">
            <a:extLst>
              <a:ext uri="{FF2B5EF4-FFF2-40B4-BE49-F238E27FC236}">
                <a16:creationId xmlns:a16="http://schemas.microsoft.com/office/drawing/2014/main" id="{F7B7CD40-2E6C-3EA8-9339-CF76FAAA3961}"/>
              </a:ext>
            </a:extLst>
          </p:cNvPr>
          <p:cNvSpPr>
            <a:spLocks noGrp="1"/>
          </p:cNvSpPr>
          <p:nvPr>
            <p:ph type="title"/>
          </p:nvPr>
        </p:nvSpPr>
        <p:spPr>
          <a:xfrm>
            <a:off x="595742" y="29074"/>
            <a:ext cx="8457372" cy="782357"/>
          </a:xfrm>
        </p:spPr>
        <p:txBody>
          <a:bodyPr anchor="b">
            <a:normAutofit/>
          </a:bodyPr>
          <a:lstStyle/>
          <a:p>
            <a:pPr algn="ctr"/>
            <a:r>
              <a:rPr lang="en-US" dirty="0">
                <a:solidFill>
                  <a:srgbClr val="002060"/>
                </a:solidFill>
                <a:latin typeface="Cambria" panose="02040503050406030204" pitchFamily="18" charset="0"/>
                <a:ea typeface="Cambria" panose="02040503050406030204" pitchFamily="18" charset="0"/>
              </a:rPr>
              <a:t>Scenario</a:t>
            </a:r>
          </a:p>
        </p:txBody>
      </p:sp>
      <p:grpSp>
        <p:nvGrpSpPr>
          <p:cNvPr id="15" name="Group 14">
            <a:extLst>
              <a:ext uri="{FF2B5EF4-FFF2-40B4-BE49-F238E27FC236}">
                <a16:creationId xmlns:a16="http://schemas.microsoft.com/office/drawing/2014/main" id="{147FCC26-1250-FFF7-887C-6E5D55EAAC68}"/>
              </a:ext>
            </a:extLst>
          </p:cNvPr>
          <p:cNvGrpSpPr/>
          <p:nvPr/>
        </p:nvGrpSpPr>
        <p:grpSpPr>
          <a:xfrm>
            <a:off x="7887431" y="-31062"/>
            <a:ext cx="4332051" cy="4787447"/>
            <a:chOff x="7887431" y="-31062"/>
            <a:chExt cx="4332051" cy="4787447"/>
          </a:xfrm>
        </p:grpSpPr>
        <p:pic>
          <p:nvPicPr>
            <p:cNvPr id="5" name="Picture 8" descr="A screenshot of a computer&#10;&#10;Description automatically generated">
              <a:extLst>
                <a:ext uri="{FF2B5EF4-FFF2-40B4-BE49-F238E27FC236}">
                  <a16:creationId xmlns:a16="http://schemas.microsoft.com/office/drawing/2014/main" id="{459C22E9-B77F-9B0D-B27F-5976445AED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7887431" y="-31062"/>
              <a:ext cx="4332051" cy="4787447"/>
            </a:xfrm>
            <a:prstGeom prst="rect">
              <a:avLst/>
            </a:prstGeom>
            <a:solidFill>
              <a:srgbClr val="FFFFFF"/>
            </a:solidFill>
          </p:spPr>
        </p:pic>
        <p:grpSp>
          <p:nvGrpSpPr>
            <p:cNvPr id="14" name="Group 13">
              <a:extLst>
                <a:ext uri="{FF2B5EF4-FFF2-40B4-BE49-F238E27FC236}">
                  <a16:creationId xmlns:a16="http://schemas.microsoft.com/office/drawing/2014/main" id="{08C351DC-8D7A-1B96-4F55-691AA67D4777}"/>
                </a:ext>
              </a:extLst>
            </p:cNvPr>
            <p:cNvGrpSpPr/>
            <p:nvPr/>
          </p:nvGrpSpPr>
          <p:grpSpPr>
            <a:xfrm>
              <a:off x="9542314" y="727152"/>
              <a:ext cx="207194" cy="2181694"/>
              <a:chOff x="9542314" y="727152"/>
              <a:chExt cx="207194" cy="2181694"/>
            </a:xfrm>
          </p:grpSpPr>
          <p:pic>
            <p:nvPicPr>
              <p:cNvPr id="7" name="Picture 6">
                <a:extLst>
                  <a:ext uri="{FF2B5EF4-FFF2-40B4-BE49-F238E27FC236}">
                    <a16:creationId xmlns:a16="http://schemas.microsoft.com/office/drawing/2014/main" id="{01E62A02-0192-472A-A987-6FEA8191683F}"/>
                  </a:ext>
                </a:extLst>
              </p:cNvPr>
              <p:cNvPicPr>
                <a:picLocks noChangeAspect="1"/>
              </p:cNvPicPr>
              <p:nvPr/>
            </p:nvPicPr>
            <p:blipFill>
              <a:blip r:embed="rId3"/>
              <a:stretch>
                <a:fillRect/>
              </a:stretch>
            </p:blipFill>
            <p:spPr>
              <a:xfrm>
                <a:off x="9542632" y="2671406"/>
                <a:ext cx="202085" cy="237440"/>
              </a:xfrm>
              <a:prstGeom prst="rect">
                <a:avLst/>
              </a:prstGeom>
            </p:spPr>
          </p:pic>
          <p:pic>
            <p:nvPicPr>
              <p:cNvPr id="8" name="Picture 7">
                <a:extLst>
                  <a:ext uri="{FF2B5EF4-FFF2-40B4-BE49-F238E27FC236}">
                    <a16:creationId xmlns:a16="http://schemas.microsoft.com/office/drawing/2014/main" id="{8CC63F9E-48EC-FACF-10C7-8E8FB01EFBA7}"/>
                  </a:ext>
                </a:extLst>
              </p:cNvPr>
              <p:cNvPicPr>
                <a:picLocks noChangeAspect="1"/>
              </p:cNvPicPr>
              <p:nvPr/>
            </p:nvPicPr>
            <p:blipFill>
              <a:blip r:embed="rId4"/>
              <a:stretch>
                <a:fillRect/>
              </a:stretch>
            </p:blipFill>
            <p:spPr>
              <a:xfrm>
                <a:off x="9542632" y="2059117"/>
                <a:ext cx="189144" cy="237440"/>
              </a:xfrm>
              <a:prstGeom prst="rect">
                <a:avLst/>
              </a:prstGeom>
            </p:spPr>
          </p:pic>
          <p:pic>
            <p:nvPicPr>
              <p:cNvPr id="9" name="Picture 8">
                <a:extLst>
                  <a:ext uri="{FF2B5EF4-FFF2-40B4-BE49-F238E27FC236}">
                    <a16:creationId xmlns:a16="http://schemas.microsoft.com/office/drawing/2014/main" id="{86E3B326-DB52-F2D3-EA5D-762F07C82139}"/>
                  </a:ext>
                </a:extLst>
              </p:cNvPr>
              <p:cNvPicPr>
                <a:picLocks noChangeAspect="1"/>
              </p:cNvPicPr>
              <p:nvPr/>
            </p:nvPicPr>
            <p:blipFill>
              <a:blip r:embed="rId5"/>
              <a:stretch>
                <a:fillRect/>
              </a:stretch>
            </p:blipFill>
            <p:spPr>
              <a:xfrm>
                <a:off x="9542632" y="1389994"/>
                <a:ext cx="206876" cy="237440"/>
              </a:xfrm>
              <a:prstGeom prst="rect">
                <a:avLst/>
              </a:prstGeom>
            </p:spPr>
          </p:pic>
          <p:pic>
            <p:nvPicPr>
              <p:cNvPr id="10" name="Picture 9">
                <a:extLst>
                  <a:ext uri="{FF2B5EF4-FFF2-40B4-BE49-F238E27FC236}">
                    <a16:creationId xmlns:a16="http://schemas.microsoft.com/office/drawing/2014/main" id="{2F27594A-35F7-8956-1B3E-4A282BAA9962}"/>
                  </a:ext>
                </a:extLst>
              </p:cNvPr>
              <p:cNvPicPr>
                <a:picLocks noChangeAspect="1"/>
              </p:cNvPicPr>
              <p:nvPr/>
            </p:nvPicPr>
            <p:blipFill>
              <a:blip r:embed="rId6"/>
              <a:stretch>
                <a:fillRect/>
              </a:stretch>
            </p:blipFill>
            <p:spPr>
              <a:xfrm>
                <a:off x="9542314" y="727152"/>
                <a:ext cx="202403" cy="289038"/>
              </a:xfrm>
              <a:prstGeom prst="rect">
                <a:avLst/>
              </a:prstGeom>
            </p:spPr>
          </p:pic>
        </p:grpSp>
      </p:grpSp>
      <p:pic>
        <p:nvPicPr>
          <p:cNvPr id="11" name="Paveikslėlis 6">
            <a:extLst>
              <a:ext uri="{FF2B5EF4-FFF2-40B4-BE49-F238E27FC236}">
                <a16:creationId xmlns:a16="http://schemas.microsoft.com/office/drawing/2014/main" id="{CA8B7FDB-3DD3-4ED4-D36C-52A725C88082}"/>
              </a:ext>
            </a:extLst>
          </p:cNvPr>
          <p:cNvPicPr>
            <a:picLocks noChangeAspect="1"/>
          </p:cNvPicPr>
          <p:nvPr/>
        </p:nvPicPr>
        <p:blipFill>
          <a:blip r:embed="rId7"/>
          <a:stretch>
            <a:fillRect/>
          </a:stretch>
        </p:blipFill>
        <p:spPr>
          <a:xfrm>
            <a:off x="0" y="4181535"/>
            <a:ext cx="3512968" cy="2634728"/>
          </a:xfrm>
          <a:prstGeom prst="rect">
            <a:avLst/>
          </a:prstGeom>
        </p:spPr>
      </p:pic>
      <p:pic>
        <p:nvPicPr>
          <p:cNvPr id="12" name="Picture 22" descr="A turkey lying on the ground&#10;&#10;Description automatically generated">
            <a:extLst>
              <a:ext uri="{FF2B5EF4-FFF2-40B4-BE49-F238E27FC236}">
                <a16:creationId xmlns:a16="http://schemas.microsoft.com/office/drawing/2014/main" id="{7C0879D7-CCB9-26AD-586F-A7513316AA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98038" y="4157647"/>
            <a:ext cx="1993962" cy="26586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large group of chickens in a barn&#10;&#10;Description automatically generated">
            <a:extLst>
              <a:ext uri="{FF2B5EF4-FFF2-40B4-BE49-F238E27FC236}">
                <a16:creationId xmlns:a16="http://schemas.microsoft.com/office/drawing/2014/main" id="{41373C0D-D3FC-EB0C-B0FC-4C9A774B9D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9634" y="4175725"/>
            <a:ext cx="3610922" cy="2708192"/>
          </a:xfrm>
          <a:prstGeom prst="rect">
            <a:avLst/>
          </a:prstGeom>
        </p:spPr>
      </p:pic>
      <p:pic>
        <p:nvPicPr>
          <p:cNvPr id="19" name="Picture 18" descr="A large group of chickens in a barn&#10;&#10;Description automatically generated">
            <a:extLst>
              <a:ext uri="{FF2B5EF4-FFF2-40B4-BE49-F238E27FC236}">
                <a16:creationId xmlns:a16="http://schemas.microsoft.com/office/drawing/2014/main" id="{9ABECE0C-F6D7-B965-01DE-1DA7D79FDB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12968" y="4149808"/>
            <a:ext cx="3610922" cy="2708192"/>
          </a:xfrm>
          <a:prstGeom prst="rect">
            <a:avLst/>
          </a:prstGeom>
        </p:spPr>
      </p:pic>
    </p:spTree>
    <p:extLst>
      <p:ext uri="{BB962C8B-B14F-4D97-AF65-F5344CB8AC3E}">
        <p14:creationId xmlns:p14="http://schemas.microsoft.com/office/powerpoint/2010/main" val="14161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1892" y="2147744"/>
            <a:ext cx="5216631" cy="3906435"/>
          </a:xfrm>
        </p:spPr>
        <p:txBody>
          <a:bodyPr/>
          <a:lstStyle/>
          <a:p>
            <a:pPr marL="0" indent="0">
              <a:buNone/>
            </a:pPr>
            <a:r>
              <a:rPr lang="en-US" b="1" dirty="0">
                <a:solidFill>
                  <a:srgbClr val="002060"/>
                </a:solidFill>
                <a:latin typeface="Cambria" panose="02040503050406030204" pitchFamily="18" charset="0"/>
                <a:ea typeface="Cambria" panose="02040503050406030204" pitchFamily="18" charset="0"/>
              </a:rPr>
              <a:t>National Disease Crises Center</a:t>
            </a:r>
          </a:p>
          <a:p>
            <a:r>
              <a:rPr lang="en-US" dirty="0">
                <a:solidFill>
                  <a:srgbClr val="002060"/>
                </a:solidFill>
                <a:latin typeface="Cambria" panose="02040503050406030204" pitchFamily="18" charset="0"/>
                <a:ea typeface="Cambria" panose="02040503050406030204" pitchFamily="18" charset="0"/>
              </a:rPr>
              <a:t>Group 1:</a:t>
            </a:r>
          </a:p>
          <a:p>
            <a:pPr marL="0" indent="0">
              <a:buNone/>
            </a:pPr>
            <a:r>
              <a:rPr lang="en-US" dirty="0">
                <a:solidFill>
                  <a:srgbClr val="002060"/>
                </a:solidFill>
                <a:latin typeface="Cambria" panose="02040503050406030204" pitchFamily="18" charset="0"/>
                <a:ea typeface="Cambria" panose="02040503050406030204" pitchFamily="18" charset="0"/>
              </a:rPr>
              <a:t>...............................</a:t>
            </a:r>
          </a:p>
          <a:p>
            <a:r>
              <a:rPr lang="en-US" dirty="0">
                <a:solidFill>
                  <a:srgbClr val="002060"/>
                </a:solidFill>
                <a:latin typeface="Cambria" panose="02040503050406030204" pitchFamily="18" charset="0"/>
                <a:ea typeface="Cambria" panose="02040503050406030204" pitchFamily="18" charset="0"/>
              </a:rPr>
              <a:t>Group 2:</a:t>
            </a:r>
          </a:p>
          <a:p>
            <a:pPr marL="0" indent="0">
              <a:buNone/>
            </a:pPr>
            <a:r>
              <a:rPr lang="en-US" dirty="0">
                <a:solidFill>
                  <a:srgbClr val="002060"/>
                </a:solidFill>
                <a:latin typeface="Cambria" panose="02040503050406030204" pitchFamily="18" charset="0"/>
                <a:ea typeface="Cambria" panose="02040503050406030204" pitchFamily="18" charset="0"/>
              </a:rPr>
              <a:t>………………………</a:t>
            </a:r>
          </a:p>
        </p:txBody>
      </p:sp>
      <p:sp>
        <p:nvSpPr>
          <p:cNvPr id="3" name="Content Placeholder 2"/>
          <p:cNvSpPr>
            <a:spLocks noGrp="1"/>
          </p:cNvSpPr>
          <p:nvPr>
            <p:ph sz="half" idx="2"/>
          </p:nvPr>
        </p:nvSpPr>
        <p:spPr>
          <a:xfrm>
            <a:off x="6233215" y="2168526"/>
            <a:ext cx="5572961" cy="3906435"/>
          </a:xfrm>
        </p:spPr>
        <p:txBody>
          <a:bodyPr/>
          <a:lstStyle/>
          <a:p>
            <a:pPr marL="0" indent="0">
              <a:buNone/>
            </a:pPr>
            <a:r>
              <a:rPr lang="en-US" b="1" dirty="0">
                <a:solidFill>
                  <a:srgbClr val="002060"/>
                </a:solidFill>
                <a:latin typeface="Cambria" panose="02040503050406030204" pitchFamily="18" charset="0"/>
                <a:ea typeface="Cambria" panose="02040503050406030204" pitchFamily="18" charset="0"/>
              </a:rPr>
              <a:t>Local Disease Crises Center</a:t>
            </a:r>
          </a:p>
          <a:p>
            <a:r>
              <a:rPr lang="en-US" dirty="0">
                <a:solidFill>
                  <a:srgbClr val="002060"/>
                </a:solidFill>
                <a:latin typeface="Cambria" panose="02040503050406030204" pitchFamily="18" charset="0"/>
                <a:ea typeface="Cambria" panose="02040503050406030204" pitchFamily="18" charset="0"/>
              </a:rPr>
              <a:t>Group 3:</a:t>
            </a:r>
          </a:p>
          <a:p>
            <a:pPr marL="0" indent="0">
              <a:buNone/>
            </a:pPr>
            <a:r>
              <a:rPr lang="en-US" dirty="0">
                <a:solidFill>
                  <a:srgbClr val="002060"/>
                </a:solidFill>
                <a:latin typeface="Cambria" panose="02040503050406030204" pitchFamily="18" charset="0"/>
                <a:ea typeface="Cambria" panose="02040503050406030204" pitchFamily="18" charset="0"/>
              </a:rPr>
              <a:t>...............................</a:t>
            </a:r>
          </a:p>
          <a:p>
            <a:r>
              <a:rPr lang="en-US" dirty="0">
                <a:solidFill>
                  <a:srgbClr val="002060"/>
                </a:solidFill>
                <a:latin typeface="Cambria" panose="02040503050406030204" pitchFamily="18" charset="0"/>
                <a:ea typeface="Cambria" panose="02040503050406030204" pitchFamily="18" charset="0"/>
              </a:rPr>
              <a:t>Group 4:</a:t>
            </a:r>
          </a:p>
          <a:p>
            <a:pPr marL="0" indent="0">
              <a:buNone/>
            </a:pPr>
            <a:r>
              <a:rPr lang="en-US" dirty="0">
                <a:solidFill>
                  <a:srgbClr val="002060"/>
                </a:solidFill>
                <a:latin typeface="Cambria" panose="02040503050406030204" pitchFamily="18" charset="0"/>
                <a:ea typeface="Cambria" panose="02040503050406030204" pitchFamily="18" charset="0"/>
              </a:rPr>
              <a:t>………………………</a:t>
            </a:r>
          </a:p>
          <a:p>
            <a:pPr marL="0" indent="0">
              <a:buNone/>
            </a:pPr>
            <a:endParaRPr lang="en-US" b="1" dirty="0">
              <a:solidFill>
                <a:srgbClr val="002060"/>
              </a:solidFill>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3260585" y="256028"/>
            <a:ext cx="7792113" cy="782357"/>
          </a:xfrm>
        </p:spPr>
        <p:txBody>
          <a:bodyPr/>
          <a:lstStyle/>
          <a:p>
            <a:r>
              <a:rPr lang="en-US" sz="3600" dirty="0">
                <a:solidFill>
                  <a:srgbClr val="002060"/>
                </a:solidFill>
                <a:latin typeface="Cambria" panose="02040503050406030204" pitchFamily="18" charset="0"/>
                <a:ea typeface="Cambria" panose="02040503050406030204" pitchFamily="18" charset="0"/>
              </a:rPr>
              <a:t>Participants work in 4 groups</a:t>
            </a:r>
          </a:p>
        </p:txBody>
      </p:sp>
    </p:spTree>
    <p:extLst>
      <p:ext uri="{BB962C8B-B14F-4D97-AF65-F5344CB8AC3E}">
        <p14:creationId xmlns:p14="http://schemas.microsoft.com/office/powerpoint/2010/main" val="264096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00235" y="1729208"/>
            <a:ext cx="10810011" cy="3755871"/>
          </a:xfrm>
        </p:spPr>
        <p:txBody>
          <a:bodyPr/>
          <a:lstStyle/>
          <a:p>
            <a:pPr marL="514350" indent="-51435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According to the clinical symptoms, morbidity, and lethality of the infection, would you consider HPAI?</a:t>
            </a:r>
          </a:p>
          <a:p>
            <a:pPr marL="514350" indent="-51435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Will you notify at this stage to any national or international institution about the suspected case? If yes, to which?</a:t>
            </a:r>
          </a:p>
          <a:p>
            <a:pPr marL="514350" indent="-51435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What measures will you recommend/order to LDCC to implement in the suspected poultry holding?</a:t>
            </a:r>
          </a:p>
          <a:p>
            <a:pPr marL="514350" indent="-51435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Will you order to implement any measures in the surrounding commercial poultry holdings or backyards? If yes, please list them.</a:t>
            </a:r>
          </a:p>
          <a:p>
            <a:pPr marL="514350" indent="-51435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In case the suspicion turns to the confirmed outbreak, what would be your steps for outbreak eradication? </a:t>
            </a:r>
          </a:p>
        </p:txBody>
      </p:sp>
      <p:sp>
        <p:nvSpPr>
          <p:cNvPr id="5" name="Title 3"/>
          <p:cNvSpPr txBox="1">
            <a:spLocks/>
          </p:cNvSpPr>
          <p:nvPr/>
        </p:nvSpPr>
        <p:spPr>
          <a:xfrm>
            <a:off x="3635484" y="460146"/>
            <a:ext cx="7196104" cy="5728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200" dirty="0">
                <a:solidFill>
                  <a:srgbClr val="002060"/>
                </a:solidFill>
                <a:latin typeface="Cambria" panose="02040503050406030204" pitchFamily="18" charset="0"/>
                <a:ea typeface="Cambria" panose="02040503050406030204" pitchFamily="18" charset="0"/>
              </a:rPr>
              <a:t>Questions for groups 1 and 2 – NDCC</a:t>
            </a:r>
          </a:p>
        </p:txBody>
      </p:sp>
    </p:spTree>
    <p:extLst>
      <p:ext uri="{BB962C8B-B14F-4D97-AF65-F5344CB8AC3E}">
        <p14:creationId xmlns:p14="http://schemas.microsoft.com/office/powerpoint/2010/main" val="181345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36352" y="1462402"/>
            <a:ext cx="10781120" cy="5153919"/>
          </a:xfrm>
        </p:spPr>
        <p:txBody>
          <a:bodyPr/>
          <a:lstStyle/>
          <a:p>
            <a:pPr marL="0" indent="0" algn="just">
              <a:spcAft>
                <a:spcPts val="600"/>
              </a:spcAft>
              <a:buClrTx/>
              <a:buNone/>
              <a:defRPr/>
            </a:pPr>
            <a:r>
              <a:rPr lang="en-US" dirty="0">
                <a:solidFill>
                  <a:srgbClr val="002060"/>
                </a:solidFill>
                <a:latin typeface="Cambria" panose="02040503050406030204" pitchFamily="18" charset="0"/>
                <a:ea typeface="Cambria" panose="02040503050406030204" pitchFamily="18" charset="0"/>
              </a:rPr>
              <a:t>You have received the information from the owner of poultry holding about the sudden death of turkeys. </a:t>
            </a:r>
          </a:p>
          <a:p>
            <a:pPr marL="457200" indent="-457200" algn="just">
              <a:spcAft>
                <a:spcPts val="600"/>
              </a:spcAft>
              <a:buClrTx/>
              <a:buFont typeface="+mj-lt"/>
              <a:buAutoNum type="arabicPeriod"/>
              <a:defRPr/>
            </a:pPr>
            <a:r>
              <a:rPr lang="en-US">
                <a:solidFill>
                  <a:srgbClr val="002060"/>
                </a:solidFill>
                <a:latin typeface="Cambria" panose="02040503050406030204" pitchFamily="18" charset="0"/>
                <a:ea typeface="Cambria" panose="02040503050406030204" pitchFamily="18" charset="0"/>
              </a:rPr>
              <a:t>According to the clinical symptoms, morbidity, and lethality of the infection, would you consider HPAI? Will </a:t>
            </a:r>
            <a:r>
              <a:rPr lang="en-US" dirty="0">
                <a:solidFill>
                  <a:srgbClr val="002060"/>
                </a:solidFill>
                <a:latin typeface="Cambria" panose="02040503050406030204" pitchFamily="18" charset="0"/>
                <a:ea typeface="Cambria" panose="02040503050406030204" pitchFamily="18" charset="0"/>
              </a:rPr>
              <a:t>you inform any local or national authorities about the suspicion? If yes, which? </a:t>
            </a:r>
          </a:p>
          <a:p>
            <a:pPr marL="457200" indent="-45720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Will you restrict the suspected farm before visiting it? If yes, which measures will you apply?</a:t>
            </a:r>
          </a:p>
          <a:p>
            <a:pPr marL="457200" indent="-45720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How will you prepare for the investigation of the suspected holding (how many people will go to the holding? what equipment will you take with you?);</a:t>
            </a:r>
          </a:p>
          <a:p>
            <a:pPr marL="457200" indent="-45720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Which diagnostic procedures will you follow (how many samples? What type of samples? What lab tests?);</a:t>
            </a:r>
          </a:p>
          <a:p>
            <a:pPr marL="457200" indent="-457200" algn="just">
              <a:spcAft>
                <a:spcPts val="600"/>
              </a:spcAft>
              <a:buClrTx/>
              <a:buFont typeface="+mj-lt"/>
              <a:buAutoNum type="arabicPeriod"/>
              <a:defRPr/>
            </a:pPr>
            <a:r>
              <a:rPr lang="en-US" dirty="0">
                <a:solidFill>
                  <a:srgbClr val="002060"/>
                </a:solidFill>
                <a:latin typeface="Cambria" panose="02040503050406030204" pitchFamily="18" charset="0"/>
                <a:ea typeface="Cambria" panose="02040503050406030204" pitchFamily="18" charset="0"/>
              </a:rPr>
              <a:t>How many days/weeks/months your epidemiological investigation will go back to trace the possible introduction of virus?</a:t>
            </a:r>
          </a:p>
          <a:p>
            <a:pPr marL="0" indent="0" algn="just">
              <a:spcAft>
                <a:spcPts val="600"/>
              </a:spcAft>
              <a:buClrTx/>
              <a:buNone/>
              <a:defRPr/>
            </a:pPr>
            <a:endParaRPr lang="en-US" dirty="0">
              <a:solidFill>
                <a:srgbClr val="002060"/>
              </a:solidFill>
              <a:latin typeface="Cambria" panose="02040503050406030204" pitchFamily="18" charset="0"/>
              <a:ea typeface="Cambria" panose="02040503050406030204" pitchFamily="18" charset="0"/>
            </a:endParaRPr>
          </a:p>
        </p:txBody>
      </p:sp>
      <p:sp>
        <p:nvSpPr>
          <p:cNvPr id="5" name="Title 3"/>
          <p:cNvSpPr txBox="1">
            <a:spLocks/>
          </p:cNvSpPr>
          <p:nvPr/>
        </p:nvSpPr>
        <p:spPr>
          <a:xfrm>
            <a:off x="3326859" y="369032"/>
            <a:ext cx="7141333" cy="5728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200" dirty="0">
                <a:solidFill>
                  <a:srgbClr val="002060"/>
                </a:solidFill>
                <a:latin typeface="Cambria" panose="02040503050406030204" pitchFamily="18" charset="0"/>
                <a:ea typeface="Cambria" panose="02040503050406030204" pitchFamily="18" charset="0"/>
              </a:rPr>
              <a:t>Questions for groups 3 and 4 – LDCC</a:t>
            </a:r>
            <a:endParaRPr lang="bg-BG"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933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24463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3808363546"/>
      </p:ext>
    </p:extLst>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SF_presentation_EN_2021_DG_SANTE_DRAFT_V3.potx" id="{5EE5D77C-3E72-4AD8-ADC6-E0934254C631}" vid="{9BE5C4B1-2988-48CD-BC23-2F9C1E6DE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1FF87431-2774-4E17-BE38-8A579357848D}">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BTSF_presentation_EN_2021_DG_SANTE_DRAFT_V3</Template>
  <TotalTime>648</TotalTime>
  <Words>575</Words>
  <Application>Microsoft Office PowerPoint</Application>
  <PresentationFormat>Widescreen</PresentationFormat>
  <Paragraphs>66</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EC Square Sans Pro</vt:lpstr>
      <vt:lpstr>EC Square Sans Pro Medium</vt:lpstr>
      <vt:lpstr>Wingdings</vt:lpstr>
      <vt:lpstr>Office Theme</vt:lpstr>
      <vt:lpstr>PowerPoint Presentation</vt:lpstr>
      <vt:lpstr>Scenario</vt:lpstr>
      <vt:lpstr>Scenario</vt:lpstr>
      <vt:lpstr>Participants work in 4 groups</vt:lpstr>
      <vt:lpstr>PowerPoint Presentation</vt:lpstr>
      <vt:lpstr>PowerPoint Presentation</vt:lpstr>
      <vt:lpstr>Keep in touch</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David</dc:creator>
  <cp:lastModifiedBy>Marius Masiulis</cp:lastModifiedBy>
  <cp:revision>83</cp:revision>
  <dcterms:created xsi:type="dcterms:W3CDTF">2021-02-18T16:22:31Z</dcterms:created>
  <dcterms:modified xsi:type="dcterms:W3CDTF">2024-02-05T07:52:35Z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