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2" r:id="rId5"/>
    <p:sldMasterId id="2147483714" r:id="rId6"/>
    <p:sldMasterId id="2147483732" r:id="rId7"/>
    <p:sldMasterId id="2147483770" r:id="rId8"/>
  </p:sldMasterIdLst>
  <p:notesMasterIdLst>
    <p:notesMasterId r:id="rId22"/>
  </p:notesMasterIdLst>
  <p:handoutMasterIdLst>
    <p:handoutMasterId r:id="rId23"/>
  </p:handoutMasterIdLst>
  <p:sldIdLst>
    <p:sldId id="261" r:id="rId9"/>
    <p:sldId id="626" r:id="rId10"/>
    <p:sldId id="528" r:id="rId11"/>
    <p:sldId id="661" r:id="rId12"/>
    <p:sldId id="285" r:id="rId13"/>
    <p:sldId id="403" r:id="rId14"/>
    <p:sldId id="358" r:id="rId15"/>
    <p:sldId id="474" r:id="rId16"/>
    <p:sldId id="282" r:id="rId17"/>
    <p:sldId id="657" r:id="rId18"/>
    <p:sldId id="348" r:id="rId19"/>
    <p:sldId id="359" r:id="rId20"/>
    <p:sldId id="284" r:id="rId21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0000FF"/>
    <a:srgbClr val="0F5494"/>
    <a:srgbClr val="024EA2"/>
    <a:srgbClr val="035DC1"/>
    <a:srgbClr val="024B9C"/>
    <a:srgbClr val="0356B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1304" autoAdjust="0"/>
  </p:normalViewPr>
  <p:slideViewPr>
    <p:cSldViewPr snapToGrid="0">
      <p:cViewPr varScale="1">
        <p:scale>
          <a:sx n="60" d="100"/>
          <a:sy n="60" d="100"/>
        </p:scale>
        <p:origin x="908" y="3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4E826E-7573-491B-8B4B-2115F722CE96}" type="doc">
      <dgm:prSet loTypeId="urn:microsoft.com/office/officeart/2005/8/layout/target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CF3982B-F055-4684-8186-67308A5DB35C}">
      <dgm:prSet phldrT="[Text]"/>
      <dgm:spPr/>
      <dgm:t>
        <a:bodyPr/>
        <a:lstStyle/>
        <a:p>
          <a:r>
            <a:rPr lang="en-US" dirty="0"/>
            <a:t>Rules on the use of </a:t>
          </a:r>
          <a:r>
            <a:rPr lang="en-US" b="1" dirty="0">
              <a:solidFill>
                <a:srgbClr val="FF0000"/>
              </a:solidFill>
            </a:rPr>
            <a:t>certain VMPs</a:t>
          </a:r>
          <a:r>
            <a:rPr lang="en-US" dirty="0"/>
            <a:t> for prevention and control of </a:t>
          </a:r>
          <a:r>
            <a:rPr lang="en-US" b="1" dirty="0">
              <a:solidFill>
                <a:srgbClr val="FF0000"/>
              </a:solidFill>
            </a:rPr>
            <a:t>certain</a:t>
          </a:r>
          <a:r>
            <a:rPr lang="en-US" dirty="0"/>
            <a:t> </a:t>
          </a:r>
          <a:r>
            <a:rPr lang="en-US" b="1" dirty="0">
              <a:solidFill>
                <a:srgbClr val="FF0000"/>
              </a:solidFill>
            </a:rPr>
            <a:t>listed diseases - Terrestrial and Aquatic animals</a:t>
          </a:r>
        </a:p>
      </dgm:t>
    </dgm:pt>
    <dgm:pt modelId="{232C400A-59A9-40CB-93E9-A700A60B88AF}" type="parTrans" cxnId="{C3F42FA0-F092-406C-8E0C-9D1B06C89FC1}">
      <dgm:prSet/>
      <dgm:spPr/>
      <dgm:t>
        <a:bodyPr/>
        <a:lstStyle/>
        <a:p>
          <a:endParaRPr lang="en-US"/>
        </a:p>
      </dgm:t>
    </dgm:pt>
    <dgm:pt modelId="{AF49DCD7-4475-401E-9C3F-BAA315DA39CD}" type="sibTrans" cxnId="{C3F42FA0-F092-406C-8E0C-9D1B06C89FC1}">
      <dgm:prSet/>
      <dgm:spPr/>
      <dgm:t>
        <a:bodyPr/>
        <a:lstStyle/>
        <a:p>
          <a:endParaRPr lang="en-US"/>
        </a:p>
      </dgm:t>
    </dgm:pt>
    <dgm:pt modelId="{1AE3A116-0521-48C8-BFE6-408BE9A49548}">
      <dgm:prSet phldrT="[Text]" custT="1"/>
      <dgm:spPr/>
      <dgm:t>
        <a:bodyPr/>
        <a:lstStyle/>
        <a:p>
          <a:r>
            <a:rPr lang="en-US" sz="1200" dirty="0"/>
            <a:t>Circumstances under which </a:t>
          </a:r>
          <a:r>
            <a:rPr lang="en-US" sz="1200" b="1" dirty="0">
              <a:solidFill>
                <a:srgbClr val="FF0000"/>
              </a:solidFill>
            </a:rPr>
            <a:t>vaccines for category A </a:t>
          </a:r>
        </a:p>
        <a:p>
          <a:r>
            <a:rPr lang="en-US" sz="1200" b="1" dirty="0">
              <a:solidFill>
                <a:srgbClr val="FF0000"/>
              </a:solidFill>
            </a:rPr>
            <a:t> </a:t>
          </a:r>
          <a:r>
            <a:rPr lang="en-US" sz="1200" dirty="0"/>
            <a:t>diseases can be used </a:t>
          </a:r>
        </a:p>
        <a:p>
          <a:r>
            <a:rPr lang="en-US" sz="1200" dirty="0"/>
            <a:t> </a:t>
          </a:r>
        </a:p>
      </dgm:t>
    </dgm:pt>
    <dgm:pt modelId="{4C394CE0-0C07-4CB2-854B-E02476C63896}" type="parTrans" cxnId="{E1AC2E4F-9445-4F24-9198-06BE4A83705F}">
      <dgm:prSet/>
      <dgm:spPr/>
      <dgm:t>
        <a:bodyPr/>
        <a:lstStyle/>
        <a:p>
          <a:endParaRPr lang="en-US"/>
        </a:p>
      </dgm:t>
    </dgm:pt>
    <dgm:pt modelId="{4033E32E-ADED-433D-8D6A-1041E3243B0E}" type="sibTrans" cxnId="{E1AC2E4F-9445-4F24-9198-06BE4A83705F}">
      <dgm:prSet/>
      <dgm:spPr/>
      <dgm:t>
        <a:bodyPr/>
        <a:lstStyle/>
        <a:p>
          <a:endParaRPr lang="en-US"/>
        </a:p>
      </dgm:t>
    </dgm:pt>
    <dgm:pt modelId="{5B672C62-E260-498F-9EC8-ED70E26F997F}">
      <dgm:prSet phldrT="[Text]" custT="1"/>
      <dgm:spPr/>
      <dgm:t>
        <a:bodyPr/>
        <a:lstStyle/>
        <a:p>
          <a:r>
            <a:rPr lang="en-US" sz="2100" dirty="0"/>
            <a:t>Rules on the use of </a:t>
          </a:r>
          <a:r>
            <a:rPr lang="en-US" sz="2100" b="1" dirty="0">
              <a:solidFill>
                <a:srgbClr val="FF0000"/>
              </a:solidFill>
            </a:rPr>
            <a:t>vaccines</a:t>
          </a:r>
          <a:r>
            <a:rPr lang="en-US" sz="2100" dirty="0"/>
            <a:t> for prevention and control of category A diseases </a:t>
          </a:r>
          <a:r>
            <a:rPr lang="en-US" sz="2100" b="1" dirty="0">
              <a:solidFill>
                <a:srgbClr val="FF0000"/>
              </a:solidFill>
            </a:rPr>
            <a:t>– Terrestrial animals (partially Aquatic)</a:t>
          </a:r>
        </a:p>
      </dgm:t>
    </dgm:pt>
    <dgm:pt modelId="{2F155AE2-9211-4657-857A-22EE2F627E42}" type="parTrans" cxnId="{BBD48E4B-2E69-4FEC-9AE6-4953FC8936C7}">
      <dgm:prSet/>
      <dgm:spPr/>
      <dgm:t>
        <a:bodyPr/>
        <a:lstStyle/>
        <a:p>
          <a:endParaRPr lang="en-US"/>
        </a:p>
      </dgm:t>
    </dgm:pt>
    <dgm:pt modelId="{58F43845-5CEB-477E-98F0-0BE8B061373C}" type="sibTrans" cxnId="{BBD48E4B-2E69-4FEC-9AE6-4953FC8936C7}">
      <dgm:prSet/>
      <dgm:spPr/>
      <dgm:t>
        <a:bodyPr/>
        <a:lstStyle/>
        <a:p>
          <a:endParaRPr lang="en-US"/>
        </a:p>
      </dgm:t>
    </dgm:pt>
    <dgm:pt modelId="{3CF8B790-C443-4290-BDA0-8610298CAC82}">
      <dgm:prSet phldrT="[Text]" custT="1"/>
      <dgm:spPr/>
      <dgm:t>
        <a:bodyPr/>
        <a:lstStyle/>
        <a:p>
          <a:r>
            <a:rPr lang="en-US" sz="1200" dirty="0"/>
            <a:t>Preconditions</a:t>
          </a:r>
        </a:p>
      </dgm:t>
    </dgm:pt>
    <dgm:pt modelId="{690A2D6C-31C9-4C53-AC85-ABCA83834BDC}" type="parTrans" cxnId="{CF21AEF3-EFCF-4145-809D-0A61405B503E}">
      <dgm:prSet/>
      <dgm:spPr/>
      <dgm:t>
        <a:bodyPr/>
        <a:lstStyle/>
        <a:p>
          <a:endParaRPr lang="en-US"/>
        </a:p>
      </dgm:t>
    </dgm:pt>
    <dgm:pt modelId="{94AEE813-A328-40E4-AF62-43DE9B0923BC}" type="sibTrans" cxnId="{CF21AEF3-EFCF-4145-809D-0A61405B503E}">
      <dgm:prSet/>
      <dgm:spPr/>
      <dgm:t>
        <a:bodyPr/>
        <a:lstStyle/>
        <a:p>
          <a:endParaRPr lang="en-US"/>
        </a:p>
      </dgm:t>
    </dgm:pt>
    <dgm:pt modelId="{CE8AC37D-8932-4BDC-9E56-6A89C226CBF5}">
      <dgm:prSet phldrT="[Text]" custT="1"/>
      <dgm:spPr/>
      <dgm:t>
        <a:bodyPr/>
        <a:lstStyle/>
        <a:p>
          <a:r>
            <a:rPr lang="en-US" sz="1200" dirty="0"/>
            <a:t>Strategies</a:t>
          </a:r>
        </a:p>
      </dgm:t>
    </dgm:pt>
    <dgm:pt modelId="{9F6AD4EB-546D-47B8-A2EB-B00E663CE97D}" type="parTrans" cxnId="{6D70469B-BE9F-4D3D-BCEB-1DD666EE8C3E}">
      <dgm:prSet/>
      <dgm:spPr/>
      <dgm:t>
        <a:bodyPr/>
        <a:lstStyle/>
        <a:p>
          <a:endParaRPr lang="en-US"/>
        </a:p>
      </dgm:t>
    </dgm:pt>
    <dgm:pt modelId="{F150D388-7737-43E2-B7CA-156BA4959426}" type="sibTrans" cxnId="{6D70469B-BE9F-4D3D-BCEB-1DD666EE8C3E}">
      <dgm:prSet/>
      <dgm:spPr/>
      <dgm:t>
        <a:bodyPr/>
        <a:lstStyle/>
        <a:p>
          <a:endParaRPr lang="en-US"/>
        </a:p>
      </dgm:t>
    </dgm:pt>
    <dgm:pt modelId="{D8E41552-C13C-4F40-AEF8-ADAB6D4137FD}">
      <dgm:prSet phldrT="[Text]" custT="1"/>
      <dgm:spPr/>
      <dgm:t>
        <a:bodyPr/>
        <a:lstStyle/>
        <a:p>
          <a:r>
            <a:rPr lang="en-US" sz="2100" b="1" dirty="0">
              <a:solidFill>
                <a:srgbClr val="FF0000"/>
              </a:solidFill>
            </a:rPr>
            <a:t>Disease-specific </a:t>
          </a:r>
          <a:r>
            <a:rPr lang="en-US" sz="2100" dirty="0"/>
            <a:t>conditions</a:t>
          </a:r>
          <a:endParaRPr lang="en-US" sz="2100" b="1" dirty="0">
            <a:solidFill>
              <a:srgbClr val="FF0000"/>
            </a:solidFill>
          </a:endParaRPr>
        </a:p>
      </dgm:t>
    </dgm:pt>
    <dgm:pt modelId="{6849CB0D-C148-4F13-9A09-72F9387EFBF5}" type="parTrans" cxnId="{8247D74D-5071-4949-A510-92C00D049ED6}">
      <dgm:prSet/>
      <dgm:spPr/>
      <dgm:t>
        <a:bodyPr/>
        <a:lstStyle/>
        <a:p>
          <a:endParaRPr lang="en-US"/>
        </a:p>
      </dgm:t>
    </dgm:pt>
    <dgm:pt modelId="{072226FA-7F9C-4177-AE0A-F13A8C0BA38F}" type="sibTrans" cxnId="{8247D74D-5071-4949-A510-92C00D049ED6}">
      <dgm:prSet/>
      <dgm:spPr/>
      <dgm:t>
        <a:bodyPr/>
        <a:lstStyle/>
        <a:p>
          <a:endParaRPr lang="en-US"/>
        </a:p>
      </dgm:t>
    </dgm:pt>
    <dgm:pt modelId="{07F7BDDB-9666-4380-A5ED-C0F54C3BCB24}">
      <dgm:prSet phldrT="[Text]" custT="1"/>
      <dgm:spPr/>
      <dgm:t>
        <a:bodyPr/>
        <a:lstStyle/>
        <a:p>
          <a:pPr>
            <a:lnSpc>
              <a:spcPct val="80000"/>
            </a:lnSpc>
            <a:spcAft>
              <a:spcPts val="200"/>
            </a:spcAft>
          </a:pPr>
          <a:r>
            <a:rPr lang="en-US" sz="1200" dirty="0"/>
            <a:t>Implementation </a:t>
          </a:r>
        </a:p>
        <a:p>
          <a:pPr>
            <a:lnSpc>
              <a:spcPct val="80000"/>
            </a:lnSpc>
            <a:spcAft>
              <a:spcPts val="200"/>
            </a:spcAft>
          </a:pPr>
          <a:r>
            <a:rPr lang="en-US" sz="1200" dirty="0"/>
            <a:t>+ </a:t>
          </a:r>
        </a:p>
        <a:p>
          <a:pPr>
            <a:lnSpc>
              <a:spcPct val="80000"/>
            </a:lnSpc>
            <a:spcAft>
              <a:spcPts val="200"/>
            </a:spcAft>
          </a:pPr>
          <a:r>
            <a:rPr lang="en-US" sz="1200" dirty="0"/>
            <a:t>post vaccination surveillance</a:t>
          </a:r>
        </a:p>
      </dgm:t>
    </dgm:pt>
    <dgm:pt modelId="{C5E4EDB6-5715-4079-9604-7DB4B6CA35C8}" type="parTrans" cxnId="{8E49F32E-6DA8-4696-9F5F-494612D7082B}">
      <dgm:prSet/>
      <dgm:spPr/>
      <dgm:t>
        <a:bodyPr/>
        <a:lstStyle/>
        <a:p>
          <a:endParaRPr lang="en-US"/>
        </a:p>
      </dgm:t>
    </dgm:pt>
    <dgm:pt modelId="{CDA9B5C9-8D72-49F0-A857-93038CF95715}" type="sibTrans" cxnId="{8E49F32E-6DA8-4696-9F5F-494612D7082B}">
      <dgm:prSet/>
      <dgm:spPr/>
      <dgm:t>
        <a:bodyPr/>
        <a:lstStyle/>
        <a:p>
          <a:endParaRPr lang="en-US"/>
        </a:p>
      </dgm:t>
    </dgm:pt>
    <dgm:pt modelId="{C53528A7-9976-4D2F-BE06-EF768600AF76}">
      <dgm:prSet phldrT="[Text]" custT="1"/>
      <dgm:spPr/>
      <dgm:t>
        <a:bodyPr/>
        <a:lstStyle/>
        <a:p>
          <a:r>
            <a:rPr lang="en-US" sz="1200" dirty="0"/>
            <a:t>Measures (movement prohibitions  for animals and products ) in the vaccination zone</a:t>
          </a:r>
        </a:p>
      </dgm:t>
    </dgm:pt>
    <dgm:pt modelId="{4E7C5B62-6324-489C-9D60-9C07CB64C7CA}" type="parTrans" cxnId="{718B374B-D69A-4B09-8100-4FF35E97999F}">
      <dgm:prSet/>
      <dgm:spPr/>
      <dgm:t>
        <a:bodyPr/>
        <a:lstStyle/>
        <a:p>
          <a:endParaRPr lang="en-US"/>
        </a:p>
      </dgm:t>
    </dgm:pt>
    <dgm:pt modelId="{CDF649B7-AC7E-4C25-9FFE-AFCB20A45664}" type="sibTrans" cxnId="{718B374B-D69A-4B09-8100-4FF35E97999F}">
      <dgm:prSet/>
      <dgm:spPr/>
      <dgm:t>
        <a:bodyPr/>
        <a:lstStyle/>
        <a:p>
          <a:endParaRPr lang="en-US"/>
        </a:p>
      </dgm:t>
    </dgm:pt>
    <dgm:pt modelId="{2DB10B4A-B4D7-40C6-8311-F5E1F9299FF6}">
      <dgm:prSet phldrT="[Text]" custT="1"/>
      <dgm:spPr/>
      <dgm:t>
        <a:bodyPr/>
        <a:lstStyle/>
        <a:p>
          <a:r>
            <a:rPr lang="en-US" sz="1200" dirty="0"/>
            <a:t>Which </a:t>
          </a:r>
          <a:r>
            <a:rPr lang="en-US" sz="1200" b="1" dirty="0">
              <a:solidFill>
                <a:srgbClr val="FF0000"/>
              </a:solidFill>
            </a:rPr>
            <a:t>VMPs cannot be used for category A and B </a:t>
          </a:r>
          <a:r>
            <a:rPr lang="en-US" sz="1200" dirty="0"/>
            <a:t>diseases  </a:t>
          </a:r>
          <a:r>
            <a:rPr lang="en-US" sz="1200" i="1" dirty="0"/>
            <a:t>(</a:t>
          </a:r>
          <a:r>
            <a:rPr lang="en-US" sz="1200" i="1"/>
            <a:t>including some vaccines</a:t>
          </a:r>
          <a:r>
            <a:rPr lang="en-US" sz="1200" i="1" dirty="0"/>
            <a:t>, i.e. Rinderpest  and Mycobacterium tuberculosis complex)</a:t>
          </a:r>
        </a:p>
      </dgm:t>
    </dgm:pt>
    <dgm:pt modelId="{DC92EA67-5D78-4F33-8034-9C794D71E5CA}" type="parTrans" cxnId="{8783FD65-EDF0-48EB-9906-9B4B016D982A}">
      <dgm:prSet/>
      <dgm:spPr/>
      <dgm:t>
        <a:bodyPr/>
        <a:lstStyle/>
        <a:p>
          <a:endParaRPr lang="en-US"/>
        </a:p>
      </dgm:t>
    </dgm:pt>
    <dgm:pt modelId="{190BEB85-8274-4FFA-A692-5D2D48BE1986}" type="sibTrans" cxnId="{8783FD65-EDF0-48EB-9906-9B4B016D982A}">
      <dgm:prSet/>
      <dgm:spPr/>
      <dgm:t>
        <a:bodyPr/>
        <a:lstStyle/>
        <a:p>
          <a:endParaRPr lang="en-US"/>
        </a:p>
      </dgm:t>
    </dgm:pt>
    <dgm:pt modelId="{E6243FBB-E33C-4906-911A-6D9B0E7BA317}">
      <dgm:prSet phldrT="[Text]" custT="1"/>
      <dgm:spPr/>
      <dgm:t>
        <a:bodyPr/>
        <a:lstStyle/>
        <a:p>
          <a:r>
            <a:rPr lang="en-US" sz="1200" dirty="0"/>
            <a:t>Recovery of the previous animal health status</a:t>
          </a:r>
        </a:p>
      </dgm:t>
    </dgm:pt>
    <dgm:pt modelId="{D7D7AFAA-C82A-4D1A-A2C7-1D27046BA23D}" type="parTrans" cxnId="{BEE6A102-7865-4E99-ADA6-E9583D74C004}">
      <dgm:prSet/>
      <dgm:spPr/>
      <dgm:t>
        <a:bodyPr/>
        <a:lstStyle/>
        <a:p>
          <a:endParaRPr lang="en-US"/>
        </a:p>
      </dgm:t>
    </dgm:pt>
    <dgm:pt modelId="{86B1F46B-A6D2-49B5-8774-EAAA4DCEEA1B}" type="sibTrans" cxnId="{BEE6A102-7865-4E99-ADA6-E9583D74C004}">
      <dgm:prSet/>
      <dgm:spPr/>
      <dgm:t>
        <a:bodyPr/>
        <a:lstStyle/>
        <a:p>
          <a:endParaRPr lang="en-US"/>
        </a:p>
      </dgm:t>
    </dgm:pt>
    <dgm:pt modelId="{49BEE9BC-CD25-4A6A-B79E-7212DBEC47F5}">
      <dgm:prSet phldrT="[Text]" custT="1"/>
      <dgm:spPr/>
      <dgm:t>
        <a:bodyPr/>
        <a:lstStyle/>
        <a:p>
          <a:r>
            <a:rPr lang="en-US" sz="1200" dirty="0"/>
            <a:t>General rules</a:t>
          </a:r>
        </a:p>
      </dgm:t>
    </dgm:pt>
    <dgm:pt modelId="{74C467B8-1B8D-44C2-A223-0432AD450DA5}" type="parTrans" cxnId="{927FAEBC-4AB1-44E6-97ED-7EEBB5AADBDA}">
      <dgm:prSet/>
      <dgm:spPr/>
      <dgm:t>
        <a:bodyPr/>
        <a:lstStyle/>
        <a:p>
          <a:endParaRPr lang="en-US"/>
        </a:p>
      </dgm:t>
    </dgm:pt>
    <dgm:pt modelId="{B0F29DBB-A9DC-4814-B637-93CB860BCCB9}" type="sibTrans" cxnId="{927FAEBC-4AB1-44E6-97ED-7EEBB5AADBDA}">
      <dgm:prSet/>
      <dgm:spPr/>
      <dgm:t>
        <a:bodyPr/>
        <a:lstStyle/>
        <a:p>
          <a:endParaRPr lang="en-US"/>
        </a:p>
      </dgm:t>
    </dgm:pt>
    <dgm:pt modelId="{D7ED234F-A9BE-47D4-8F54-7DCCE03743B1}">
      <dgm:prSet phldrT="[Text]" custT="1"/>
      <dgm:spPr/>
      <dgm:t>
        <a:bodyPr/>
        <a:lstStyle/>
        <a:p>
          <a:r>
            <a:rPr lang="en-US" sz="1200" dirty="0"/>
            <a:t>Risk-mitigation measures (movement restrictions)</a:t>
          </a:r>
        </a:p>
      </dgm:t>
    </dgm:pt>
    <dgm:pt modelId="{BA83D5A2-ABAD-45FF-94F5-5785368180D4}" type="parTrans" cxnId="{EF961DE3-306B-4A0B-8269-592FDEDAC7BF}">
      <dgm:prSet/>
      <dgm:spPr/>
      <dgm:t>
        <a:bodyPr/>
        <a:lstStyle/>
        <a:p>
          <a:endParaRPr lang="en-US"/>
        </a:p>
      </dgm:t>
    </dgm:pt>
    <dgm:pt modelId="{54798FDD-4D55-406F-A1C9-E14B3E8DA2CE}" type="sibTrans" cxnId="{EF961DE3-306B-4A0B-8269-592FDEDAC7BF}">
      <dgm:prSet/>
      <dgm:spPr/>
      <dgm:t>
        <a:bodyPr/>
        <a:lstStyle/>
        <a:p>
          <a:endParaRPr lang="en-US"/>
        </a:p>
      </dgm:t>
    </dgm:pt>
    <dgm:pt modelId="{DDBB08F7-8241-4551-92BB-9E15FA3E430F}" type="pres">
      <dgm:prSet presAssocID="{164E826E-7573-491B-8B4B-2115F722CE96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31BB6F9C-5D14-431E-B1A1-C5E0D77B2CB2}" type="pres">
      <dgm:prSet presAssocID="{164E826E-7573-491B-8B4B-2115F722CE96}" presName="outerBox" presStyleCnt="0"/>
      <dgm:spPr/>
    </dgm:pt>
    <dgm:pt modelId="{0C1C0239-9CE8-4638-8661-1B2B9937460F}" type="pres">
      <dgm:prSet presAssocID="{164E826E-7573-491B-8B4B-2115F722CE96}" presName="outerBoxParent" presStyleLbl="node1" presStyleIdx="0" presStyleCnt="3"/>
      <dgm:spPr/>
    </dgm:pt>
    <dgm:pt modelId="{995BF0A1-D14F-446C-95DF-8D7E241ACA4E}" type="pres">
      <dgm:prSet presAssocID="{164E826E-7573-491B-8B4B-2115F722CE96}" presName="outerBoxChildren" presStyleCnt="0"/>
      <dgm:spPr/>
    </dgm:pt>
    <dgm:pt modelId="{1BB79936-4B51-4553-86CA-28F5E92507FD}" type="pres">
      <dgm:prSet presAssocID="{1AE3A116-0521-48C8-BFE6-408BE9A49548}" presName="oChild" presStyleLbl="fgAcc1" presStyleIdx="0" presStyleCnt="9">
        <dgm:presLayoutVars>
          <dgm:bulletEnabled val="1"/>
        </dgm:presLayoutVars>
      </dgm:prSet>
      <dgm:spPr/>
    </dgm:pt>
    <dgm:pt modelId="{5C923BDD-1445-4B71-8034-3A42F891BE3B}" type="pres">
      <dgm:prSet presAssocID="{4033E32E-ADED-433D-8D6A-1041E3243B0E}" presName="outerSibTrans" presStyleCnt="0"/>
      <dgm:spPr/>
    </dgm:pt>
    <dgm:pt modelId="{BB3680C6-D704-4E4E-9282-B3B3D82B6D43}" type="pres">
      <dgm:prSet presAssocID="{2DB10B4A-B4D7-40C6-8311-F5E1F9299FF6}" presName="oChild" presStyleLbl="fgAcc1" presStyleIdx="1" presStyleCnt="9">
        <dgm:presLayoutVars>
          <dgm:bulletEnabled val="1"/>
        </dgm:presLayoutVars>
      </dgm:prSet>
      <dgm:spPr/>
    </dgm:pt>
    <dgm:pt modelId="{0FA9AC56-4EF5-4EBA-A41A-A9AB0F7837AB}" type="pres">
      <dgm:prSet presAssocID="{164E826E-7573-491B-8B4B-2115F722CE96}" presName="middleBox" presStyleCnt="0"/>
      <dgm:spPr/>
    </dgm:pt>
    <dgm:pt modelId="{4AFCF095-08CE-471B-BDD1-2C71A2D7CE52}" type="pres">
      <dgm:prSet presAssocID="{164E826E-7573-491B-8B4B-2115F722CE96}" presName="middleBoxParent" presStyleLbl="node1" presStyleIdx="1" presStyleCnt="3"/>
      <dgm:spPr/>
    </dgm:pt>
    <dgm:pt modelId="{5B213323-78A6-4D4F-80F3-A1F487148C2C}" type="pres">
      <dgm:prSet presAssocID="{164E826E-7573-491B-8B4B-2115F722CE96}" presName="middleBoxChildren" presStyleCnt="0"/>
      <dgm:spPr/>
    </dgm:pt>
    <dgm:pt modelId="{D7017AD0-A00A-427A-8091-A92F255A5456}" type="pres">
      <dgm:prSet presAssocID="{3CF8B790-C443-4290-BDA0-8610298CAC82}" presName="mChild" presStyleLbl="fgAcc1" presStyleIdx="2" presStyleCnt="9">
        <dgm:presLayoutVars>
          <dgm:bulletEnabled val="1"/>
        </dgm:presLayoutVars>
      </dgm:prSet>
      <dgm:spPr/>
    </dgm:pt>
    <dgm:pt modelId="{135AB83C-F072-48BD-BBAB-35810CAA36AF}" type="pres">
      <dgm:prSet presAssocID="{94AEE813-A328-40E4-AF62-43DE9B0923BC}" presName="middleSibTrans" presStyleCnt="0"/>
      <dgm:spPr/>
    </dgm:pt>
    <dgm:pt modelId="{9BA3A85D-29AC-43E5-9FED-1A99B2D89143}" type="pres">
      <dgm:prSet presAssocID="{CE8AC37D-8932-4BDC-9E56-6A89C226CBF5}" presName="mChild" presStyleLbl="fgAcc1" presStyleIdx="3" presStyleCnt="9">
        <dgm:presLayoutVars>
          <dgm:bulletEnabled val="1"/>
        </dgm:presLayoutVars>
      </dgm:prSet>
      <dgm:spPr/>
    </dgm:pt>
    <dgm:pt modelId="{81B6857A-0746-4584-9CAC-438AB1AF7590}" type="pres">
      <dgm:prSet presAssocID="{F150D388-7737-43E2-B7CA-156BA4959426}" presName="middleSibTrans" presStyleCnt="0"/>
      <dgm:spPr/>
    </dgm:pt>
    <dgm:pt modelId="{E9E38461-4558-4308-B336-6B9F224EF68F}" type="pres">
      <dgm:prSet presAssocID="{49BEE9BC-CD25-4A6A-B79E-7212DBEC47F5}" presName="mChild" presStyleLbl="fgAcc1" presStyleIdx="4" presStyleCnt="9">
        <dgm:presLayoutVars>
          <dgm:bulletEnabled val="1"/>
        </dgm:presLayoutVars>
      </dgm:prSet>
      <dgm:spPr/>
    </dgm:pt>
    <dgm:pt modelId="{60D4A717-0E24-4B0E-AC7E-BC9F923EC664}" type="pres">
      <dgm:prSet presAssocID="{B0F29DBB-A9DC-4814-B637-93CB860BCCB9}" presName="middleSibTrans" presStyleCnt="0"/>
      <dgm:spPr/>
    </dgm:pt>
    <dgm:pt modelId="{FDF42DF6-3EB0-4023-A6F1-9500AFA77692}" type="pres">
      <dgm:prSet presAssocID="{D7ED234F-A9BE-47D4-8F54-7DCCE03743B1}" presName="mChild" presStyleLbl="fgAcc1" presStyleIdx="5" presStyleCnt="9" custScaleY="129234">
        <dgm:presLayoutVars>
          <dgm:bulletEnabled val="1"/>
        </dgm:presLayoutVars>
      </dgm:prSet>
      <dgm:spPr/>
    </dgm:pt>
    <dgm:pt modelId="{6E979BED-B6AD-4BBD-A1E3-A8C565EE317C}" type="pres">
      <dgm:prSet presAssocID="{164E826E-7573-491B-8B4B-2115F722CE96}" presName="centerBox" presStyleCnt="0"/>
      <dgm:spPr/>
    </dgm:pt>
    <dgm:pt modelId="{ED55295E-2439-4CA6-98F0-9E517C939363}" type="pres">
      <dgm:prSet presAssocID="{164E826E-7573-491B-8B4B-2115F722CE96}" presName="centerBoxParent" presStyleLbl="node1" presStyleIdx="2" presStyleCnt="3"/>
      <dgm:spPr/>
    </dgm:pt>
    <dgm:pt modelId="{E1847672-CA7B-44D1-836C-290DADF9192F}" type="pres">
      <dgm:prSet presAssocID="{164E826E-7573-491B-8B4B-2115F722CE96}" presName="centerBoxChildren" presStyleCnt="0"/>
      <dgm:spPr/>
    </dgm:pt>
    <dgm:pt modelId="{F6FF15C7-EC04-4A48-9001-FF3FD4C8EE8A}" type="pres">
      <dgm:prSet presAssocID="{07F7BDDB-9666-4380-A5ED-C0F54C3BCB24}" presName="cChild" presStyleLbl="fgAcc1" presStyleIdx="6" presStyleCnt="9" custScaleX="67438" custScaleY="136304" custLinFactNeighborY="-16135">
        <dgm:presLayoutVars>
          <dgm:bulletEnabled val="1"/>
        </dgm:presLayoutVars>
      </dgm:prSet>
      <dgm:spPr/>
    </dgm:pt>
    <dgm:pt modelId="{59AA3DCB-ABF4-4138-B172-2EA8DABF9C11}" type="pres">
      <dgm:prSet presAssocID="{CDA9B5C9-8D72-49F0-A857-93038CF95715}" presName="centerSibTrans" presStyleCnt="0"/>
      <dgm:spPr/>
    </dgm:pt>
    <dgm:pt modelId="{B76ED4F4-C24D-48C3-8A43-B112239B118D}" type="pres">
      <dgm:prSet presAssocID="{C53528A7-9976-4D2F-BE06-EF768600AF76}" presName="cChild" presStyleLbl="fgAcc1" presStyleIdx="7" presStyleCnt="9" custScaleX="90720" custScaleY="136304" custLinFactNeighborY="-16135">
        <dgm:presLayoutVars>
          <dgm:bulletEnabled val="1"/>
        </dgm:presLayoutVars>
      </dgm:prSet>
      <dgm:spPr/>
    </dgm:pt>
    <dgm:pt modelId="{C916D300-71BC-43FE-9FD4-F182CB23F2A3}" type="pres">
      <dgm:prSet presAssocID="{CDF649B7-AC7E-4C25-9FFE-AFCB20A45664}" presName="centerSibTrans" presStyleCnt="0"/>
      <dgm:spPr/>
    </dgm:pt>
    <dgm:pt modelId="{AC490073-BE57-4C2D-99F4-B7F5AA2520F0}" type="pres">
      <dgm:prSet presAssocID="{E6243FBB-E33C-4906-911A-6D9B0E7BA317}" presName="cChild" presStyleLbl="fgAcc1" presStyleIdx="8" presStyleCnt="9" custScaleX="80283" custScaleY="136304" custLinFactNeighborY="-16135">
        <dgm:presLayoutVars>
          <dgm:bulletEnabled val="1"/>
        </dgm:presLayoutVars>
      </dgm:prSet>
      <dgm:spPr/>
    </dgm:pt>
  </dgm:ptLst>
  <dgm:cxnLst>
    <dgm:cxn modelId="{BEE6A102-7865-4E99-ADA6-E9583D74C004}" srcId="{D8E41552-C13C-4F40-AEF8-ADAB6D4137FD}" destId="{E6243FBB-E33C-4906-911A-6D9B0E7BA317}" srcOrd="2" destOrd="0" parTransId="{D7D7AFAA-C82A-4D1A-A2C7-1D27046BA23D}" sibTransId="{86B1F46B-A6D2-49B5-8774-EAAA4DCEEA1B}"/>
    <dgm:cxn modelId="{59390110-0A1E-4A75-97A1-91BDA9CA8DC6}" type="presOf" srcId="{49BEE9BC-CD25-4A6A-B79E-7212DBEC47F5}" destId="{E9E38461-4558-4308-B336-6B9F224EF68F}" srcOrd="0" destOrd="0" presId="urn:microsoft.com/office/officeart/2005/8/layout/target2"/>
    <dgm:cxn modelId="{45615823-5281-4806-92A1-0F6581A11D7E}" type="presOf" srcId="{3CF8B790-C443-4290-BDA0-8610298CAC82}" destId="{D7017AD0-A00A-427A-8091-A92F255A5456}" srcOrd="0" destOrd="0" presId="urn:microsoft.com/office/officeart/2005/8/layout/target2"/>
    <dgm:cxn modelId="{8E49F32E-6DA8-4696-9F5F-494612D7082B}" srcId="{D8E41552-C13C-4F40-AEF8-ADAB6D4137FD}" destId="{07F7BDDB-9666-4380-A5ED-C0F54C3BCB24}" srcOrd="0" destOrd="0" parTransId="{C5E4EDB6-5715-4079-9604-7DB4B6CA35C8}" sibTransId="{CDA9B5C9-8D72-49F0-A857-93038CF95715}"/>
    <dgm:cxn modelId="{8E33693A-0F4F-4C37-A435-B3CDA3014F4C}" type="presOf" srcId="{07F7BDDB-9666-4380-A5ED-C0F54C3BCB24}" destId="{F6FF15C7-EC04-4A48-9001-FF3FD4C8EE8A}" srcOrd="0" destOrd="0" presId="urn:microsoft.com/office/officeart/2005/8/layout/target2"/>
    <dgm:cxn modelId="{41367D41-BFB0-4163-9004-0C8BD7F89C14}" type="presOf" srcId="{5B672C62-E260-498F-9EC8-ED70E26F997F}" destId="{4AFCF095-08CE-471B-BDD1-2C71A2D7CE52}" srcOrd="0" destOrd="0" presId="urn:microsoft.com/office/officeart/2005/8/layout/target2"/>
    <dgm:cxn modelId="{8783FD65-EDF0-48EB-9906-9B4B016D982A}" srcId="{CCF3982B-F055-4684-8186-67308A5DB35C}" destId="{2DB10B4A-B4D7-40C6-8311-F5E1F9299FF6}" srcOrd="1" destOrd="0" parTransId="{DC92EA67-5D78-4F33-8034-9C794D71E5CA}" sibTransId="{190BEB85-8274-4FFA-A692-5D2D48BE1986}"/>
    <dgm:cxn modelId="{81A2F849-1C0D-49E8-BCFE-ABE30703EBC4}" type="presOf" srcId="{E6243FBB-E33C-4906-911A-6D9B0E7BA317}" destId="{AC490073-BE57-4C2D-99F4-B7F5AA2520F0}" srcOrd="0" destOrd="0" presId="urn:microsoft.com/office/officeart/2005/8/layout/target2"/>
    <dgm:cxn modelId="{718B374B-D69A-4B09-8100-4FF35E97999F}" srcId="{D8E41552-C13C-4F40-AEF8-ADAB6D4137FD}" destId="{C53528A7-9976-4D2F-BE06-EF768600AF76}" srcOrd="1" destOrd="0" parTransId="{4E7C5B62-6324-489C-9D60-9C07CB64C7CA}" sibTransId="{CDF649B7-AC7E-4C25-9FFE-AFCB20A45664}"/>
    <dgm:cxn modelId="{BBD48E4B-2E69-4FEC-9AE6-4953FC8936C7}" srcId="{164E826E-7573-491B-8B4B-2115F722CE96}" destId="{5B672C62-E260-498F-9EC8-ED70E26F997F}" srcOrd="1" destOrd="0" parTransId="{2F155AE2-9211-4657-857A-22EE2F627E42}" sibTransId="{58F43845-5CEB-477E-98F0-0BE8B061373C}"/>
    <dgm:cxn modelId="{8247D74D-5071-4949-A510-92C00D049ED6}" srcId="{164E826E-7573-491B-8B4B-2115F722CE96}" destId="{D8E41552-C13C-4F40-AEF8-ADAB6D4137FD}" srcOrd="2" destOrd="0" parTransId="{6849CB0D-C148-4F13-9A09-72F9387EFBF5}" sibTransId="{072226FA-7F9C-4177-AE0A-F13A8C0BA38F}"/>
    <dgm:cxn modelId="{E1AC2E4F-9445-4F24-9198-06BE4A83705F}" srcId="{CCF3982B-F055-4684-8186-67308A5DB35C}" destId="{1AE3A116-0521-48C8-BFE6-408BE9A49548}" srcOrd="0" destOrd="0" parTransId="{4C394CE0-0C07-4CB2-854B-E02476C63896}" sibTransId="{4033E32E-ADED-433D-8D6A-1041E3243B0E}"/>
    <dgm:cxn modelId="{E0405E71-59D4-4412-AB88-C7FC95515691}" type="presOf" srcId="{C53528A7-9976-4D2F-BE06-EF768600AF76}" destId="{B76ED4F4-C24D-48C3-8A43-B112239B118D}" srcOrd="0" destOrd="0" presId="urn:microsoft.com/office/officeart/2005/8/layout/target2"/>
    <dgm:cxn modelId="{A925B655-8049-47B8-8B36-5800DD149E47}" type="presOf" srcId="{CE8AC37D-8932-4BDC-9E56-6A89C226CBF5}" destId="{9BA3A85D-29AC-43E5-9FED-1A99B2D89143}" srcOrd="0" destOrd="0" presId="urn:microsoft.com/office/officeart/2005/8/layout/target2"/>
    <dgm:cxn modelId="{1F14CB57-C380-4C08-BF79-212669DEB64E}" type="presOf" srcId="{1AE3A116-0521-48C8-BFE6-408BE9A49548}" destId="{1BB79936-4B51-4553-86CA-28F5E92507FD}" srcOrd="0" destOrd="0" presId="urn:microsoft.com/office/officeart/2005/8/layout/target2"/>
    <dgm:cxn modelId="{16EFDF78-1642-464C-9C46-3144A47C4D4F}" type="presOf" srcId="{164E826E-7573-491B-8B4B-2115F722CE96}" destId="{DDBB08F7-8241-4551-92BB-9E15FA3E430F}" srcOrd="0" destOrd="0" presId="urn:microsoft.com/office/officeart/2005/8/layout/target2"/>
    <dgm:cxn modelId="{6D70469B-BE9F-4D3D-BCEB-1DD666EE8C3E}" srcId="{5B672C62-E260-498F-9EC8-ED70E26F997F}" destId="{CE8AC37D-8932-4BDC-9E56-6A89C226CBF5}" srcOrd="1" destOrd="0" parTransId="{9F6AD4EB-546D-47B8-A2EB-B00E663CE97D}" sibTransId="{F150D388-7737-43E2-B7CA-156BA4959426}"/>
    <dgm:cxn modelId="{C3F42FA0-F092-406C-8E0C-9D1B06C89FC1}" srcId="{164E826E-7573-491B-8B4B-2115F722CE96}" destId="{CCF3982B-F055-4684-8186-67308A5DB35C}" srcOrd="0" destOrd="0" parTransId="{232C400A-59A9-40CB-93E9-A700A60B88AF}" sibTransId="{AF49DCD7-4475-401E-9C3F-BAA315DA39CD}"/>
    <dgm:cxn modelId="{99C39DA4-6E02-41C2-80C1-CD5A5C4BD52E}" type="presOf" srcId="{2DB10B4A-B4D7-40C6-8311-F5E1F9299FF6}" destId="{BB3680C6-D704-4E4E-9282-B3B3D82B6D43}" srcOrd="0" destOrd="0" presId="urn:microsoft.com/office/officeart/2005/8/layout/target2"/>
    <dgm:cxn modelId="{9FDF3AA7-3196-41C9-A93E-E20CE7D0BCB5}" type="presOf" srcId="{D7ED234F-A9BE-47D4-8F54-7DCCE03743B1}" destId="{FDF42DF6-3EB0-4023-A6F1-9500AFA77692}" srcOrd="0" destOrd="0" presId="urn:microsoft.com/office/officeart/2005/8/layout/target2"/>
    <dgm:cxn modelId="{927FAEBC-4AB1-44E6-97ED-7EEBB5AADBDA}" srcId="{5B672C62-E260-498F-9EC8-ED70E26F997F}" destId="{49BEE9BC-CD25-4A6A-B79E-7212DBEC47F5}" srcOrd="2" destOrd="0" parTransId="{74C467B8-1B8D-44C2-A223-0432AD450DA5}" sibTransId="{B0F29DBB-A9DC-4814-B637-93CB860BCCB9}"/>
    <dgm:cxn modelId="{A09814C1-A705-410A-84EC-869DC43AA37C}" type="presOf" srcId="{D8E41552-C13C-4F40-AEF8-ADAB6D4137FD}" destId="{ED55295E-2439-4CA6-98F0-9E517C939363}" srcOrd="0" destOrd="0" presId="urn:microsoft.com/office/officeart/2005/8/layout/target2"/>
    <dgm:cxn modelId="{EF961DE3-306B-4A0B-8269-592FDEDAC7BF}" srcId="{5B672C62-E260-498F-9EC8-ED70E26F997F}" destId="{D7ED234F-A9BE-47D4-8F54-7DCCE03743B1}" srcOrd="3" destOrd="0" parTransId="{BA83D5A2-ABAD-45FF-94F5-5785368180D4}" sibTransId="{54798FDD-4D55-406F-A1C9-E14B3E8DA2CE}"/>
    <dgm:cxn modelId="{CF21AEF3-EFCF-4145-809D-0A61405B503E}" srcId="{5B672C62-E260-498F-9EC8-ED70E26F997F}" destId="{3CF8B790-C443-4290-BDA0-8610298CAC82}" srcOrd="0" destOrd="0" parTransId="{690A2D6C-31C9-4C53-AC85-ABCA83834BDC}" sibTransId="{94AEE813-A328-40E4-AF62-43DE9B0923BC}"/>
    <dgm:cxn modelId="{61D26CF4-8039-4D43-8A32-39402723F419}" type="presOf" srcId="{CCF3982B-F055-4684-8186-67308A5DB35C}" destId="{0C1C0239-9CE8-4638-8661-1B2B9937460F}" srcOrd="0" destOrd="0" presId="urn:microsoft.com/office/officeart/2005/8/layout/target2"/>
    <dgm:cxn modelId="{5CD672C1-A70C-4002-953C-298B8FCA732F}" type="presParOf" srcId="{DDBB08F7-8241-4551-92BB-9E15FA3E430F}" destId="{31BB6F9C-5D14-431E-B1A1-C5E0D77B2CB2}" srcOrd="0" destOrd="0" presId="urn:microsoft.com/office/officeart/2005/8/layout/target2"/>
    <dgm:cxn modelId="{43ABF490-826C-4F4E-B62C-F615EC00D602}" type="presParOf" srcId="{31BB6F9C-5D14-431E-B1A1-C5E0D77B2CB2}" destId="{0C1C0239-9CE8-4638-8661-1B2B9937460F}" srcOrd="0" destOrd="0" presId="urn:microsoft.com/office/officeart/2005/8/layout/target2"/>
    <dgm:cxn modelId="{FB2BC512-037F-428B-B219-B430FD07B879}" type="presParOf" srcId="{31BB6F9C-5D14-431E-B1A1-C5E0D77B2CB2}" destId="{995BF0A1-D14F-446C-95DF-8D7E241ACA4E}" srcOrd="1" destOrd="0" presId="urn:microsoft.com/office/officeart/2005/8/layout/target2"/>
    <dgm:cxn modelId="{E40B85A6-EB52-4284-85F0-C142687A009C}" type="presParOf" srcId="{995BF0A1-D14F-446C-95DF-8D7E241ACA4E}" destId="{1BB79936-4B51-4553-86CA-28F5E92507FD}" srcOrd="0" destOrd="0" presId="urn:microsoft.com/office/officeart/2005/8/layout/target2"/>
    <dgm:cxn modelId="{070BAB08-CC84-4719-9A91-975A7242CD9B}" type="presParOf" srcId="{995BF0A1-D14F-446C-95DF-8D7E241ACA4E}" destId="{5C923BDD-1445-4B71-8034-3A42F891BE3B}" srcOrd="1" destOrd="0" presId="urn:microsoft.com/office/officeart/2005/8/layout/target2"/>
    <dgm:cxn modelId="{EBCA9A09-F4D5-40D6-AA78-C7FEBC54B85D}" type="presParOf" srcId="{995BF0A1-D14F-446C-95DF-8D7E241ACA4E}" destId="{BB3680C6-D704-4E4E-9282-B3B3D82B6D43}" srcOrd="2" destOrd="0" presId="urn:microsoft.com/office/officeart/2005/8/layout/target2"/>
    <dgm:cxn modelId="{AD3F3F1C-5C59-4E13-A5DF-E4A4A3A22D17}" type="presParOf" srcId="{DDBB08F7-8241-4551-92BB-9E15FA3E430F}" destId="{0FA9AC56-4EF5-4EBA-A41A-A9AB0F7837AB}" srcOrd="1" destOrd="0" presId="urn:microsoft.com/office/officeart/2005/8/layout/target2"/>
    <dgm:cxn modelId="{3EDC9C37-373B-4A46-B632-53A0FA90619D}" type="presParOf" srcId="{0FA9AC56-4EF5-4EBA-A41A-A9AB0F7837AB}" destId="{4AFCF095-08CE-471B-BDD1-2C71A2D7CE52}" srcOrd="0" destOrd="0" presId="urn:microsoft.com/office/officeart/2005/8/layout/target2"/>
    <dgm:cxn modelId="{8C6A45C0-95A0-4F75-A89A-C298A1A8441A}" type="presParOf" srcId="{0FA9AC56-4EF5-4EBA-A41A-A9AB0F7837AB}" destId="{5B213323-78A6-4D4F-80F3-A1F487148C2C}" srcOrd="1" destOrd="0" presId="urn:microsoft.com/office/officeart/2005/8/layout/target2"/>
    <dgm:cxn modelId="{444B71D2-7A40-4D24-83ED-757ED623B148}" type="presParOf" srcId="{5B213323-78A6-4D4F-80F3-A1F487148C2C}" destId="{D7017AD0-A00A-427A-8091-A92F255A5456}" srcOrd="0" destOrd="0" presId="urn:microsoft.com/office/officeart/2005/8/layout/target2"/>
    <dgm:cxn modelId="{F6F6C609-1962-4690-BC6F-983037607211}" type="presParOf" srcId="{5B213323-78A6-4D4F-80F3-A1F487148C2C}" destId="{135AB83C-F072-48BD-BBAB-35810CAA36AF}" srcOrd="1" destOrd="0" presId="urn:microsoft.com/office/officeart/2005/8/layout/target2"/>
    <dgm:cxn modelId="{1CB3FB87-A2CB-43DE-BDCE-1954B5E87A09}" type="presParOf" srcId="{5B213323-78A6-4D4F-80F3-A1F487148C2C}" destId="{9BA3A85D-29AC-43E5-9FED-1A99B2D89143}" srcOrd="2" destOrd="0" presId="urn:microsoft.com/office/officeart/2005/8/layout/target2"/>
    <dgm:cxn modelId="{BAE54FBF-AEA4-48BC-AF77-DAA4F040F3FD}" type="presParOf" srcId="{5B213323-78A6-4D4F-80F3-A1F487148C2C}" destId="{81B6857A-0746-4584-9CAC-438AB1AF7590}" srcOrd="3" destOrd="0" presId="urn:microsoft.com/office/officeart/2005/8/layout/target2"/>
    <dgm:cxn modelId="{8AE03CDE-EE70-4A47-B33D-7C5145E8E61E}" type="presParOf" srcId="{5B213323-78A6-4D4F-80F3-A1F487148C2C}" destId="{E9E38461-4558-4308-B336-6B9F224EF68F}" srcOrd="4" destOrd="0" presId="urn:microsoft.com/office/officeart/2005/8/layout/target2"/>
    <dgm:cxn modelId="{ECCC9053-4F6B-4561-8604-053A7E433C9E}" type="presParOf" srcId="{5B213323-78A6-4D4F-80F3-A1F487148C2C}" destId="{60D4A717-0E24-4B0E-AC7E-BC9F923EC664}" srcOrd="5" destOrd="0" presId="urn:microsoft.com/office/officeart/2005/8/layout/target2"/>
    <dgm:cxn modelId="{A99A5D6D-8CFF-40A9-B794-8E627A5032BC}" type="presParOf" srcId="{5B213323-78A6-4D4F-80F3-A1F487148C2C}" destId="{FDF42DF6-3EB0-4023-A6F1-9500AFA77692}" srcOrd="6" destOrd="0" presId="urn:microsoft.com/office/officeart/2005/8/layout/target2"/>
    <dgm:cxn modelId="{4B6B347F-252C-4802-97CF-9751B93EA1B8}" type="presParOf" srcId="{DDBB08F7-8241-4551-92BB-9E15FA3E430F}" destId="{6E979BED-B6AD-4BBD-A1E3-A8C565EE317C}" srcOrd="2" destOrd="0" presId="urn:microsoft.com/office/officeart/2005/8/layout/target2"/>
    <dgm:cxn modelId="{19FD6631-099D-40CF-AF56-BE4FEDFEDD49}" type="presParOf" srcId="{6E979BED-B6AD-4BBD-A1E3-A8C565EE317C}" destId="{ED55295E-2439-4CA6-98F0-9E517C939363}" srcOrd="0" destOrd="0" presId="urn:microsoft.com/office/officeart/2005/8/layout/target2"/>
    <dgm:cxn modelId="{3AB4296A-5603-4AC5-A9A4-BBFC6345CE09}" type="presParOf" srcId="{6E979BED-B6AD-4BBD-A1E3-A8C565EE317C}" destId="{E1847672-CA7B-44D1-836C-290DADF9192F}" srcOrd="1" destOrd="0" presId="urn:microsoft.com/office/officeart/2005/8/layout/target2"/>
    <dgm:cxn modelId="{3C69CFA9-8B20-474A-8EB2-E68D24468DE3}" type="presParOf" srcId="{E1847672-CA7B-44D1-836C-290DADF9192F}" destId="{F6FF15C7-EC04-4A48-9001-FF3FD4C8EE8A}" srcOrd="0" destOrd="0" presId="urn:microsoft.com/office/officeart/2005/8/layout/target2"/>
    <dgm:cxn modelId="{38B3BDFE-6C60-47CB-B249-E787F7F8251D}" type="presParOf" srcId="{E1847672-CA7B-44D1-836C-290DADF9192F}" destId="{59AA3DCB-ABF4-4138-B172-2EA8DABF9C11}" srcOrd="1" destOrd="0" presId="urn:microsoft.com/office/officeart/2005/8/layout/target2"/>
    <dgm:cxn modelId="{EB9E7CFC-EC8D-42B7-8C8B-EC805AD6E79F}" type="presParOf" srcId="{E1847672-CA7B-44D1-836C-290DADF9192F}" destId="{B76ED4F4-C24D-48C3-8A43-B112239B118D}" srcOrd="2" destOrd="0" presId="urn:microsoft.com/office/officeart/2005/8/layout/target2"/>
    <dgm:cxn modelId="{B4431095-830B-4F54-BA5D-F7A8A33BCB67}" type="presParOf" srcId="{E1847672-CA7B-44D1-836C-290DADF9192F}" destId="{C916D300-71BC-43FE-9FD4-F182CB23F2A3}" srcOrd="3" destOrd="0" presId="urn:microsoft.com/office/officeart/2005/8/layout/target2"/>
    <dgm:cxn modelId="{6EE9EFFE-AC15-4FE3-B72D-25C501647E7E}" type="presParOf" srcId="{E1847672-CA7B-44D1-836C-290DADF9192F}" destId="{AC490073-BE57-4C2D-99F4-B7F5AA2520F0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313B47-AC98-4AEF-90AA-FA17C4922228}" type="doc">
      <dgm:prSet loTypeId="urn:microsoft.com/office/officeart/2005/8/layout/hierarchy2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DEA1EF0-4B84-4590-9321-C8CF55E371CD}">
      <dgm:prSet phldrT="[Text]"/>
      <dgm:spPr>
        <a:xfrm>
          <a:off x="2185" y="627285"/>
          <a:ext cx="945170" cy="472585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dirty="0">
              <a:latin typeface="Calibri"/>
              <a:ea typeface="+mn-ea"/>
              <a:cs typeface="+mn-cs"/>
            </a:rPr>
            <a:t>Vaccination</a:t>
          </a:r>
        </a:p>
      </dgm:t>
    </dgm:pt>
    <dgm:pt modelId="{9A42D507-881F-4EA3-9F00-35084C35AF90}" type="parTrans" cxnId="{B2AD676E-A38C-421A-81A0-B3364AE0447F}">
      <dgm:prSet/>
      <dgm:spPr/>
      <dgm:t>
        <a:bodyPr/>
        <a:lstStyle/>
        <a:p>
          <a:endParaRPr lang="en-US"/>
        </a:p>
      </dgm:t>
    </dgm:pt>
    <dgm:pt modelId="{72A3A3C5-5EF7-4939-B548-F6E3F0AA7998}" type="sibTrans" cxnId="{B2AD676E-A38C-421A-81A0-B3364AE0447F}">
      <dgm:prSet/>
      <dgm:spPr/>
      <dgm:t>
        <a:bodyPr/>
        <a:lstStyle/>
        <a:p>
          <a:endParaRPr lang="en-US"/>
        </a:p>
      </dgm:t>
    </dgm:pt>
    <dgm:pt modelId="{7240BC06-E276-474D-9E24-89825E9E86CC}">
      <dgm:prSet phldrT="[Text]"/>
      <dgm:spPr>
        <a:xfrm>
          <a:off x="1325424" y="355549"/>
          <a:ext cx="1101718" cy="472585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>
              <a:latin typeface="Calibri"/>
              <a:ea typeface="+mn-ea"/>
              <a:cs typeface="+mn-cs"/>
            </a:rPr>
            <a:t>Emergency</a:t>
          </a:r>
        </a:p>
      </dgm:t>
    </dgm:pt>
    <dgm:pt modelId="{5E246534-AF93-4593-9427-FFF18336D0D3}" type="parTrans" cxnId="{A2DC627E-3F90-4F43-80D8-36056268717D}">
      <dgm:prSet/>
      <dgm:spPr>
        <a:xfrm rot="19457599">
          <a:off x="903594" y="698486"/>
          <a:ext cx="465592" cy="58447"/>
        </a:xfrm>
        <a:custGeom>
          <a:avLst/>
          <a:gdLst/>
          <a:ahLst/>
          <a:cxnLst/>
          <a:rect l="0" t="0" r="0" b="0"/>
          <a:pathLst>
            <a:path>
              <a:moveTo>
                <a:pt x="0" y="29223"/>
              </a:moveTo>
              <a:lnTo>
                <a:pt x="465592" y="29223"/>
              </a:lnTo>
            </a:path>
          </a:pathLst>
        </a:custGeom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02CEE3B-54AE-4675-81BD-2BB2F29C717A}" type="sibTrans" cxnId="{A2DC627E-3F90-4F43-80D8-36056268717D}">
      <dgm:prSet/>
      <dgm:spPr/>
      <dgm:t>
        <a:bodyPr/>
        <a:lstStyle/>
        <a:p>
          <a:endParaRPr lang="en-US"/>
        </a:p>
      </dgm:t>
    </dgm:pt>
    <dgm:pt modelId="{6D3D87E0-6003-489B-8E98-649D8947EDB3}">
      <dgm:prSet phldrT="[Text]"/>
      <dgm:spPr>
        <a:xfrm>
          <a:off x="2805211" y="627285"/>
          <a:ext cx="949811" cy="472585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dirty="0">
              <a:latin typeface="Calibri"/>
              <a:ea typeface="+mn-ea"/>
              <a:cs typeface="+mn-cs"/>
            </a:rPr>
            <a:t>Protective</a:t>
          </a:r>
        </a:p>
      </dgm:t>
    </dgm:pt>
    <dgm:pt modelId="{8EFC1B58-CA46-419F-82FC-3BBEB938B945}" type="parTrans" cxnId="{D415737A-F2BE-45B1-9F7A-A5071071269A}">
      <dgm:prSet/>
      <dgm:spPr>
        <a:xfrm rot="2142401">
          <a:off x="2383380" y="698486"/>
          <a:ext cx="465592" cy="58447"/>
        </a:xfrm>
        <a:custGeom>
          <a:avLst/>
          <a:gdLst/>
          <a:ahLst/>
          <a:cxnLst/>
          <a:rect l="0" t="0" r="0" b="0"/>
          <a:pathLst>
            <a:path>
              <a:moveTo>
                <a:pt x="0" y="29223"/>
              </a:moveTo>
              <a:lnTo>
                <a:pt x="465592" y="29223"/>
              </a:lnTo>
            </a:path>
          </a:pathLst>
        </a:custGeom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EB68059-E2DF-4463-B478-BA50898CCD79}" type="sibTrans" cxnId="{D415737A-F2BE-45B1-9F7A-A5071071269A}">
      <dgm:prSet/>
      <dgm:spPr/>
      <dgm:t>
        <a:bodyPr/>
        <a:lstStyle/>
        <a:p>
          <a:endParaRPr lang="en-US"/>
        </a:p>
      </dgm:t>
    </dgm:pt>
    <dgm:pt modelId="{9DEB9F96-79E2-40E5-8161-FC38E26CFAE7}">
      <dgm:prSet phldrT="[Text]"/>
      <dgm:spPr>
        <a:xfrm>
          <a:off x="1325424" y="899022"/>
          <a:ext cx="1062853" cy="472585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dirty="0">
              <a:latin typeface="Calibri"/>
              <a:ea typeface="+mn-ea"/>
              <a:cs typeface="+mn-cs"/>
            </a:rPr>
            <a:t>Preventive</a:t>
          </a:r>
        </a:p>
      </dgm:t>
    </dgm:pt>
    <dgm:pt modelId="{DB787BB8-67CA-4AF3-B139-044DB83715F9}" type="parTrans" cxnId="{4A6C59DB-3421-4456-8078-C4900CCCA2A3}">
      <dgm:prSet/>
      <dgm:spPr>
        <a:xfrm rot="2142401">
          <a:off x="903594" y="970222"/>
          <a:ext cx="465592" cy="58447"/>
        </a:xfrm>
        <a:custGeom>
          <a:avLst/>
          <a:gdLst/>
          <a:ahLst/>
          <a:cxnLst/>
          <a:rect l="0" t="0" r="0" b="0"/>
          <a:pathLst>
            <a:path>
              <a:moveTo>
                <a:pt x="0" y="29223"/>
              </a:moveTo>
              <a:lnTo>
                <a:pt x="465592" y="29223"/>
              </a:lnTo>
            </a:path>
          </a:pathLst>
        </a:custGeom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CA99389-C620-4BC7-8188-53DB8C3A5156}" type="sibTrans" cxnId="{4A6C59DB-3421-4456-8078-C4900CCCA2A3}">
      <dgm:prSet/>
      <dgm:spPr/>
      <dgm:t>
        <a:bodyPr/>
        <a:lstStyle/>
        <a:p>
          <a:endParaRPr lang="en-US"/>
        </a:p>
      </dgm:t>
    </dgm:pt>
    <dgm:pt modelId="{5B5DB929-41B6-49F8-A2A6-86D44BFB9E8C}">
      <dgm:prSet phldrT="[Text]"/>
      <dgm:spPr>
        <a:xfrm>
          <a:off x="2805211" y="83812"/>
          <a:ext cx="945170" cy="472585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>
              <a:latin typeface="Calibri"/>
              <a:ea typeface="+mn-ea"/>
              <a:cs typeface="+mn-cs"/>
            </a:rPr>
            <a:t>Suppressive</a:t>
          </a:r>
        </a:p>
      </dgm:t>
    </dgm:pt>
    <dgm:pt modelId="{95C371C0-19E6-46A4-8E5D-C97697F4AE15}" type="parTrans" cxnId="{19F7D43D-A098-4693-B0D8-39274A24B53E}">
      <dgm:prSet/>
      <dgm:spPr>
        <a:xfrm rot="19457599">
          <a:off x="2383380" y="426749"/>
          <a:ext cx="465592" cy="58447"/>
        </a:xfrm>
        <a:custGeom>
          <a:avLst/>
          <a:gdLst/>
          <a:ahLst/>
          <a:cxnLst/>
          <a:rect l="0" t="0" r="0" b="0"/>
          <a:pathLst>
            <a:path>
              <a:moveTo>
                <a:pt x="0" y="29223"/>
              </a:moveTo>
              <a:lnTo>
                <a:pt x="465592" y="29223"/>
              </a:lnTo>
            </a:path>
          </a:pathLst>
        </a:custGeom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B6B7462-B893-4440-823E-20F4F0179F5B}" type="sibTrans" cxnId="{19F7D43D-A098-4693-B0D8-39274A24B53E}">
      <dgm:prSet/>
      <dgm:spPr/>
      <dgm:t>
        <a:bodyPr/>
        <a:lstStyle/>
        <a:p>
          <a:endParaRPr lang="en-US"/>
        </a:p>
      </dgm:t>
    </dgm:pt>
    <dgm:pt modelId="{40C31CF1-C94B-4EAE-8B2A-70896B5AF651}" type="pres">
      <dgm:prSet presAssocID="{20313B47-AC98-4AEF-90AA-FA17C492222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17C3E3C-B26D-4B62-BD2E-6682F7AFE0CB}" type="pres">
      <dgm:prSet presAssocID="{9DEA1EF0-4B84-4590-9321-C8CF55E371CD}" presName="root1" presStyleCnt="0"/>
      <dgm:spPr/>
    </dgm:pt>
    <dgm:pt modelId="{58DE700D-1DF4-42C2-9432-5EF3351F9A2C}" type="pres">
      <dgm:prSet presAssocID="{9DEA1EF0-4B84-4590-9321-C8CF55E371CD}" presName="LevelOneTextNode" presStyleLbl="node0" presStyleIdx="0" presStyleCnt="1" custScaleY="171644">
        <dgm:presLayoutVars>
          <dgm:chPref val="3"/>
        </dgm:presLayoutVars>
      </dgm:prSet>
      <dgm:spPr/>
    </dgm:pt>
    <dgm:pt modelId="{490BA29A-2B79-4883-878C-723C610898A3}" type="pres">
      <dgm:prSet presAssocID="{9DEA1EF0-4B84-4590-9321-C8CF55E371CD}" presName="level2hierChild" presStyleCnt="0"/>
      <dgm:spPr/>
    </dgm:pt>
    <dgm:pt modelId="{A2C5AA34-D821-4988-A46F-4A9594DEBAAD}" type="pres">
      <dgm:prSet presAssocID="{5E246534-AF93-4593-9427-FFF18336D0D3}" presName="conn2-1" presStyleLbl="parChTrans1D2" presStyleIdx="0" presStyleCnt="2"/>
      <dgm:spPr/>
    </dgm:pt>
    <dgm:pt modelId="{64A2DC0A-CB73-435F-B25B-2D711EA87450}" type="pres">
      <dgm:prSet presAssocID="{5E246534-AF93-4593-9427-FFF18336D0D3}" presName="connTx" presStyleLbl="parChTrans1D2" presStyleIdx="0" presStyleCnt="2"/>
      <dgm:spPr/>
    </dgm:pt>
    <dgm:pt modelId="{1067502C-DECF-476D-9AD5-D98009D4951D}" type="pres">
      <dgm:prSet presAssocID="{7240BC06-E276-474D-9E24-89825E9E86CC}" presName="root2" presStyleCnt="0"/>
      <dgm:spPr/>
    </dgm:pt>
    <dgm:pt modelId="{2ED7906C-F691-46A9-83F1-B7D14C446DB4}" type="pres">
      <dgm:prSet presAssocID="{7240BC06-E276-474D-9E24-89825E9E86CC}" presName="LevelTwoTextNode" presStyleLbl="node2" presStyleIdx="0" presStyleCnt="2" custScaleX="116563">
        <dgm:presLayoutVars>
          <dgm:chPref val="3"/>
        </dgm:presLayoutVars>
      </dgm:prSet>
      <dgm:spPr/>
    </dgm:pt>
    <dgm:pt modelId="{2C302811-3488-4A13-833A-CE507C557668}" type="pres">
      <dgm:prSet presAssocID="{7240BC06-E276-474D-9E24-89825E9E86CC}" presName="level3hierChild" presStyleCnt="0"/>
      <dgm:spPr/>
    </dgm:pt>
    <dgm:pt modelId="{4E4C51FE-C626-4610-9C96-0211E1F643B5}" type="pres">
      <dgm:prSet presAssocID="{95C371C0-19E6-46A4-8E5D-C97697F4AE15}" presName="conn2-1" presStyleLbl="parChTrans1D3" presStyleIdx="0" presStyleCnt="2"/>
      <dgm:spPr/>
    </dgm:pt>
    <dgm:pt modelId="{91F48C20-A276-4EF4-91B6-A46BCC56A161}" type="pres">
      <dgm:prSet presAssocID="{95C371C0-19E6-46A4-8E5D-C97697F4AE15}" presName="connTx" presStyleLbl="parChTrans1D3" presStyleIdx="0" presStyleCnt="2"/>
      <dgm:spPr/>
    </dgm:pt>
    <dgm:pt modelId="{6FFC440A-1CEC-47CC-B391-72D15FAA6003}" type="pres">
      <dgm:prSet presAssocID="{5B5DB929-41B6-49F8-A2A6-86D44BFB9E8C}" presName="root2" presStyleCnt="0"/>
      <dgm:spPr/>
    </dgm:pt>
    <dgm:pt modelId="{2BFD0456-B888-4251-91F6-D8913B3156E1}" type="pres">
      <dgm:prSet presAssocID="{5B5DB929-41B6-49F8-A2A6-86D44BFB9E8C}" presName="LevelTwoTextNode" presStyleLbl="node3" presStyleIdx="0" presStyleCnt="2">
        <dgm:presLayoutVars>
          <dgm:chPref val="3"/>
        </dgm:presLayoutVars>
      </dgm:prSet>
      <dgm:spPr/>
    </dgm:pt>
    <dgm:pt modelId="{85986C86-8C61-4DD9-A647-F28144FD9395}" type="pres">
      <dgm:prSet presAssocID="{5B5DB929-41B6-49F8-A2A6-86D44BFB9E8C}" presName="level3hierChild" presStyleCnt="0"/>
      <dgm:spPr/>
    </dgm:pt>
    <dgm:pt modelId="{3885A3C3-169C-406F-AF9D-D0EA9316EF16}" type="pres">
      <dgm:prSet presAssocID="{8EFC1B58-CA46-419F-82FC-3BBEB938B945}" presName="conn2-1" presStyleLbl="parChTrans1D3" presStyleIdx="1" presStyleCnt="2"/>
      <dgm:spPr/>
    </dgm:pt>
    <dgm:pt modelId="{068CD0C9-A9D7-46C9-8CE5-2933B52A5B87}" type="pres">
      <dgm:prSet presAssocID="{8EFC1B58-CA46-419F-82FC-3BBEB938B945}" presName="connTx" presStyleLbl="parChTrans1D3" presStyleIdx="1" presStyleCnt="2"/>
      <dgm:spPr/>
    </dgm:pt>
    <dgm:pt modelId="{1354A3BD-88FE-43BF-A7BE-B3AEE186E314}" type="pres">
      <dgm:prSet presAssocID="{6D3D87E0-6003-489B-8E98-649D8947EDB3}" presName="root2" presStyleCnt="0"/>
      <dgm:spPr/>
    </dgm:pt>
    <dgm:pt modelId="{57122FA6-FC05-43A3-9560-391D1CC9C7AF}" type="pres">
      <dgm:prSet presAssocID="{6D3D87E0-6003-489B-8E98-649D8947EDB3}" presName="LevelTwoTextNode" presStyleLbl="node3" presStyleIdx="1" presStyleCnt="2" custScaleX="100491">
        <dgm:presLayoutVars>
          <dgm:chPref val="3"/>
        </dgm:presLayoutVars>
      </dgm:prSet>
      <dgm:spPr/>
    </dgm:pt>
    <dgm:pt modelId="{9404AE1D-FE6A-448B-AA64-794F99F6D795}" type="pres">
      <dgm:prSet presAssocID="{6D3D87E0-6003-489B-8E98-649D8947EDB3}" presName="level3hierChild" presStyleCnt="0"/>
      <dgm:spPr/>
    </dgm:pt>
    <dgm:pt modelId="{326F601D-EA93-4D89-BD76-8DDD98B6E71F}" type="pres">
      <dgm:prSet presAssocID="{DB787BB8-67CA-4AF3-B139-044DB83715F9}" presName="conn2-1" presStyleLbl="parChTrans1D2" presStyleIdx="1" presStyleCnt="2"/>
      <dgm:spPr/>
    </dgm:pt>
    <dgm:pt modelId="{3903EB4A-8DEE-4CF1-9106-31AB2E6CEF9F}" type="pres">
      <dgm:prSet presAssocID="{DB787BB8-67CA-4AF3-B139-044DB83715F9}" presName="connTx" presStyleLbl="parChTrans1D2" presStyleIdx="1" presStyleCnt="2"/>
      <dgm:spPr/>
    </dgm:pt>
    <dgm:pt modelId="{61F6E737-1CF1-4774-94E2-5B09C307DF06}" type="pres">
      <dgm:prSet presAssocID="{9DEB9F96-79E2-40E5-8161-FC38E26CFAE7}" presName="root2" presStyleCnt="0"/>
      <dgm:spPr/>
    </dgm:pt>
    <dgm:pt modelId="{822E3782-30A8-4378-A6A8-80BEEACE6F6A}" type="pres">
      <dgm:prSet presAssocID="{9DEB9F96-79E2-40E5-8161-FC38E26CFAE7}" presName="LevelTwoTextNode" presStyleLbl="node2" presStyleIdx="1" presStyleCnt="2" custScaleX="112451">
        <dgm:presLayoutVars>
          <dgm:chPref val="3"/>
        </dgm:presLayoutVars>
      </dgm:prSet>
      <dgm:spPr/>
    </dgm:pt>
    <dgm:pt modelId="{7E03FEBE-FDD0-4DC8-8659-AEF13BD9317E}" type="pres">
      <dgm:prSet presAssocID="{9DEB9F96-79E2-40E5-8161-FC38E26CFAE7}" presName="level3hierChild" presStyleCnt="0"/>
      <dgm:spPr/>
    </dgm:pt>
  </dgm:ptLst>
  <dgm:cxnLst>
    <dgm:cxn modelId="{5A7FA408-3FBE-40D0-AC63-E646B99EA782}" type="presOf" srcId="{9DEB9F96-79E2-40E5-8161-FC38E26CFAE7}" destId="{822E3782-30A8-4378-A6A8-80BEEACE6F6A}" srcOrd="0" destOrd="0" presId="urn:microsoft.com/office/officeart/2005/8/layout/hierarchy2"/>
    <dgm:cxn modelId="{CE563B0F-AD2C-40CF-B453-3FE30805ECC6}" type="presOf" srcId="{95C371C0-19E6-46A4-8E5D-C97697F4AE15}" destId="{4E4C51FE-C626-4610-9C96-0211E1F643B5}" srcOrd="0" destOrd="0" presId="urn:microsoft.com/office/officeart/2005/8/layout/hierarchy2"/>
    <dgm:cxn modelId="{8E08F414-49F6-4D07-97D2-23FD2F9D4C4B}" type="presOf" srcId="{6D3D87E0-6003-489B-8E98-649D8947EDB3}" destId="{57122FA6-FC05-43A3-9560-391D1CC9C7AF}" srcOrd="0" destOrd="0" presId="urn:microsoft.com/office/officeart/2005/8/layout/hierarchy2"/>
    <dgm:cxn modelId="{19F7D43D-A098-4693-B0D8-39274A24B53E}" srcId="{7240BC06-E276-474D-9E24-89825E9E86CC}" destId="{5B5DB929-41B6-49F8-A2A6-86D44BFB9E8C}" srcOrd="0" destOrd="0" parTransId="{95C371C0-19E6-46A4-8E5D-C97697F4AE15}" sibTransId="{AB6B7462-B893-4440-823E-20F4F0179F5B}"/>
    <dgm:cxn modelId="{18216B3F-6A35-401F-A01E-616377028F15}" type="presOf" srcId="{20313B47-AC98-4AEF-90AA-FA17C4922228}" destId="{40C31CF1-C94B-4EAE-8B2A-70896B5AF651}" srcOrd="0" destOrd="0" presId="urn:microsoft.com/office/officeart/2005/8/layout/hierarchy2"/>
    <dgm:cxn modelId="{6A23735B-ECFA-4C79-B2D4-D6C4101F5255}" type="presOf" srcId="{5B5DB929-41B6-49F8-A2A6-86D44BFB9E8C}" destId="{2BFD0456-B888-4251-91F6-D8913B3156E1}" srcOrd="0" destOrd="0" presId="urn:microsoft.com/office/officeart/2005/8/layout/hierarchy2"/>
    <dgm:cxn modelId="{9AE6D747-393E-4522-9EC3-E3566DDF0EB1}" type="presOf" srcId="{95C371C0-19E6-46A4-8E5D-C97697F4AE15}" destId="{91F48C20-A276-4EF4-91B6-A46BCC56A161}" srcOrd="1" destOrd="0" presId="urn:microsoft.com/office/officeart/2005/8/layout/hierarchy2"/>
    <dgm:cxn modelId="{B2AD676E-A38C-421A-81A0-B3364AE0447F}" srcId="{20313B47-AC98-4AEF-90AA-FA17C4922228}" destId="{9DEA1EF0-4B84-4590-9321-C8CF55E371CD}" srcOrd="0" destOrd="0" parTransId="{9A42D507-881F-4EA3-9F00-35084C35AF90}" sibTransId="{72A3A3C5-5EF7-4939-B548-F6E3F0AA7998}"/>
    <dgm:cxn modelId="{3A86966F-436A-4D03-A000-090A7F2BE9FC}" type="presOf" srcId="{7240BC06-E276-474D-9E24-89825E9E86CC}" destId="{2ED7906C-F691-46A9-83F1-B7D14C446DB4}" srcOrd="0" destOrd="0" presId="urn:microsoft.com/office/officeart/2005/8/layout/hierarchy2"/>
    <dgm:cxn modelId="{B82F2650-468F-45F3-9820-1C71C253FF7A}" type="presOf" srcId="{8EFC1B58-CA46-419F-82FC-3BBEB938B945}" destId="{3885A3C3-169C-406F-AF9D-D0EA9316EF16}" srcOrd="0" destOrd="0" presId="urn:microsoft.com/office/officeart/2005/8/layout/hierarchy2"/>
    <dgm:cxn modelId="{D415737A-F2BE-45B1-9F7A-A5071071269A}" srcId="{7240BC06-E276-474D-9E24-89825E9E86CC}" destId="{6D3D87E0-6003-489B-8E98-649D8947EDB3}" srcOrd="1" destOrd="0" parTransId="{8EFC1B58-CA46-419F-82FC-3BBEB938B945}" sibTransId="{1EB68059-E2DF-4463-B478-BA50898CCD79}"/>
    <dgm:cxn modelId="{63FF247C-912A-4ADD-BEDB-3770AAC8854A}" type="presOf" srcId="{DB787BB8-67CA-4AF3-B139-044DB83715F9}" destId="{3903EB4A-8DEE-4CF1-9106-31AB2E6CEF9F}" srcOrd="1" destOrd="0" presId="urn:microsoft.com/office/officeart/2005/8/layout/hierarchy2"/>
    <dgm:cxn modelId="{A2DC627E-3F90-4F43-80D8-36056268717D}" srcId="{9DEA1EF0-4B84-4590-9321-C8CF55E371CD}" destId="{7240BC06-E276-474D-9E24-89825E9E86CC}" srcOrd="0" destOrd="0" parTransId="{5E246534-AF93-4593-9427-FFF18336D0D3}" sibTransId="{B02CEE3B-54AE-4675-81BD-2BB2F29C717A}"/>
    <dgm:cxn modelId="{55747C8D-7570-4053-9C51-7EA59EDE7B89}" type="presOf" srcId="{5E246534-AF93-4593-9427-FFF18336D0D3}" destId="{64A2DC0A-CB73-435F-B25B-2D711EA87450}" srcOrd="1" destOrd="0" presId="urn:microsoft.com/office/officeart/2005/8/layout/hierarchy2"/>
    <dgm:cxn modelId="{D94379C6-A95D-47D7-8DC0-5A521498C18D}" type="presOf" srcId="{9DEA1EF0-4B84-4590-9321-C8CF55E371CD}" destId="{58DE700D-1DF4-42C2-9432-5EF3351F9A2C}" srcOrd="0" destOrd="0" presId="urn:microsoft.com/office/officeart/2005/8/layout/hierarchy2"/>
    <dgm:cxn modelId="{4A6C59DB-3421-4456-8078-C4900CCCA2A3}" srcId="{9DEA1EF0-4B84-4590-9321-C8CF55E371CD}" destId="{9DEB9F96-79E2-40E5-8161-FC38E26CFAE7}" srcOrd="1" destOrd="0" parTransId="{DB787BB8-67CA-4AF3-B139-044DB83715F9}" sibTransId="{7CA99389-C620-4BC7-8188-53DB8C3A5156}"/>
    <dgm:cxn modelId="{3F0BE8E8-B932-4D10-8D05-6D1C7B8EA4C5}" type="presOf" srcId="{5E246534-AF93-4593-9427-FFF18336D0D3}" destId="{A2C5AA34-D821-4988-A46F-4A9594DEBAAD}" srcOrd="0" destOrd="0" presId="urn:microsoft.com/office/officeart/2005/8/layout/hierarchy2"/>
    <dgm:cxn modelId="{D45E65FE-44E2-4DC7-B271-D8DF21F758EA}" type="presOf" srcId="{DB787BB8-67CA-4AF3-B139-044DB83715F9}" destId="{326F601D-EA93-4D89-BD76-8DDD98B6E71F}" srcOrd="0" destOrd="0" presId="urn:microsoft.com/office/officeart/2005/8/layout/hierarchy2"/>
    <dgm:cxn modelId="{994583FE-5452-4E1A-85D4-64C0637D185D}" type="presOf" srcId="{8EFC1B58-CA46-419F-82FC-3BBEB938B945}" destId="{068CD0C9-A9D7-46C9-8CE5-2933B52A5B87}" srcOrd="1" destOrd="0" presId="urn:microsoft.com/office/officeart/2005/8/layout/hierarchy2"/>
    <dgm:cxn modelId="{9930E512-C891-4AB5-B045-24BD016CBEDF}" type="presParOf" srcId="{40C31CF1-C94B-4EAE-8B2A-70896B5AF651}" destId="{717C3E3C-B26D-4B62-BD2E-6682F7AFE0CB}" srcOrd="0" destOrd="0" presId="urn:microsoft.com/office/officeart/2005/8/layout/hierarchy2"/>
    <dgm:cxn modelId="{3B1A5EB5-EC6B-4B05-AEE9-2AF5CBD11A25}" type="presParOf" srcId="{717C3E3C-B26D-4B62-BD2E-6682F7AFE0CB}" destId="{58DE700D-1DF4-42C2-9432-5EF3351F9A2C}" srcOrd="0" destOrd="0" presId="urn:microsoft.com/office/officeart/2005/8/layout/hierarchy2"/>
    <dgm:cxn modelId="{C783DFEC-9E20-49F3-8640-CDD8B43AA8A5}" type="presParOf" srcId="{717C3E3C-B26D-4B62-BD2E-6682F7AFE0CB}" destId="{490BA29A-2B79-4883-878C-723C610898A3}" srcOrd="1" destOrd="0" presId="urn:microsoft.com/office/officeart/2005/8/layout/hierarchy2"/>
    <dgm:cxn modelId="{428CE097-0CB3-4461-A7B5-543F3232B421}" type="presParOf" srcId="{490BA29A-2B79-4883-878C-723C610898A3}" destId="{A2C5AA34-D821-4988-A46F-4A9594DEBAAD}" srcOrd="0" destOrd="0" presId="urn:microsoft.com/office/officeart/2005/8/layout/hierarchy2"/>
    <dgm:cxn modelId="{43C8524E-CBFA-4F16-924C-379B7CC9AC76}" type="presParOf" srcId="{A2C5AA34-D821-4988-A46F-4A9594DEBAAD}" destId="{64A2DC0A-CB73-435F-B25B-2D711EA87450}" srcOrd="0" destOrd="0" presId="urn:microsoft.com/office/officeart/2005/8/layout/hierarchy2"/>
    <dgm:cxn modelId="{391763C0-121E-4483-BEF1-DDCD8D198B09}" type="presParOf" srcId="{490BA29A-2B79-4883-878C-723C610898A3}" destId="{1067502C-DECF-476D-9AD5-D98009D4951D}" srcOrd="1" destOrd="0" presId="urn:microsoft.com/office/officeart/2005/8/layout/hierarchy2"/>
    <dgm:cxn modelId="{78928A32-89DD-471F-BC9E-7C17B3A2154B}" type="presParOf" srcId="{1067502C-DECF-476D-9AD5-D98009D4951D}" destId="{2ED7906C-F691-46A9-83F1-B7D14C446DB4}" srcOrd="0" destOrd="0" presId="urn:microsoft.com/office/officeart/2005/8/layout/hierarchy2"/>
    <dgm:cxn modelId="{8CE69183-9880-4CA0-9045-F23B142AD488}" type="presParOf" srcId="{1067502C-DECF-476D-9AD5-D98009D4951D}" destId="{2C302811-3488-4A13-833A-CE507C557668}" srcOrd="1" destOrd="0" presId="urn:microsoft.com/office/officeart/2005/8/layout/hierarchy2"/>
    <dgm:cxn modelId="{511300B6-C1E2-433F-B337-479877EB9B9C}" type="presParOf" srcId="{2C302811-3488-4A13-833A-CE507C557668}" destId="{4E4C51FE-C626-4610-9C96-0211E1F643B5}" srcOrd="0" destOrd="0" presId="urn:microsoft.com/office/officeart/2005/8/layout/hierarchy2"/>
    <dgm:cxn modelId="{C246D938-A086-4ADA-A6A3-97129DA19028}" type="presParOf" srcId="{4E4C51FE-C626-4610-9C96-0211E1F643B5}" destId="{91F48C20-A276-4EF4-91B6-A46BCC56A161}" srcOrd="0" destOrd="0" presId="urn:microsoft.com/office/officeart/2005/8/layout/hierarchy2"/>
    <dgm:cxn modelId="{B21EA4A7-63CE-4E9D-87E4-CA060697575D}" type="presParOf" srcId="{2C302811-3488-4A13-833A-CE507C557668}" destId="{6FFC440A-1CEC-47CC-B391-72D15FAA6003}" srcOrd="1" destOrd="0" presId="urn:microsoft.com/office/officeart/2005/8/layout/hierarchy2"/>
    <dgm:cxn modelId="{ABA03E13-61E9-4CED-BEF4-01B188031D84}" type="presParOf" srcId="{6FFC440A-1CEC-47CC-B391-72D15FAA6003}" destId="{2BFD0456-B888-4251-91F6-D8913B3156E1}" srcOrd="0" destOrd="0" presId="urn:microsoft.com/office/officeart/2005/8/layout/hierarchy2"/>
    <dgm:cxn modelId="{333A8A3E-2232-4659-B938-53288FCE75E2}" type="presParOf" srcId="{6FFC440A-1CEC-47CC-B391-72D15FAA6003}" destId="{85986C86-8C61-4DD9-A647-F28144FD9395}" srcOrd="1" destOrd="0" presId="urn:microsoft.com/office/officeart/2005/8/layout/hierarchy2"/>
    <dgm:cxn modelId="{FC1092B8-B603-4D6E-905B-2C8A8499B9E0}" type="presParOf" srcId="{2C302811-3488-4A13-833A-CE507C557668}" destId="{3885A3C3-169C-406F-AF9D-D0EA9316EF16}" srcOrd="2" destOrd="0" presId="urn:microsoft.com/office/officeart/2005/8/layout/hierarchy2"/>
    <dgm:cxn modelId="{DB092039-EC71-45E5-B90B-8BF357DA6E4D}" type="presParOf" srcId="{3885A3C3-169C-406F-AF9D-D0EA9316EF16}" destId="{068CD0C9-A9D7-46C9-8CE5-2933B52A5B87}" srcOrd="0" destOrd="0" presId="urn:microsoft.com/office/officeart/2005/8/layout/hierarchy2"/>
    <dgm:cxn modelId="{7ECECBB6-AAD5-40E9-9891-A3DF729117D6}" type="presParOf" srcId="{2C302811-3488-4A13-833A-CE507C557668}" destId="{1354A3BD-88FE-43BF-A7BE-B3AEE186E314}" srcOrd="3" destOrd="0" presId="urn:microsoft.com/office/officeart/2005/8/layout/hierarchy2"/>
    <dgm:cxn modelId="{67641082-B25F-4D4B-93CE-FB6A1A7F8DB5}" type="presParOf" srcId="{1354A3BD-88FE-43BF-A7BE-B3AEE186E314}" destId="{57122FA6-FC05-43A3-9560-391D1CC9C7AF}" srcOrd="0" destOrd="0" presId="urn:microsoft.com/office/officeart/2005/8/layout/hierarchy2"/>
    <dgm:cxn modelId="{FCFEF73B-7C32-4890-97A7-8535243621E4}" type="presParOf" srcId="{1354A3BD-88FE-43BF-A7BE-B3AEE186E314}" destId="{9404AE1D-FE6A-448B-AA64-794F99F6D795}" srcOrd="1" destOrd="0" presId="urn:microsoft.com/office/officeart/2005/8/layout/hierarchy2"/>
    <dgm:cxn modelId="{DEF4CC65-3AA7-48A3-8C59-8001DFA55063}" type="presParOf" srcId="{490BA29A-2B79-4883-878C-723C610898A3}" destId="{326F601D-EA93-4D89-BD76-8DDD98B6E71F}" srcOrd="2" destOrd="0" presId="urn:microsoft.com/office/officeart/2005/8/layout/hierarchy2"/>
    <dgm:cxn modelId="{13BB0302-3366-4C9F-A5F7-B00151CA2781}" type="presParOf" srcId="{326F601D-EA93-4D89-BD76-8DDD98B6E71F}" destId="{3903EB4A-8DEE-4CF1-9106-31AB2E6CEF9F}" srcOrd="0" destOrd="0" presId="urn:microsoft.com/office/officeart/2005/8/layout/hierarchy2"/>
    <dgm:cxn modelId="{71249E40-3E8D-4881-9210-4AF61C723374}" type="presParOf" srcId="{490BA29A-2B79-4883-878C-723C610898A3}" destId="{61F6E737-1CF1-4774-94E2-5B09C307DF06}" srcOrd="3" destOrd="0" presId="urn:microsoft.com/office/officeart/2005/8/layout/hierarchy2"/>
    <dgm:cxn modelId="{0B526473-A93B-4EE4-BE9C-1F7DA642AF87}" type="presParOf" srcId="{61F6E737-1CF1-4774-94E2-5B09C307DF06}" destId="{822E3782-30A8-4378-A6A8-80BEEACE6F6A}" srcOrd="0" destOrd="0" presId="urn:microsoft.com/office/officeart/2005/8/layout/hierarchy2"/>
    <dgm:cxn modelId="{956AB575-B2B0-4927-AA66-330FC24E96C9}" type="presParOf" srcId="{61F6E737-1CF1-4774-94E2-5B09C307DF06}" destId="{7E03FEBE-FDD0-4DC8-8659-AEF13BD9317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151FA2-02E4-43C1-AB4F-0124ECF9B609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4B93452-A2FD-4504-93E9-B9913CF44C42}" type="pres">
      <dgm:prSet presAssocID="{96151FA2-02E4-43C1-AB4F-0124ECF9B609}" presName="Name0" presStyleCnt="0">
        <dgm:presLayoutVars>
          <dgm:dir/>
          <dgm:resizeHandles val="exact"/>
        </dgm:presLayoutVars>
      </dgm:prSet>
      <dgm:spPr/>
    </dgm:pt>
  </dgm:ptLst>
  <dgm:cxnLst>
    <dgm:cxn modelId="{9DCFD505-282A-49D9-A1C8-E212A8DF1DCA}" type="presOf" srcId="{96151FA2-02E4-43C1-AB4F-0124ECF9B609}" destId="{A4B93452-A2FD-4504-93E9-B9913CF44C42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62EB5C-61C7-46A2-8647-32930A55FA7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B48020-5A78-428C-B3E4-A817EF4FEA05}">
      <dgm:prSet phldrT="[Text]"/>
      <dgm:spPr/>
      <dgm:t>
        <a:bodyPr/>
        <a:lstStyle/>
        <a:p>
          <a:r>
            <a:rPr lang="en-US" b="1" dirty="0"/>
            <a:t>Member State</a:t>
          </a:r>
        </a:p>
      </dgm:t>
    </dgm:pt>
    <dgm:pt modelId="{230A6EAE-EE63-44FB-9308-3EF74FBEC0D9}" type="parTrans" cxnId="{36E69744-999B-44CC-89EA-BDCED3267482}">
      <dgm:prSet/>
      <dgm:spPr/>
      <dgm:t>
        <a:bodyPr/>
        <a:lstStyle/>
        <a:p>
          <a:endParaRPr lang="en-US"/>
        </a:p>
      </dgm:t>
    </dgm:pt>
    <dgm:pt modelId="{1F68D0B2-E404-4095-BD86-999966E696F2}" type="sibTrans" cxnId="{36E69744-999B-44CC-89EA-BDCED3267482}">
      <dgm:prSet/>
      <dgm:spPr/>
      <dgm:t>
        <a:bodyPr/>
        <a:lstStyle/>
        <a:p>
          <a:endParaRPr lang="en-US"/>
        </a:p>
      </dgm:t>
    </dgm:pt>
    <dgm:pt modelId="{CCD85FBD-A86C-4AB5-A821-F6510C23A7D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Assessment of the situation </a:t>
          </a:r>
          <a:r>
            <a:rPr lang="en-US" sz="1600" dirty="0"/>
            <a:t>based on specific criteria (</a:t>
          </a:r>
          <a:r>
            <a:rPr lang="en-US" sz="1600" i="1" dirty="0"/>
            <a:t>Annex II of DR (EU) 2023/361)</a:t>
          </a:r>
        </a:p>
      </dgm:t>
    </dgm:pt>
    <dgm:pt modelId="{88BE2F33-F59B-4AC5-88C3-0DF8584A97B0}" type="parTrans" cxnId="{CF7A789B-7928-4367-9D49-35CD4638CAB1}">
      <dgm:prSet/>
      <dgm:spPr/>
      <dgm:t>
        <a:bodyPr/>
        <a:lstStyle/>
        <a:p>
          <a:endParaRPr lang="en-US"/>
        </a:p>
      </dgm:t>
    </dgm:pt>
    <dgm:pt modelId="{5924073F-1EED-4D57-807E-89CC26FE9ACB}" type="sibTrans" cxnId="{CF7A789B-7928-4367-9D49-35CD4638CAB1}">
      <dgm:prSet/>
      <dgm:spPr/>
      <dgm:t>
        <a:bodyPr/>
        <a:lstStyle/>
        <a:p>
          <a:endParaRPr lang="en-US"/>
        </a:p>
      </dgm:t>
    </dgm:pt>
    <dgm:pt modelId="{9A06C725-8DCE-411A-A3A8-BD5B9EB98173}">
      <dgm:prSet phldrT="[Text]"/>
      <dgm:spPr/>
      <dgm:t>
        <a:bodyPr/>
        <a:lstStyle/>
        <a:p>
          <a:r>
            <a:rPr lang="en-US" b="1" dirty="0"/>
            <a:t>Member State</a:t>
          </a:r>
        </a:p>
      </dgm:t>
    </dgm:pt>
    <dgm:pt modelId="{BE9CF2A7-0013-4170-8270-05B13E930C68}" type="parTrans" cxnId="{50149389-A4A0-471A-98BE-131FC60CB073}">
      <dgm:prSet/>
      <dgm:spPr/>
      <dgm:t>
        <a:bodyPr/>
        <a:lstStyle/>
        <a:p>
          <a:endParaRPr lang="en-US"/>
        </a:p>
      </dgm:t>
    </dgm:pt>
    <dgm:pt modelId="{54523E29-3171-4045-A445-4687504C0D44}" type="sibTrans" cxnId="{50149389-A4A0-471A-98BE-131FC60CB073}">
      <dgm:prSet/>
      <dgm:spPr/>
      <dgm:t>
        <a:bodyPr/>
        <a:lstStyle/>
        <a:p>
          <a:endParaRPr lang="en-US"/>
        </a:p>
      </dgm:t>
    </dgm:pt>
    <dgm:pt modelId="{ACFD6842-E527-484A-893E-218CDEA7E9D4}">
      <dgm:prSet phldrT="[Text]"/>
      <dgm:spPr/>
      <dgm:t>
        <a:bodyPr/>
        <a:lstStyle/>
        <a:p>
          <a:r>
            <a:rPr lang="en-US" dirty="0"/>
            <a:t>Preliminary information sent  </a:t>
          </a:r>
          <a:r>
            <a:rPr lang="en-US" i="1" dirty="0">
              <a:solidFill>
                <a:srgbClr val="0000FF"/>
              </a:solidFill>
            </a:rPr>
            <a:t>to the other MS and the COM </a:t>
          </a:r>
          <a:r>
            <a:rPr lang="en-US" i="1" dirty="0">
              <a:solidFill>
                <a:schemeClr val="tx1"/>
              </a:solidFill>
            </a:rPr>
            <a:t>(at least 2 days before start of vaccination) </a:t>
          </a:r>
        </a:p>
      </dgm:t>
    </dgm:pt>
    <dgm:pt modelId="{8999ECB9-7C02-40F1-A04D-02BCABCA3FF2}" type="parTrans" cxnId="{68B64FD2-695E-4716-AF39-3946BE557270}">
      <dgm:prSet/>
      <dgm:spPr/>
      <dgm:t>
        <a:bodyPr/>
        <a:lstStyle/>
        <a:p>
          <a:endParaRPr lang="en-US"/>
        </a:p>
      </dgm:t>
    </dgm:pt>
    <dgm:pt modelId="{A978281B-A12B-475D-831E-0B10CCE74598}" type="sibTrans" cxnId="{68B64FD2-695E-4716-AF39-3946BE557270}">
      <dgm:prSet/>
      <dgm:spPr/>
      <dgm:t>
        <a:bodyPr/>
        <a:lstStyle/>
        <a:p>
          <a:endParaRPr lang="en-US"/>
        </a:p>
      </dgm:t>
    </dgm:pt>
    <dgm:pt modelId="{A7ED3D4E-1247-42EE-97B1-F77C90305FC8}">
      <dgm:prSet phldrT="[Text]"/>
      <dgm:spPr>
        <a:solidFill>
          <a:srgbClr val="035DC1"/>
        </a:solidFill>
      </dgm:spPr>
      <dgm:t>
        <a:bodyPr/>
        <a:lstStyle/>
        <a:p>
          <a:r>
            <a:rPr lang="en-US" b="1" dirty="0">
              <a:solidFill>
                <a:srgbClr val="FFC000"/>
              </a:solidFill>
            </a:rPr>
            <a:t>COM</a:t>
          </a:r>
        </a:p>
      </dgm:t>
    </dgm:pt>
    <dgm:pt modelId="{E33A890C-EBAC-445F-98E2-1CCBA7FD233B}" type="parTrans" cxnId="{30032FC9-87CC-4564-94A5-B892C7A2BB83}">
      <dgm:prSet/>
      <dgm:spPr/>
      <dgm:t>
        <a:bodyPr/>
        <a:lstStyle/>
        <a:p>
          <a:endParaRPr lang="en-US"/>
        </a:p>
      </dgm:t>
    </dgm:pt>
    <dgm:pt modelId="{C973DC8A-F065-4003-B0D1-6592300AF1AF}" type="sibTrans" cxnId="{30032FC9-87CC-4564-94A5-B892C7A2BB83}">
      <dgm:prSet/>
      <dgm:spPr/>
      <dgm:t>
        <a:bodyPr/>
        <a:lstStyle/>
        <a:p>
          <a:endParaRPr lang="en-US"/>
        </a:p>
      </dgm:t>
    </dgm:pt>
    <dgm:pt modelId="{8AEF94A5-6727-4E10-9647-2748F00A15C5}">
      <dgm:prSet phldrT="[Text]" custT="1"/>
      <dgm:spPr/>
      <dgm:t>
        <a:bodyPr/>
        <a:lstStyle/>
        <a:p>
          <a:pPr marL="85725" marR="0" lvl="0" indent="-85725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b="1" dirty="0">
              <a:solidFill>
                <a:srgbClr val="C00000"/>
              </a:solidFill>
            </a:rPr>
            <a:t>Disease-specific surveillance  –   Risk mitigation measures </a:t>
          </a:r>
          <a:r>
            <a:rPr lang="en-US" sz="1600" b="0" i="1" dirty="0"/>
            <a:t>(Annex XIII of DR (EU) 2023/361)</a:t>
          </a:r>
        </a:p>
      </dgm:t>
    </dgm:pt>
    <dgm:pt modelId="{2B64BBD9-F6A7-44BE-A884-9246A8ED3073}" type="parTrans" cxnId="{24DAEA80-C256-4B0B-AF4A-B11609D3CF80}">
      <dgm:prSet/>
      <dgm:spPr/>
      <dgm:t>
        <a:bodyPr/>
        <a:lstStyle/>
        <a:p>
          <a:endParaRPr lang="en-US"/>
        </a:p>
      </dgm:t>
    </dgm:pt>
    <dgm:pt modelId="{FF4CFC07-8349-45AA-872A-A551B772074D}" type="sibTrans" cxnId="{24DAEA80-C256-4B0B-AF4A-B11609D3CF80}">
      <dgm:prSet/>
      <dgm:spPr/>
      <dgm:t>
        <a:bodyPr/>
        <a:lstStyle/>
        <a:p>
          <a:endParaRPr lang="en-US"/>
        </a:p>
      </dgm:t>
    </dgm:pt>
    <dgm:pt modelId="{9323B27B-E6B5-42D1-868A-1D9AC9CE9B86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INITIATION OF VACCINATION</a:t>
          </a:r>
        </a:p>
      </dgm:t>
    </dgm:pt>
    <dgm:pt modelId="{E289278D-A65C-49D0-A717-1ED83157B5F0}" type="parTrans" cxnId="{28DCD632-AF09-41A3-A9EE-BD7EF0132C76}">
      <dgm:prSet/>
      <dgm:spPr/>
      <dgm:t>
        <a:bodyPr/>
        <a:lstStyle/>
        <a:p>
          <a:endParaRPr lang="en-US"/>
        </a:p>
      </dgm:t>
    </dgm:pt>
    <dgm:pt modelId="{40753F40-11B8-4AD6-BF3D-CAB86546C9AD}" type="sibTrans" cxnId="{28DCD632-AF09-41A3-A9EE-BD7EF0132C76}">
      <dgm:prSet/>
      <dgm:spPr/>
      <dgm:t>
        <a:bodyPr/>
        <a:lstStyle/>
        <a:p>
          <a:endParaRPr lang="en-US"/>
        </a:p>
      </dgm:t>
    </dgm:pt>
    <dgm:pt modelId="{1BB670EF-6035-4312-B161-8B6EAF21333F}">
      <dgm:prSet phldrT="[Text]"/>
      <dgm:spPr/>
      <dgm:t>
        <a:bodyPr/>
        <a:lstStyle/>
        <a:p>
          <a:r>
            <a:rPr lang="en-US" dirty="0"/>
            <a:t>Official vaccination plan sent </a:t>
          </a:r>
          <a:r>
            <a:rPr lang="en-US" b="0" i="1" dirty="0">
              <a:solidFill>
                <a:srgbClr val="0000FF"/>
              </a:solidFill>
            </a:rPr>
            <a:t>to the other MS and the COM </a:t>
          </a:r>
          <a:r>
            <a:rPr lang="en-US" b="0" i="1" dirty="0">
              <a:solidFill>
                <a:schemeClr val="tx1"/>
              </a:solidFill>
            </a:rPr>
            <a:t>(at the latest 2 weeks after start of vaccination)</a:t>
          </a:r>
        </a:p>
      </dgm:t>
    </dgm:pt>
    <dgm:pt modelId="{8BA93F94-3D98-4ED1-B62B-BD3B27219726}" type="parTrans" cxnId="{FFCACBAE-1C5C-4003-B36A-D11BADFDD2C6}">
      <dgm:prSet/>
      <dgm:spPr/>
      <dgm:t>
        <a:bodyPr/>
        <a:lstStyle/>
        <a:p>
          <a:endParaRPr lang="en-US"/>
        </a:p>
      </dgm:t>
    </dgm:pt>
    <dgm:pt modelId="{2519F46B-82E1-4BFA-86B1-3148621EB549}" type="sibTrans" cxnId="{FFCACBAE-1C5C-4003-B36A-D11BADFDD2C6}">
      <dgm:prSet/>
      <dgm:spPr/>
      <dgm:t>
        <a:bodyPr/>
        <a:lstStyle/>
        <a:p>
          <a:endParaRPr lang="en-US"/>
        </a:p>
      </dgm:t>
    </dgm:pt>
    <dgm:pt modelId="{A4769C53-281E-48BE-B2D6-A34083F24E11}">
      <dgm:prSet phldrT="[Text]"/>
      <dgm:spPr/>
      <dgm:t>
        <a:bodyPr/>
        <a:lstStyle/>
        <a:p>
          <a:r>
            <a:rPr lang="en-US" b="1" dirty="0"/>
            <a:t>Member State</a:t>
          </a:r>
        </a:p>
      </dgm:t>
    </dgm:pt>
    <dgm:pt modelId="{12B5CC59-81C2-4820-A3A7-7C1B9A204F02}" type="parTrans" cxnId="{AED6B369-5E40-46A7-BCD6-F7C23266AF75}">
      <dgm:prSet/>
      <dgm:spPr/>
      <dgm:t>
        <a:bodyPr/>
        <a:lstStyle/>
        <a:p>
          <a:endParaRPr lang="en-US"/>
        </a:p>
      </dgm:t>
    </dgm:pt>
    <dgm:pt modelId="{EFCB50EB-7963-4845-84A6-A2E370A80278}" type="sibTrans" cxnId="{AED6B369-5E40-46A7-BCD6-F7C23266AF75}">
      <dgm:prSet/>
      <dgm:spPr/>
      <dgm:t>
        <a:bodyPr/>
        <a:lstStyle/>
        <a:p>
          <a:endParaRPr lang="en-US"/>
        </a:p>
      </dgm:t>
    </dgm:pt>
    <dgm:pt modelId="{92357BA9-B9A1-4433-8AA4-A97433FAD61D}">
      <dgm:prSet custT="1"/>
      <dgm:spPr/>
      <dgm:t>
        <a:bodyPr/>
        <a:lstStyle/>
        <a:p>
          <a:pPr marL="90488" marR="0" lvl="0" indent="-90488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dirty="0">
              <a:solidFill>
                <a:srgbClr val="FF0000"/>
              </a:solidFill>
            </a:rPr>
            <a:t>Review </a:t>
          </a:r>
          <a:r>
            <a:rPr lang="en-GB" sz="1600" dirty="0">
              <a:solidFill>
                <a:srgbClr val="FF0000"/>
              </a:solidFill>
            </a:rPr>
            <a:t>of the national </a:t>
          </a:r>
          <a:r>
            <a:rPr lang="en-GB" sz="1600" b="1" dirty="0">
              <a:solidFill>
                <a:srgbClr val="FF0000"/>
              </a:solidFill>
            </a:rPr>
            <a:t>measures in the official vaccination plan</a:t>
          </a:r>
          <a:r>
            <a:rPr lang="en-GB" sz="1600" dirty="0">
              <a:solidFill>
                <a:srgbClr val="FF0000"/>
              </a:solidFill>
            </a:rPr>
            <a:t>. </a:t>
          </a:r>
          <a:r>
            <a:rPr lang="en-GB" sz="1600" b="1" dirty="0">
              <a:solidFill>
                <a:srgbClr val="FF0000"/>
              </a:solidFill>
            </a:rPr>
            <a:t>May act with additional measures  </a:t>
          </a:r>
          <a:r>
            <a:rPr lang="en-GB" sz="1500" dirty="0"/>
            <a:t>in  accordance with Article 71 of Regulation (EU) 2016/429 </a:t>
          </a:r>
          <a:endParaRPr lang="en-US" sz="1500" dirty="0"/>
        </a:p>
      </dgm:t>
    </dgm:pt>
    <dgm:pt modelId="{F31917B2-6795-41BE-99E4-CC78298C01B4}" type="parTrans" cxnId="{28AF40F7-11DA-4498-B1AD-3B007EC5C961}">
      <dgm:prSet/>
      <dgm:spPr/>
      <dgm:t>
        <a:bodyPr/>
        <a:lstStyle/>
        <a:p>
          <a:endParaRPr lang="en-US"/>
        </a:p>
      </dgm:t>
    </dgm:pt>
    <dgm:pt modelId="{E1E970D6-F2D9-4470-81FD-EF22A9020EBD}" type="sibTrans" cxnId="{28AF40F7-11DA-4498-B1AD-3B007EC5C961}">
      <dgm:prSet/>
      <dgm:spPr/>
      <dgm:t>
        <a:bodyPr/>
        <a:lstStyle/>
        <a:p>
          <a:endParaRPr lang="en-US"/>
        </a:p>
      </dgm:t>
    </dgm:pt>
    <dgm:pt modelId="{C19E69FF-2AE5-4198-8569-928C0C537AE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i="0" dirty="0"/>
            <a:t>Preparation of official vaccination plan </a:t>
          </a:r>
          <a:r>
            <a:rPr lang="en-US" sz="1600" dirty="0"/>
            <a:t>(</a:t>
          </a:r>
          <a:r>
            <a:rPr lang="en-US" sz="1600" i="1" dirty="0"/>
            <a:t>in accordance with information required in Annex III of DR (EU) 2023/361)</a:t>
          </a:r>
          <a:endParaRPr lang="en-US" sz="1600" i="0" dirty="0"/>
        </a:p>
      </dgm:t>
    </dgm:pt>
    <dgm:pt modelId="{6E75A7B4-374F-4A02-8504-69343CB357A2}" type="parTrans" cxnId="{29A376E5-BA6E-42E7-B36D-F95D69EC6D9D}">
      <dgm:prSet/>
      <dgm:spPr/>
      <dgm:t>
        <a:bodyPr/>
        <a:lstStyle/>
        <a:p>
          <a:endParaRPr lang="en-US"/>
        </a:p>
      </dgm:t>
    </dgm:pt>
    <dgm:pt modelId="{21E01F84-4536-4608-B124-A7405E5F301E}" type="sibTrans" cxnId="{29A376E5-BA6E-42E7-B36D-F95D69EC6D9D}">
      <dgm:prSet/>
      <dgm:spPr/>
      <dgm:t>
        <a:bodyPr/>
        <a:lstStyle/>
        <a:p>
          <a:endParaRPr lang="en-US"/>
        </a:p>
      </dgm:t>
    </dgm:pt>
    <dgm:pt modelId="{B1B9FED1-1983-421C-AC5E-29EC769C960A}">
      <dgm:prSet phldrT="[Text]"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500" b="1" dirty="0"/>
        </a:p>
      </dgm:t>
    </dgm:pt>
    <dgm:pt modelId="{DE1DD69D-DF7E-483E-B93A-23D9E0AE1092}" type="parTrans" cxnId="{881FF061-9002-43EE-9878-2673F31E1DAF}">
      <dgm:prSet/>
      <dgm:spPr/>
      <dgm:t>
        <a:bodyPr/>
        <a:lstStyle/>
        <a:p>
          <a:endParaRPr lang="en-US"/>
        </a:p>
      </dgm:t>
    </dgm:pt>
    <dgm:pt modelId="{12112284-2CE0-4BA8-9A56-FECC36AB3C37}" type="sibTrans" cxnId="{881FF061-9002-43EE-9878-2673F31E1DAF}">
      <dgm:prSet/>
      <dgm:spPr/>
      <dgm:t>
        <a:bodyPr/>
        <a:lstStyle/>
        <a:p>
          <a:endParaRPr lang="en-US"/>
        </a:p>
      </dgm:t>
    </dgm:pt>
    <dgm:pt modelId="{D26A8404-528F-4128-BE77-92C277BFE50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cap="all" baseline="0" dirty="0">
              <a:solidFill>
                <a:srgbClr val="C00000"/>
              </a:solidFill>
            </a:rPr>
            <a:t>Decision to vaccinate </a:t>
          </a:r>
          <a:r>
            <a:rPr lang="en-US" sz="1600" b="1" i="1" cap="none" baseline="0" dirty="0">
              <a:solidFill>
                <a:srgbClr val="C00000"/>
              </a:solidFill>
            </a:rPr>
            <a:t>(strategy selection etc.)</a:t>
          </a:r>
          <a:endParaRPr lang="en-US" sz="1600" i="1" dirty="0"/>
        </a:p>
      </dgm:t>
    </dgm:pt>
    <dgm:pt modelId="{B0B9D6E2-05DA-4CE7-A06B-A0A4CA5D08C0}" type="parTrans" cxnId="{2E79B117-7ADD-41E9-BCD3-142F8FBE9C30}">
      <dgm:prSet/>
      <dgm:spPr/>
      <dgm:t>
        <a:bodyPr/>
        <a:lstStyle/>
        <a:p>
          <a:endParaRPr lang="en-IE"/>
        </a:p>
      </dgm:t>
    </dgm:pt>
    <dgm:pt modelId="{47DC9584-2732-44C0-94DB-EC7888B63CC8}" type="sibTrans" cxnId="{2E79B117-7ADD-41E9-BCD3-142F8FBE9C30}">
      <dgm:prSet/>
      <dgm:spPr/>
      <dgm:t>
        <a:bodyPr/>
        <a:lstStyle/>
        <a:p>
          <a:endParaRPr lang="en-IE"/>
        </a:p>
      </dgm:t>
    </dgm:pt>
    <dgm:pt modelId="{DA08032D-B5B3-4236-9D3E-FBE2E0484D41}">
      <dgm:prSet phldrT="[Text]" custT="1"/>
      <dgm:spPr/>
      <dgm:t>
        <a:bodyPr/>
        <a:lstStyle/>
        <a:p>
          <a:pPr marL="85725" marR="0" lvl="0" indent="-85725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b="1" dirty="0"/>
            <a:t>Regular reports </a:t>
          </a:r>
          <a:r>
            <a:rPr lang="en-US" sz="1600" b="0" dirty="0"/>
            <a:t>sent</a:t>
          </a:r>
          <a:r>
            <a:rPr lang="en-US" sz="1600" b="1" dirty="0"/>
            <a:t> </a:t>
          </a:r>
          <a:r>
            <a:rPr lang="en-US" sz="1600" i="1" dirty="0">
              <a:solidFill>
                <a:srgbClr val="0000FF"/>
              </a:solidFill>
            </a:rPr>
            <a:t>to the other MS and the COM </a:t>
          </a:r>
          <a:r>
            <a:rPr lang="en-US" sz="1600" i="1" dirty="0"/>
            <a:t>(content / intervals according to the vaccination strategy – Annexes V and VI of DR (EU) 2023/361 )</a:t>
          </a:r>
          <a:endParaRPr lang="en-US" sz="1600" b="1" dirty="0"/>
        </a:p>
      </dgm:t>
    </dgm:pt>
    <dgm:pt modelId="{83747F9F-6E08-40BD-AA16-E4859D9D216C}" type="parTrans" cxnId="{BDCC10A6-3E6A-4FCD-9A80-359DCD2B86D7}">
      <dgm:prSet/>
      <dgm:spPr/>
      <dgm:t>
        <a:bodyPr/>
        <a:lstStyle/>
        <a:p>
          <a:endParaRPr lang="en-IE"/>
        </a:p>
      </dgm:t>
    </dgm:pt>
    <dgm:pt modelId="{42E137C2-546B-44B9-A849-1FD40F4662A0}" type="sibTrans" cxnId="{BDCC10A6-3E6A-4FCD-9A80-359DCD2B86D7}">
      <dgm:prSet/>
      <dgm:spPr/>
      <dgm:t>
        <a:bodyPr/>
        <a:lstStyle/>
        <a:p>
          <a:endParaRPr lang="en-IE"/>
        </a:p>
      </dgm:t>
    </dgm:pt>
    <dgm:pt modelId="{E9DA293D-C1D2-4C50-A89D-46575C08A9AD}" type="pres">
      <dgm:prSet presAssocID="{5E62EB5C-61C7-46A2-8647-32930A55FA77}" presName="linearFlow" presStyleCnt="0">
        <dgm:presLayoutVars>
          <dgm:dir/>
          <dgm:animLvl val="lvl"/>
          <dgm:resizeHandles val="exact"/>
        </dgm:presLayoutVars>
      </dgm:prSet>
      <dgm:spPr/>
    </dgm:pt>
    <dgm:pt modelId="{48CD9CF6-E177-4248-BE0F-38BB9B48BCD2}" type="pres">
      <dgm:prSet presAssocID="{62B48020-5A78-428C-B3E4-A817EF4FEA05}" presName="composite" presStyleCnt="0"/>
      <dgm:spPr/>
    </dgm:pt>
    <dgm:pt modelId="{15C3F22E-B358-45FD-B65E-B6B8C2D0A885}" type="pres">
      <dgm:prSet presAssocID="{62B48020-5A78-428C-B3E4-A817EF4FEA0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FE9945D-653F-4A8C-9B5C-21EE82B198F8}" type="pres">
      <dgm:prSet presAssocID="{62B48020-5A78-428C-B3E4-A817EF4FEA05}" presName="descendantText" presStyleLbl="alignAcc1" presStyleIdx="0" presStyleCnt="4" custScaleY="102068" custLinFactNeighborX="-189" custLinFactNeighborY="966">
        <dgm:presLayoutVars>
          <dgm:bulletEnabled val="1"/>
        </dgm:presLayoutVars>
      </dgm:prSet>
      <dgm:spPr/>
    </dgm:pt>
    <dgm:pt modelId="{FBDC8633-D511-4B0C-B05C-B29B05C19F38}" type="pres">
      <dgm:prSet presAssocID="{1F68D0B2-E404-4095-BD86-999966E696F2}" presName="sp" presStyleCnt="0"/>
      <dgm:spPr/>
    </dgm:pt>
    <dgm:pt modelId="{AFAA8355-8183-4AB5-AE1D-0B0184977B7E}" type="pres">
      <dgm:prSet presAssocID="{9A06C725-8DCE-411A-A3A8-BD5B9EB98173}" presName="composite" presStyleCnt="0"/>
      <dgm:spPr/>
    </dgm:pt>
    <dgm:pt modelId="{4C1C7DFB-7022-4EB7-A29D-5F3C9EC5BBB2}" type="pres">
      <dgm:prSet presAssocID="{9A06C725-8DCE-411A-A3A8-BD5B9EB9817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8C920C5-0D71-4A3F-AE2A-53EA28FCBB45}" type="pres">
      <dgm:prSet presAssocID="{9A06C725-8DCE-411A-A3A8-BD5B9EB98173}" presName="descendantText" presStyleLbl="alignAcc1" presStyleIdx="1" presStyleCnt="4" custLinFactNeighborX="322">
        <dgm:presLayoutVars>
          <dgm:bulletEnabled val="1"/>
        </dgm:presLayoutVars>
      </dgm:prSet>
      <dgm:spPr/>
    </dgm:pt>
    <dgm:pt modelId="{DCF6EEA8-C6B5-40A0-AECD-211BE9AC97AF}" type="pres">
      <dgm:prSet presAssocID="{54523E29-3171-4045-A445-4687504C0D44}" presName="sp" presStyleCnt="0"/>
      <dgm:spPr/>
    </dgm:pt>
    <dgm:pt modelId="{42F311B0-E2EA-46A2-B7A2-EB7D2106C0B1}" type="pres">
      <dgm:prSet presAssocID="{A7ED3D4E-1247-42EE-97B1-F77C90305FC8}" presName="composite" presStyleCnt="0"/>
      <dgm:spPr/>
    </dgm:pt>
    <dgm:pt modelId="{B29E44FD-CF22-49FC-82E7-73F6C9B80985}" type="pres">
      <dgm:prSet presAssocID="{A7ED3D4E-1247-42EE-97B1-F77C90305FC8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263CDB44-1777-4523-9C56-5EFE1576C4C8}" type="pres">
      <dgm:prSet presAssocID="{A7ED3D4E-1247-42EE-97B1-F77C90305FC8}" presName="descendantText" presStyleLbl="alignAcc1" presStyleIdx="2" presStyleCnt="4">
        <dgm:presLayoutVars>
          <dgm:bulletEnabled val="1"/>
        </dgm:presLayoutVars>
      </dgm:prSet>
      <dgm:spPr/>
    </dgm:pt>
    <dgm:pt modelId="{09137B45-CC64-4FCE-8E11-E1DB80A16914}" type="pres">
      <dgm:prSet presAssocID="{C973DC8A-F065-4003-B0D1-6592300AF1AF}" presName="sp" presStyleCnt="0"/>
      <dgm:spPr/>
    </dgm:pt>
    <dgm:pt modelId="{1F609815-182A-4B7A-8EB6-6BAF79B1754B}" type="pres">
      <dgm:prSet presAssocID="{A4769C53-281E-48BE-B2D6-A34083F24E11}" presName="composite" presStyleCnt="0"/>
      <dgm:spPr/>
    </dgm:pt>
    <dgm:pt modelId="{2755D9E7-B0AC-4427-8000-8EF05678E3D0}" type="pres">
      <dgm:prSet presAssocID="{A4769C53-281E-48BE-B2D6-A34083F24E1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25AEEC5-5247-47B8-A2AD-CFF836754578}" type="pres">
      <dgm:prSet presAssocID="{A4769C53-281E-48BE-B2D6-A34083F24E11}" presName="descendantText" presStyleLbl="alignAcc1" presStyleIdx="3" presStyleCnt="4" custLinFactNeighborX="119" custLinFactNeighborY="2570">
        <dgm:presLayoutVars>
          <dgm:bulletEnabled val="1"/>
        </dgm:presLayoutVars>
      </dgm:prSet>
      <dgm:spPr/>
    </dgm:pt>
  </dgm:ptLst>
  <dgm:cxnLst>
    <dgm:cxn modelId="{2E79B117-7ADD-41E9-BCD3-142F8FBE9C30}" srcId="{62B48020-5A78-428C-B3E4-A817EF4FEA05}" destId="{D26A8404-528F-4128-BE77-92C277BFE505}" srcOrd="1" destOrd="0" parTransId="{B0B9D6E2-05DA-4CE7-A06B-A0A4CA5D08C0}" sibTransId="{47DC9584-2732-44C0-94DB-EC7888B63CC8}"/>
    <dgm:cxn modelId="{B934431D-7E42-4159-8AD8-B8ECDB58B0AF}" type="presOf" srcId="{B1B9FED1-1983-421C-AC5E-29EC769C960A}" destId="{225AEEC5-5247-47B8-A2AD-CFF836754578}" srcOrd="0" destOrd="2" presId="urn:microsoft.com/office/officeart/2005/8/layout/chevron2"/>
    <dgm:cxn modelId="{52A74D2C-9ED6-4E95-AACD-9B25A6D87B66}" type="presOf" srcId="{8AEF94A5-6727-4E10-9647-2748F00A15C5}" destId="{225AEEC5-5247-47B8-A2AD-CFF836754578}" srcOrd="0" destOrd="0" presId="urn:microsoft.com/office/officeart/2005/8/layout/chevron2"/>
    <dgm:cxn modelId="{9C30C431-C499-4DA8-9FD7-E4363A9B093F}" type="presOf" srcId="{1BB670EF-6035-4312-B161-8B6EAF21333F}" destId="{A8C920C5-0D71-4A3F-AE2A-53EA28FCBB45}" srcOrd="0" destOrd="2" presId="urn:microsoft.com/office/officeart/2005/8/layout/chevron2"/>
    <dgm:cxn modelId="{F90CAF32-D870-4AC2-999B-C0699BE87622}" type="presOf" srcId="{ACFD6842-E527-484A-893E-218CDEA7E9D4}" destId="{A8C920C5-0D71-4A3F-AE2A-53EA28FCBB45}" srcOrd="0" destOrd="0" presId="urn:microsoft.com/office/officeart/2005/8/layout/chevron2"/>
    <dgm:cxn modelId="{28DCD632-AF09-41A3-A9EE-BD7EF0132C76}" srcId="{9A06C725-8DCE-411A-A3A8-BD5B9EB98173}" destId="{9323B27B-E6B5-42D1-868A-1D9AC9CE9B86}" srcOrd="1" destOrd="0" parTransId="{E289278D-A65C-49D0-A717-1ED83157B5F0}" sibTransId="{40753F40-11B8-4AD6-BF3D-CAB86546C9AD}"/>
    <dgm:cxn modelId="{F8F3C941-F280-48A4-BB24-234710C339B2}" type="presOf" srcId="{D26A8404-528F-4128-BE77-92C277BFE505}" destId="{4FE9945D-653F-4A8C-9B5C-21EE82B198F8}" srcOrd="0" destOrd="1" presId="urn:microsoft.com/office/officeart/2005/8/layout/chevron2"/>
    <dgm:cxn modelId="{881FF061-9002-43EE-9878-2673F31E1DAF}" srcId="{A4769C53-281E-48BE-B2D6-A34083F24E11}" destId="{B1B9FED1-1983-421C-AC5E-29EC769C960A}" srcOrd="2" destOrd="0" parTransId="{DE1DD69D-DF7E-483E-B93A-23D9E0AE1092}" sibTransId="{12112284-2CE0-4BA8-9A56-FECC36AB3C37}"/>
    <dgm:cxn modelId="{36E69744-999B-44CC-89EA-BDCED3267482}" srcId="{5E62EB5C-61C7-46A2-8647-32930A55FA77}" destId="{62B48020-5A78-428C-B3E4-A817EF4FEA05}" srcOrd="0" destOrd="0" parTransId="{230A6EAE-EE63-44FB-9308-3EF74FBEC0D9}" sibTransId="{1F68D0B2-E404-4095-BD86-999966E696F2}"/>
    <dgm:cxn modelId="{A0749869-C1B9-4982-8A39-BEF12AADF051}" type="presOf" srcId="{5E62EB5C-61C7-46A2-8647-32930A55FA77}" destId="{E9DA293D-C1D2-4C50-A89D-46575C08A9AD}" srcOrd="0" destOrd="0" presId="urn:microsoft.com/office/officeart/2005/8/layout/chevron2"/>
    <dgm:cxn modelId="{AED6B369-5E40-46A7-BCD6-F7C23266AF75}" srcId="{5E62EB5C-61C7-46A2-8647-32930A55FA77}" destId="{A4769C53-281E-48BE-B2D6-A34083F24E11}" srcOrd="3" destOrd="0" parTransId="{12B5CC59-81C2-4820-A3A7-7C1B9A204F02}" sibTransId="{EFCB50EB-7963-4845-84A6-A2E370A80278}"/>
    <dgm:cxn modelId="{32BC7575-8873-47EA-BBF5-F31F1C397652}" type="presOf" srcId="{CCD85FBD-A86C-4AB5-A821-F6510C23A7D5}" destId="{4FE9945D-653F-4A8C-9B5C-21EE82B198F8}" srcOrd="0" destOrd="0" presId="urn:microsoft.com/office/officeart/2005/8/layout/chevron2"/>
    <dgm:cxn modelId="{24DAEA80-C256-4B0B-AF4A-B11609D3CF80}" srcId="{A4769C53-281E-48BE-B2D6-A34083F24E11}" destId="{8AEF94A5-6727-4E10-9647-2748F00A15C5}" srcOrd="0" destOrd="0" parTransId="{2B64BBD9-F6A7-44BE-A884-9246A8ED3073}" sibTransId="{FF4CFC07-8349-45AA-872A-A551B772074D}"/>
    <dgm:cxn modelId="{50149389-A4A0-471A-98BE-131FC60CB073}" srcId="{5E62EB5C-61C7-46A2-8647-32930A55FA77}" destId="{9A06C725-8DCE-411A-A3A8-BD5B9EB98173}" srcOrd="1" destOrd="0" parTransId="{BE9CF2A7-0013-4170-8270-05B13E930C68}" sibTransId="{54523E29-3171-4045-A445-4687504C0D44}"/>
    <dgm:cxn modelId="{F1B30691-1CAB-4AE0-9CD2-CE0B06B4C549}" type="presOf" srcId="{A4769C53-281E-48BE-B2D6-A34083F24E11}" destId="{2755D9E7-B0AC-4427-8000-8EF05678E3D0}" srcOrd="0" destOrd="0" presId="urn:microsoft.com/office/officeart/2005/8/layout/chevron2"/>
    <dgm:cxn modelId="{E7FA909A-834B-4DAB-A17D-BE155D492243}" type="presOf" srcId="{9323B27B-E6B5-42D1-868A-1D9AC9CE9B86}" destId="{A8C920C5-0D71-4A3F-AE2A-53EA28FCBB45}" srcOrd="0" destOrd="1" presId="urn:microsoft.com/office/officeart/2005/8/layout/chevron2"/>
    <dgm:cxn modelId="{CF7A789B-7928-4367-9D49-35CD4638CAB1}" srcId="{62B48020-5A78-428C-B3E4-A817EF4FEA05}" destId="{CCD85FBD-A86C-4AB5-A821-F6510C23A7D5}" srcOrd="0" destOrd="0" parTransId="{88BE2F33-F59B-4AC5-88C3-0DF8584A97B0}" sibTransId="{5924073F-1EED-4D57-807E-89CC26FE9ACB}"/>
    <dgm:cxn modelId="{0E04DC9C-8034-491B-9A80-8738893521B4}" type="presOf" srcId="{DA08032D-B5B3-4236-9D3E-FBE2E0484D41}" destId="{225AEEC5-5247-47B8-A2AD-CFF836754578}" srcOrd="0" destOrd="1" presId="urn:microsoft.com/office/officeart/2005/8/layout/chevron2"/>
    <dgm:cxn modelId="{DDB206A5-C121-4BD9-A57D-7A9D1CA90B61}" type="presOf" srcId="{92357BA9-B9A1-4433-8AA4-A97433FAD61D}" destId="{263CDB44-1777-4523-9C56-5EFE1576C4C8}" srcOrd="0" destOrd="0" presId="urn:microsoft.com/office/officeart/2005/8/layout/chevron2"/>
    <dgm:cxn modelId="{BDCC10A6-3E6A-4FCD-9A80-359DCD2B86D7}" srcId="{A4769C53-281E-48BE-B2D6-A34083F24E11}" destId="{DA08032D-B5B3-4236-9D3E-FBE2E0484D41}" srcOrd="1" destOrd="0" parTransId="{83747F9F-6E08-40BD-AA16-E4859D9D216C}" sibTransId="{42E137C2-546B-44B9-A849-1FD40F4662A0}"/>
    <dgm:cxn modelId="{9859C6A7-6AE0-4D30-9665-AC27880A35BD}" type="presOf" srcId="{9A06C725-8DCE-411A-A3A8-BD5B9EB98173}" destId="{4C1C7DFB-7022-4EB7-A29D-5F3C9EC5BBB2}" srcOrd="0" destOrd="0" presId="urn:microsoft.com/office/officeart/2005/8/layout/chevron2"/>
    <dgm:cxn modelId="{FFCACBAE-1C5C-4003-B36A-D11BADFDD2C6}" srcId="{9A06C725-8DCE-411A-A3A8-BD5B9EB98173}" destId="{1BB670EF-6035-4312-B161-8B6EAF21333F}" srcOrd="2" destOrd="0" parTransId="{8BA93F94-3D98-4ED1-B62B-BD3B27219726}" sibTransId="{2519F46B-82E1-4BFA-86B1-3148621EB549}"/>
    <dgm:cxn modelId="{30032FC9-87CC-4564-94A5-B892C7A2BB83}" srcId="{5E62EB5C-61C7-46A2-8647-32930A55FA77}" destId="{A7ED3D4E-1247-42EE-97B1-F77C90305FC8}" srcOrd="2" destOrd="0" parTransId="{E33A890C-EBAC-445F-98E2-1CCBA7FD233B}" sibTransId="{C973DC8A-F065-4003-B0D1-6592300AF1AF}"/>
    <dgm:cxn modelId="{68B64FD2-695E-4716-AF39-3946BE557270}" srcId="{9A06C725-8DCE-411A-A3A8-BD5B9EB98173}" destId="{ACFD6842-E527-484A-893E-218CDEA7E9D4}" srcOrd="0" destOrd="0" parTransId="{8999ECB9-7C02-40F1-A04D-02BCABCA3FF2}" sibTransId="{A978281B-A12B-475D-831E-0B10CCE74598}"/>
    <dgm:cxn modelId="{E8E960DB-BC01-4902-AC4E-ABF29709CD7C}" type="presOf" srcId="{C19E69FF-2AE5-4198-8569-928C0C537AEB}" destId="{4FE9945D-653F-4A8C-9B5C-21EE82B198F8}" srcOrd="0" destOrd="2" presId="urn:microsoft.com/office/officeart/2005/8/layout/chevron2"/>
    <dgm:cxn modelId="{C925D4DB-404B-4BB3-91D1-A569CF2A4F7D}" type="presOf" srcId="{A7ED3D4E-1247-42EE-97B1-F77C90305FC8}" destId="{B29E44FD-CF22-49FC-82E7-73F6C9B80985}" srcOrd="0" destOrd="0" presId="urn:microsoft.com/office/officeart/2005/8/layout/chevron2"/>
    <dgm:cxn modelId="{8AB9EEE2-9BE9-4599-A2AC-2FA1A7BDA191}" type="presOf" srcId="{62B48020-5A78-428C-B3E4-A817EF4FEA05}" destId="{15C3F22E-B358-45FD-B65E-B6B8C2D0A885}" srcOrd="0" destOrd="0" presId="urn:microsoft.com/office/officeart/2005/8/layout/chevron2"/>
    <dgm:cxn modelId="{29A376E5-BA6E-42E7-B36D-F95D69EC6D9D}" srcId="{62B48020-5A78-428C-B3E4-A817EF4FEA05}" destId="{C19E69FF-2AE5-4198-8569-928C0C537AEB}" srcOrd="2" destOrd="0" parTransId="{6E75A7B4-374F-4A02-8504-69343CB357A2}" sibTransId="{21E01F84-4536-4608-B124-A7405E5F301E}"/>
    <dgm:cxn modelId="{28AF40F7-11DA-4498-B1AD-3B007EC5C961}" srcId="{A7ED3D4E-1247-42EE-97B1-F77C90305FC8}" destId="{92357BA9-B9A1-4433-8AA4-A97433FAD61D}" srcOrd="0" destOrd="0" parTransId="{F31917B2-6795-41BE-99E4-CC78298C01B4}" sibTransId="{E1E970D6-F2D9-4470-81FD-EF22A9020EBD}"/>
    <dgm:cxn modelId="{B7E6ACE4-93FB-4C41-A146-A3B45BAA3216}" type="presParOf" srcId="{E9DA293D-C1D2-4C50-A89D-46575C08A9AD}" destId="{48CD9CF6-E177-4248-BE0F-38BB9B48BCD2}" srcOrd="0" destOrd="0" presId="urn:microsoft.com/office/officeart/2005/8/layout/chevron2"/>
    <dgm:cxn modelId="{7C1C7216-C23D-4B95-8411-D8C99CD33230}" type="presParOf" srcId="{48CD9CF6-E177-4248-BE0F-38BB9B48BCD2}" destId="{15C3F22E-B358-45FD-B65E-B6B8C2D0A885}" srcOrd="0" destOrd="0" presId="urn:microsoft.com/office/officeart/2005/8/layout/chevron2"/>
    <dgm:cxn modelId="{EC2463D1-F5A2-47A3-BF41-B5439CF24D25}" type="presParOf" srcId="{48CD9CF6-E177-4248-BE0F-38BB9B48BCD2}" destId="{4FE9945D-653F-4A8C-9B5C-21EE82B198F8}" srcOrd="1" destOrd="0" presId="urn:microsoft.com/office/officeart/2005/8/layout/chevron2"/>
    <dgm:cxn modelId="{118A4DA6-24C7-4ABA-991F-C5103A4C7084}" type="presParOf" srcId="{E9DA293D-C1D2-4C50-A89D-46575C08A9AD}" destId="{FBDC8633-D511-4B0C-B05C-B29B05C19F38}" srcOrd="1" destOrd="0" presId="urn:microsoft.com/office/officeart/2005/8/layout/chevron2"/>
    <dgm:cxn modelId="{82E7A8DC-FE9F-4DBB-BD96-8C0868D5430A}" type="presParOf" srcId="{E9DA293D-C1D2-4C50-A89D-46575C08A9AD}" destId="{AFAA8355-8183-4AB5-AE1D-0B0184977B7E}" srcOrd="2" destOrd="0" presId="urn:microsoft.com/office/officeart/2005/8/layout/chevron2"/>
    <dgm:cxn modelId="{0EF4299B-6D57-4CE2-A285-459B87D6F59E}" type="presParOf" srcId="{AFAA8355-8183-4AB5-AE1D-0B0184977B7E}" destId="{4C1C7DFB-7022-4EB7-A29D-5F3C9EC5BBB2}" srcOrd="0" destOrd="0" presId="urn:microsoft.com/office/officeart/2005/8/layout/chevron2"/>
    <dgm:cxn modelId="{A31359B6-2361-4FDD-874A-5F745072DC3A}" type="presParOf" srcId="{AFAA8355-8183-4AB5-AE1D-0B0184977B7E}" destId="{A8C920C5-0D71-4A3F-AE2A-53EA28FCBB45}" srcOrd="1" destOrd="0" presId="urn:microsoft.com/office/officeart/2005/8/layout/chevron2"/>
    <dgm:cxn modelId="{D3BAA5D0-749D-44D1-A826-ED67FCF0A165}" type="presParOf" srcId="{E9DA293D-C1D2-4C50-A89D-46575C08A9AD}" destId="{DCF6EEA8-C6B5-40A0-AECD-211BE9AC97AF}" srcOrd="3" destOrd="0" presId="urn:microsoft.com/office/officeart/2005/8/layout/chevron2"/>
    <dgm:cxn modelId="{E2989176-94CB-4DBC-8D71-C4C7449025B4}" type="presParOf" srcId="{E9DA293D-C1D2-4C50-A89D-46575C08A9AD}" destId="{42F311B0-E2EA-46A2-B7A2-EB7D2106C0B1}" srcOrd="4" destOrd="0" presId="urn:microsoft.com/office/officeart/2005/8/layout/chevron2"/>
    <dgm:cxn modelId="{36D64310-E68D-4130-A068-5886C41B365F}" type="presParOf" srcId="{42F311B0-E2EA-46A2-B7A2-EB7D2106C0B1}" destId="{B29E44FD-CF22-49FC-82E7-73F6C9B80985}" srcOrd="0" destOrd="0" presId="urn:microsoft.com/office/officeart/2005/8/layout/chevron2"/>
    <dgm:cxn modelId="{2BBC56BB-347D-49C9-A949-A74C3CDEA3FE}" type="presParOf" srcId="{42F311B0-E2EA-46A2-B7A2-EB7D2106C0B1}" destId="{263CDB44-1777-4523-9C56-5EFE1576C4C8}" srcOrd="1" destOrd="0" presId="urn:microsoft.com/office/officeart/2005/8/layout/chevron2"/>
    <dgm:cxn modelId="{F830E260-1B8D-48FD-A700-35C668B644DC}" type="presParOf" srcId="{E9DA293D-C1D2-4C50-A89D-46575C08A9AD}" destId="{09137B45-CC64-4FCE-8E11-E1DB80A16914}" srcOrd="5" destOrd="0" presId="urn:microsoft.com/office/officeart/2005/8/layout/chevron2"/>
    <dgm:cxn modelId="{C0CCACBF-5343-4EC8-8F90-A52AAB8136F1}" type="presParOf" srcId="{E9DA293D-C1D2-4C50-A89D-46575C08A9AD}" destId="{1F609815-182A-4B7A-8EB6-6BAF79B1754B}" srcOrd="6" destOrd="0" presId="urn:microsoft.com/office/officeart/2005/8/layout/chevron2"/>
    <dgm:cxn modelId="{C34CBE68-69C4-4531-9913-C9FB5C919297}" type="presParOf" srcId="{1F609815-182A-4B7A-8EB6-6BAF79B1754B}" destId="{2755D9E7-B0AC-4427-8000-8EF05678E3D0}" srcOrd="0" destOrd="0" presId="urn:microsoft.com/office/officeart/2005/8/layout/chevron2"/>
    <dgm:cxn modelId="{7AEE3500-AF2F-4CFD-AFEF-DF5BCA67618E}" type="presParOf" srcId="{1F609815-182A-4B7A-8EB6-6BAF79B1754B}" destId="{225AEEC5-5247-47B8-A2AD-CFF8367545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C0239-9CE8-4638-8661-1B2B9937460F}">
      <dsp:nvSpPr>
        <dsp:cNvPr id="0" name=""/>
        <dsp:cNvSpPr/>
      </dsp:nvSpPr>
      <dsp:spPr>
        <a:xfrm>
          <a:off x="0" y="0"/>
          <a:ext cx="10906125" cy="4986595"/>
        </a:xfrm>
        <a:prstGeom prst="roundRect">
          <a:avLst>
            <a:gd name="adj" fmla="val 85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3870152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Rules on the use of </a:t>
          </a:r>
          <a:r>
            <a:rPr lang="en-US" sz="2800" b="1" kern="1200" dirty="0">
              <a:solidFill>
                <a:srgbClr val="FF0000"/>
              </a:solidFill>
            </a:rPr>
            <a:t>certain VMPs</a:t>
          </a:r>
          <a:r>
            <a:rPr lang="en-US" sz="2800" kern="1200" dirty="0"/>
            <a:t> for prevention and control of </a:t>
          </a:r>
          <a:r>
            <a:rPr lang="en-US" sz="2800" b="1" kern="1200" dirty="0">
              <a:solidFill>
                <a:srgbClr val="FF0000"/>
              </a:solidFill>
            </a:rPr>
            <a:t>certain</a:t>
          </a:r>
          <a:r>
            <a:rPr lang="en-US" sz="2800" kern="1200" dirty="0"/>
            <a:t> </a:t>
          </a:r>
          <a:r>
            <a:rPr lang="en-US" sz="2800" b="1" kern="1200" dirty="0">
              <a:solidFill>
                <a:srgbClr val="FF0000"/>
              </a:solidFill>
            </a:rPr>
            <a:t>listed diseases - Terrestrial and Aquatic animals</a:t>
          </a:r>
        </a:p>
      </dsp:txBody>
      <dsp:txXfrm>
        <a:off x="124145" y="124145"/>
        <a:ext cx="10657835" cy="4738305"/>
      </dsp:txXfrm>
    </dsp:sp>
    <dsp:sp modelId="{1BB79936-4B51-4553-86CA-28F5E92507FD}">
      <dsp:nvSpPr>
        <dsp:cNvPr id="0" name=""/>
        <dsp:cNvSpPr/>
      </dsp:nvSpPr>
      <dsp:spPr>
        <a:xfrm>
          <a:off x="272653" y="1246648"/>
          <a:ext cx="1635918" cy="170440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Circumstances under which </a:t>
          </a:r>
          <a:r>
            <a:rPr lang="en-US" sz="1200" b="1" kern="1200" dirty="0">
              <a:solidFill>
                <a:srgbClr val="FF0000"/>
              </a:solidFill>
            </a:rPr>
            <a:t>vaccines for category A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0000"/>
              </a:solidFill>
            </a:rPr>
            <a:t> </a:t>
          </a:r>
          <a:r>
            <a:rPr lang="en-US" sz="1200" kern="1200" dirty="0"/>
            <a:t>diseases can be used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</a:t>
          </a:r>
        </a:p>
      </dsp:txBody>
      <dsp:txXfrm>
        <a:off x="322963" y="1296958"/>
        <a:ext cx="1535298" cy="1603782"/>
      </dsp:txXfrm>
    </dsp:sp>
    <dsp:sp modelId="{BB3680C6-D704-4E4E-9282-B3B3D82B6D43}">
      <dsp:nvSpPr>
        <dsp:cNvPr id="0" name=""/>
        <dsp:cNvSpPr/>
      </dsp:nvSpPr>
      <dsp:spPr>
        <a:xfrm>
          <a:off x="272653" y="3030930"/>
          <a:ext cx="1635918" cy="170440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21909"/>
              <a:satOff val="818"/>
              <a:lumOff val="30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Which </a:t>
          </a:r>
          <a:r>
            <a:rPr lang="en-US" sz="1200" b="1" kern="1200" dirty="0">
              <a:solidFill>
                <a:srgbClr val="FF0000"/>
              </a:solidFill>
            </a:rPr>
            <a:t>VMPs cannot be used for category A and B </a:t>
          </a:r>
          <a:r>
            <a:rPr lang="en-US" sz="1200" kern="1200" dirty="0"/>
            <a:t>diseases  </a:t>
          </a:r>
          <a:r>
            <a:rPr lang="en-US" sz="1200" i="1" kern="1200" dirty="0"/>
            <a:t>(</a:t>
          </a:r>
          <a:r>
            <a:rPr lang="en-US" sz="1200" i="1" kern="1200"/>
            <a:t>including some vaccines</a:t>
          </a:r>
          <a:r>
            <a:rPr lang="en-US" sz="1200" i="1" kern="1200" dirty="0"/>
            <a:t>, i.e. Rinderpest  and Mycobacterium tuberculosis complex)</a:t>
          </a:r>
        </a:p>
      </dsp:txBody>
      <dsp:txXfrm>
        <a:off x="322963" y="3081240"/>
        <a:ext cx="1535298" cy="1603782"/>
      </dsp:txXfrm>
    </dsp:sp>
    <dsp:sp modelId="{4AFCF095-08CE-471B-BDD1-2C71A2D7CE52}">
      <dsp:nvSpPr>
        <dsp:cNvPr id="0" name=""/>
        <dsp:cNvSpPr/>
      </dsp:nvSpPr>
      <dsp:spPr>
        <a:xfrm>
          <a:off x="2181225" y="1246648"/>
          <a:ext cx="8452246" cy="3490616"/>
        </a:xfrm>
        <a:prstGeom prst="roundRect">
          <a:avLst>
            <a:gd name="adj" fmla="val 10500"/>
          </a:avLst>
        </a:prstGeom>
        <a:solidFill>
          <a:schemeClr val="accent2">
            <a:shade val="80000"/>
            <a:hueOff val="87635"/>
            <a:satOff val="3273"/>
            <a:lumOff val="12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2216541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Rules on the use of </a:t>
          </a:r>
          <a:r>
            <a:rPr lang="en-US" sz="2100" b="1" kern="1200" dirty="0">
              <a:solidFill>
                <a:srgbClr val="FF0000"/>
              </a:solidFill>
            </a:rPr>
            <a:t>vaccines</a:t>
          </a:r>
          <a:r>
            <a:rPr lang="en-US" sz="2100" kern="1200" dirty="0"/>
            <a:t> for prevention and control of category A diseases </a:t>
          </a:r>
          <a:r>
            <a:rPr lang="en-US" sz="2100" b="1" kern="1200" dirty="0">
              <a:solidFill>
                <a:srgbClr val="FF0000"/>
              </a:solidFill>
            </a:rPr>
            <a:t>– Terrestrial animals (partially Aquatic)</a:t>
          </a:r>
        </a:p>
      </dsp:txBody>
      <dsp:txXfrm>
        <a:off x="2288573" y="1353996"/>
        <a:ext cx="8237550" cy="3275920"/>
      </dsp:txXfrm>
    </dsp:sp>
    <dsp:sp modelId="{D7017AD0-A00A-427A-8091-A92F255A5456}">
      <dsp:nvSpPr>
        <dsp:cNvPr id="0" name=""/>
        <dsp:cNvSpPr/>
      </dsp:nvSpPr>
      <dsp:spPr>
        <a:xfrm>
          <a:off x="2392531" y="2468364"/>
          <a:ext cx="1690449" cy="44199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43817"/>
              <a:satOff val="1636"/>
              <a:lumOff val="60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Preconditions</a:t>
          </a:r>
        </a:p>
      </dsp:txBody>
      <dsp:txXfrm>
        <a:off x="2406124" y="2481957"/>
        <a:ext cx="1663263" cy="414808"/>
      </dsp:txXfrm>
    </dsp:sp>
    <dsp:sp modelId="{9BA3A85D-29AC-43E5-9FED-1A99B2D89143}">
      <dsp:nvSpPr>
        <dsp:cNvPr id="0" name=""/>
        <dsp:cNvSpPr/>
      </dsp:nvSpPr>
      <dsp:spPr>
        <a:xfrm>
          <a:off x="2392531" y="2946384"/>
          <a:ext cx="1690449" cy="44199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65726"/>
              <a:satOff val="2455"/>
              <a:lumOff val="91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Strategies</a:t>
          </a:r>
        </a:p>
      </dsp:txBody>
      <dsp:txXfrm>
        <a:off x="2406124" y="2959977"/>
        <a:ext cx="1663263" cy="414808"/>
      </dsp:txXfrm>
    </dsp:sp>
    <dsp:sp modelId="{E9E38461-4558-4308-B336-6B9F224EF68F}">
      <dsp:nvSpPr>
        <dsp:cNvPr id="0" name=""/>
        <dsp:cNvSpPr/>
      </dsp:nvSpPr>
      <dsp:spPr>
        <a:xfrm>
          <a:off x="2392531" y="3424403"/>
          <a:ext cx="1690449" cy="44199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87635"/>
              <a:satOff val="3273"/>
              <a:lumOff val="121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General rules</a:t>
          </a:r>
        </a:p>
      </dsp:txBody>
      <dsp:txXfrm>
        <a:off x="2406124" y="3437996"/>
        <a:ext cx="1663263" cy="414808"/>
      </dsp:txXfrm>
    </dsp:sp>
    <dsp:sp modelId="{FDF42DF6-3EB0-4023-A6F1-9500AFA77692}">
      <dsp:nvSpPr>
        <dsp:cNvPr id="0" name=""/>
        <dsp:cNvSpPr/>
      </dsp:nvSpPr>
      <dsp:spPr>
        <a:xfrm>
          <a:off x="2392531" y="3902423"/>
          <a:ext cx="1690449" cy="57120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109543"/>
              <a:satOff val="4091"/>
              <a:lumOff val="151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Risk-mitigation measures (movement restrictions)</a:t>
          </a:r>
        </a:p>
      </dsp:txBody>
      <dsp:txXfrm>
        <a:off x="2410098" y="3919990"/>
        <a:ext cx="1655315" cy="536072"/>
      </dsp:txXfrm>
    </dsp:sp>
    <dsp:sp modelId="{ED55295E-2439-4CA6-98F0-9E517C939363}">
      <dsp:nvSpPr>
        <dsp:cNvPr id="0" name=""/>
        <dsp:cNvSpPr/>
      </dsp:nvSpPr>
      <dsp:spPr>
        <a:xfrm>
          <a:off x="4307919" y="2493297"/>
          <a:ext cx="6052899" cy="1994638"/>
        </a:xfrm>
        <a:prstGeom prst="roundRect">
          <a:avLst>
            <a:gd name="adj" fmla="val 10500"/>
          </a:avLst>
        </a:prstGeom>
        <a:solidFill>
          <a:schemeClr val="accent2">
            <a:shade val="80000"/>
            <a:hueOff val="175269"/>
            <a:satOff val="6546"/>
            <a:lumOff val="24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1125862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0000"/>
              </a:solidFill>
            </a:rPr>
            <a:t>Disease-specific </a:t>
          </a:r>
          <a:r>
            <a:rPr lang="en-US" sz="2100" kern="1200" dirty="0"/>
            <a:t>conditions</a:t>
          </a:r>
          <a:endParaRPr lang="en-US" sz="2100" b="1" kern="1200" dirty="0">
            <a:solidFill>
              <a:srgbClr val="FF0000"/>
            </a:solidFill>
          </a:endParaRPr>
        </a:p>
      </dsp:txBody>
      <dsp:txXfrm>
        <a:off x="4369261" y="2554639"/>
        <a:ext cx="5930215" cy="1871954"/>
      </dsp:txXfrm>
    </dsp:sp>
    <dsp:sp modelId="{F6FF15C7-EC04-4A48-9001-FF3FD4C8EE8A}">
      <dsp:nvSpPr>
        <dsp:cNvPr id="0" name=""/>
        <dsp:cNvSpPr/>
      </dsp:nvSpPr>
      <dsp:spPr>
        <a:xfrm>
          <a:off x="4459241" y="3083128"/>
          <a:ext cx="1586740" cy="122344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131452"/>
              <a:satOff val="4909"/>
              <a:lumOff val="182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8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200" kern="1200" dirty="0"/>
            <a:t>Implementation </a:t>
          </a:r>
        </a:p>
        <a:p>
          <a:pPr marL="0" lvl="0" indent="0" algn="ctr" defTabSz="533400">
            <a:lnSpc>
              <a:spcPct val="8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200" kern="1200" dirty="0"/>
            <a:t>+ </a:t>
          </a:r>
        </a:p>
        <a:p>
          <a:pPr marL="0" lvl="0" indent="0" algn="ctr" defTabSz="533400">
            <a:lnSpc>
              <a:spcPct val="800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200" kern="1200" dirty="0"/>
            <a:t>post vaccination surveillance</a:t>
          </a:r>
        </a:p>
      </dsp:txBody>
      <dsp:txXfrm>
        <a:off x="4496866" y="3120753"/>
        <a:ext cx="1511490" cy="1148197"/>
      </dsp:txXfrm>
    </dsp:sp>
    <dsp:sp modelId="{B76ED4F4-C24D-48C3-8A43-B112239B118D}">
      <dsp:nvSpPr>
        <dsp:cNvPr id="0" name=""/>
        <dsp:cNvSpPr/>
      </dsp:nvSpPr>
      <dsp:spPr>
        <a:xfrm>
          <a:off x="6112920" y="3083128"/>
          <a:ext cx="2134539" cy="122344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153361"/>
              <a:satOff val="5728"/>
              <a:lumOff val="212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Measures (movement prohibitions  for animals and products ) in the vaccination zone</a:t>
          </a:r>
        </a:p>
      </dsp:txBody>
      <dsp:txXfrm>
        <a:off x="6150545" y="3120753"/>
        <a:ext cx="2059289" cy="1148197"/>
      </dsp:txXfrm>
    </dsp:sp>
    <dsp:sp modelId="{AC490073-BE57-4C2D-99F4-B7F5AA2520F0}">
      <dsp:nvSpPr>
        <dsp:cNvPr id="0" name=""/>
        <dsp:cNvSpPr/>
      </dsp:nvSpPr>
      <dsp:spPr>
        <a:xfrm>
          <a:off x="8314398" y="3083128"/>
          <a:ext cx="1888968" cy="122344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175269"/>
              <a:satOff val="6546"/>
              <a:lumOff val="24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Recovery of the previous animal health status</a:t>
          </a:r>
        </a:p>
      </dsp:txBody>
      <dsp:txXfrm>
        <a:off x="8352023" y="3120753"/>
        <a:ext cx="1813718" cy="1148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E700D-1DF4-42C2-9432-5EF3351F9A2C}">
      <dsp:nvSpPr>
        <dsp:cNvPr id="0" name=""/>
        <dsp:cNvSpPr/>
      </dsp:nvSpPr>
      <dsp:spPr>
        <a:xfrm>
          <a:off x="983569" y="814614"/>
          <a:ext cx="2055044" cy="17636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"/>
              <a:ea typeface="+mn-ea"/>
              <a:cs typeface="+mn-cs"/>
            </a:rPr>
            <a:t>Vaccination</a:t>
          </a:r>
        </a:p>
      </dsp:txBody>
      <dsp:txXfrm>
        <a:off x="1035225" y="866270"/>
        <a:ext cx="1951732" cy="1660367"/>
      </dsp:txXfrm>
    </dsp:sp>
    <dsp:sp modelId="{A2C5AA34-D821-4988-A46F-4A9594DEBAAD}">
      <dsp:nvSpPr>
        <dsp:cNvPr id="0" name=""/>
        <dsp:cNvSpPr/>
      </dsp:nvSpPr>
      <dsp:spPr>
        <a:xfrm rot="19457599">
          <a:off x="2943463" y="1368039"/>
          <a:ext cx="1012317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29223"/>
              </a:moveTo>
              <a:lnTo>
                <a:pt x="465592" y="29223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14301" y="1395262"/>
        <a:ext cx="0" cy="0"/>
      </dsp:txXfrm>
    </dsp:sp>
    <dsp:sp modelId="{2ED7906C-F691-46A9-83F1-B7D14C446DB4}">
      <dsp:nvSpPr>
        <dsp:cNvPr id="0" name=""/>
        <dsp:cNvSpPr/>
      </dsp:nvSpPr>
      <dsp:spPr>
        <a:xfrm>
          <a:off x="3860631" y="591868"/>
          <a:ext cx="2395420" cy="1027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Calibri"/>
              <a:ea typeface="+mn-ea"/>
              <a:cs typeface="+mn-cs"/>
            </a:rPr>
            <a:t>Emergency</a:t>
          </a:r>
        </a:p>
      </dsp:txBody>
      <dsp:txXfrm>
        <a:off x="3890726" y="621963"/>
        <a:ext cx="2335230" cy="967332"/>
      </dsp:txXfrm>
    </dsp:sp>
    <dsp:sp modelId="{4E4C51FE-C626-4610-9C96-0211E1F643B5}">
      <dsp:nvSpPr>
        <dsp:cNvPr id="0" name=""/>
        <dsp:cNvSpPr/>
      </dsp:nvSpPr>
      <dsp:spPr>
        <a:xfrm rot="19457599">
          <a:off x="6160902" y="777213"/>
          <a:ext cx="1012317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29223"/>
              </a:moveTo>
              <a:lnTo>
                <a:pt x="465592" y="29223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631740" y="804436"/>
        <a:ext cx="0" cy="0"/>
      </dsp:txXfrm>
    </dsp:sp>
    <dsp:sp modelId="{2BFD0456-B888-4251-91F6-D8913B3156E1}">
      <dsp:nvSpPr>
        <dsp:cNvPr id="0" name=""/>
        <dsp:cNvSpPr/>
      </dsp:nvSpPr>
      <dsp:spPr>
        <a:xfrm>
          <a:off x="7078069" y="1043"/>
          <a:ext cx="2055044" cy="1027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Calibri"/>
              <a:ea typeface="+mn-ea"/>
              <a:cs typeface="+mn-cs"/>
            </a:rPr>
            <a:t>Suppressive</a:t>
          </a:r>
        </a:p>
      </dsp:txBody>
      <dsp:txXfrm>
        <a:off x="7108164" y="31138"/>
        <a:ext cx="1994854" cy="967332"/>
      </dsp:txXfrm>
    </dsp:sp>
    <dsp:sp modelId="{3885A3C3-169C-406F-AF9D-D0EA9316EF16}">
      <dsp:nvSpPr>
        <dsp:cNvPr id="0" name=""/>
        <dsp:cNvSpPr/>
      </dsp:nvSpPr>
      <dsp:spPr>
        <a:xfrm rot="2142401">
          <a:off x="6160902" y="1368039"/>
          <a:ext cx="1012317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29223"/>
              </a:moveTo>
              <a:lnTo>
                <a:pt x="465592" y="29223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661281" y="1365721"/>
        <a:ext cx="0" cy="0"/>
      </dsp:txXfrm>
    </dsp:sp>
    <dsp:sp modelId="{57122FA6-FC05-43A3-9560-391D1CC9C7AF}">
      <dsp:nvSpPr>
        <dsp:cNvPr id="0" name=""/>
        <dsp:cNvSpPr/>
      </dsp:nvSpPr>
      <dsp:spPr>
        <a:xfrm>
          <a:off x="7078069" y="1182693"/>
          <a:ext cx="2065134" cy="1027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"/>
              <a:ea typeface="+mn-ea"/>
              <a:cs typeface="+mn-cs"/>
            </a:rPr>
            <a:t>Protective</a:t>
          </a:r>
        </a:p>
      </dsp:txBody>
      <dsp:txXfrm>
        <a:off x="7108164" y="1212788"/>
        <a:ext cx="2004944" cy="967332"/>
      </dsp:txXfrm>
    </dsp:sp>
    <dsp:sp modelId="{326F601D-EA93-4D89-BD76-8DDD98B6E71F}">
      <dsp:nvSpPr>
        <dsp:cNvPr id="0" name=""/>
        <dsp:cNvSpPr/>
      </dsp:nvSpPr>
      <dsp:spPr>
        <a:xfrm rot="2142401">
          <a:off x="2943463" y="1958864"/>
          <a:ext cx="1012317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29223"/>
              </a:moveTo>
              <a:lnTo>
                <a:pt x="465592" y="29223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443842" y="1956546"/>
        <a:ext cx="0" cy="0"/>
      </dsp:txXfrm>
    </dsp:sp>
    <dsp:sp modelId="{822E3782-30A8-4378-A6A8-80BEEACE6F6A}">
      <dsp:nvSpPr>
        <dsp:cNvPr id="0" name=""/>
        <dsp:cNvSpPr/>
      </dsp:nvSpPr>
      <dsp:spPr>
        <a:xfrm>
          <a:off x="3860631" y="1773518"/>
          <a:ext cx="2310917" cy="1027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"/>
              <a:ea typeface="+mn-ea"/>
              <a:cs typeface="+mn-cs"/>
            </a:rPr>
            <a:t>Preventive</a:t>
          </a:r>
        </a:p>
      </dsp:txBody>
      <dsp:txXfrm>
        <a:off x="3890726" y="1803613"/>
        <a:ext cx="2250727" cy="967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3F22E-B358-45FD-B65E-B6B8C2D0A885}">
      <dsp:nvSpPr>
        <dsp:cNvPr id="0" name=""/>
        <dsp:cNvSpPr/>
      </dsp:nvSpPr>
      <dsp:spPr>
        <a:xfrm rot="5400000">
          <a:off x="-227570" y="241367"/>
          <a:ext cx="1517139" cy="10619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Member State</a:t>
          </a:r>
        </a:p>
      </dsp:txBody>
      <dsp:txXfrm rot="-5400000">
        <a:off x="2" y="544795"/>
        <a:ext cx="1061997" cy="455142"/>
      </dsp:txXfrm>
    </dsp:sp>
    <dsp:sp modelId="{4FE9945D-653F-4A8C-9B5C-21EE82B198F8}">
      <dsp:nvSpPr>
        <dsp:cNvPr id="0" name=""/>
        <dsp:cNvSpPr/>
      </dsp:nvSpPr>
      <dsp:spPr>
        <a:xfrm rot="5400000">
          <a:off x="5395765" y="-4338995"/>
          <a:ext cx="1006534" cy="9710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Assessment of the situation </a:t>
          </a:r>
          <a:r>
            <a:rPr lang="en-US" sz="1600" kern="1200" dirty="0"/>
            <a:t>based on specific criteria (</a:t>
          </a:r>
          <a:r>
            <a:rPr lang="en-US" sz="1600" i="1" kern="1200" dirty="0"/>
            <a:t>Annex II of DR (EU) 2023/361)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cap="all" baseline="0" dirty="0">
              <a:solidFill>
                <a:srgbClr val="C00000"/>
              </a:solidFill>
            </a:rPr>
            <a:t>Decision to vaccinate </a:t>
          </a:r>
          <a:r>
            <a:rPr lang="en-US" sz="1600" b="1" i="1" kern="1200" cap="none" baseline="0" dirty="0">
              <a:solidFill>
                <a:srgbClr val="C00000"/>
              </a:solidFill>
            </a:rPr>
            <a:t>(strategy selection etc.)</a:t>
          </a:r>
          <a:endParaRPr lang="en-US" sz="1600" i="1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0" kern="1200" dirty="0"/>
            <a:t>Preparation of official vaccination plan </a:t>
          </a:r>
          <a:r>
            <a:rPr lang="en-US" sz="1600" kern="1200" dirty="0"/>
            <a:t>(</a:t>
          </a:r>
          <a:r>
            <a:rPr lang="en-US" sz="1600" i="1" kern="1200" dirty="0"/>
            <a:t>in accordance with information required in Annex III of DR (EU) 2023/361)</a:t>
          </a:r>
          <a:endParaRPr lang="en-US" sz="1600" i="0" kern="1200" dirty="0"/>
        </a:p>
      </dsp:txBody>
      <dsp:txXfrm rot="-5400000">
        <a:off x="1043644" y="62261"/>
        <a:ext cx="9661642" cy="908264"/>
      </dsp:txXfrm>
    </dsp:sp>
    <dsp:sp modelId="{4C1C7DFB-7022-4EB7-A29D-5F3C9EC5BBB2}">
      <dsp:nvSpPr>
        <dsp:cNvPr id="0" name=""/>
        <dsp:cNvSpPr/>
      </dsp:nvSpPr>
      <dsp:spPr>
        <a:xfrm rot="5400000">
          <a:off x="-227570" y="1614788"/>
          <a:ext cx="1517139" cy="10619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Member State</a:t>
          </a:r>
        </a:p>
      </dsp:txBody>
      <dsp:txXfrm rot="-5400000">
        <a:off x="2" y="1918216"/>
        <a:ext cx="1061997" cy="455142"/>
      </dsp:txXfrm>
    </dsp:sp>
    <dsp:sp modelId="{A8C920C5-0D71-4A3F-AE2A-53EA28FCBB45}">
      <dsp:nvSpPr>
        <dsp:cNvPr id="0" name=""/>
        <dsp:cNvSpPr/>
      </dsp:nvSpPr>
      <dsp:spPr>
        <a:xfrm rot="5400000">
          <a:off x="5424315" y="-2975100"/>
          <a:ext cx="986140" cy="9710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Preliminary information sent  </a:t>
          </a:r>
          <a:r>
            <a:rPr lang="en-US" sz="1500" i="1" kern="1200" dirty="0">
              <a:solidFill>
                <a:srgbClr val="0000FF"/>
              </a:solidFill>
            </a:rPr>
            <a:t>to the other MS and the COM </a:t>
          </a:r>
          <a:r>
            <a:rPr lang="en-US" sz="1500" i="1" kern="1200" dirty="0">
              <a:solidFill>
                <a:schemeClr val="tx1"/>
              </a:solidFill>
            </a:rPr>
            <a:t>(at least 2 days before start of vaccination)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rgbClr val="C00000"/>
              </a:solidFill>
            </a:rPr>
            <a:t>INITIATION OF VACCINATION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Official vaccination plan sent </a:t>
          </a:r>
          <a:r>
            <a:rPr lang="en-US" sz="1500" b="0" i="1" kern="1200" dirty="0">
              <a:solidFill>
                <a:srgbClr val="0000FF"/>
              </a:solidFill>
            </a:rPr>
            <a:t>to the other MS and the COM </a:t>
          </a:r>
          <a:r>
            <a:rPr lang="en-US" sz="1500" b="0" i="1" kern="1200" dirty="0">
              <a:solidFill>
                <a:schemeClr val="tx1"/>
              </a:solidFill>
            </a:rPr>
            <a:t>(at the latest 2 weeks after start of vaccination)</a:t>
          </a:r>
        </a:p>
      </dsp:txBody>
      <dsp:txXfrm rot="-5400000">
        <a:off x="1061997" y="1435357"/>
        <a:ext cx="9662638" cy="889862"/>
      </dsp:txXfrm>
    </dsp:sp>
    <dsp:sp modelId="{B29E44FD-CF22-49FC-82E7-73F6C9B80985}">
      <dsp:nvSpPr>
        <dsp:cNvPr id="0" name=""/>
        <dsp:cNvSpPr/>
      </dsp:nvSpPr>
      <dsp:spPr>
        <a:xfrm rot="5400000">
          <a:off x="-227570" y="2988209"/>
          <a:ext cx="1517139" cy="1061997"/>
        </a:xfrm>
        <a:prstGeom prst="chevron">
          <a:avLst/>
        </a:prstGeom>
        <a:solidFill>
          <a:srgbClr val="035DC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C000"/>
              </a:solidFill>
            </a:rPr>
            <a:t>COM</a:t>
          </a:r>
        </a:p>
      </dsp:txBody>
      <dsp:txXfrm rot="-5400000">
        <a:off x="2" y="3291637"/>
        <a:ext cx="1061997" cy="455142"/>
      </dsp:txXfrm>
    </dsp:sp>
    <dsp:sp modelId="{263CDB44-1777-4523-9C56-5EFE1576C4C8}">
      <dsp:nvSpPr>
        <dsp:cNvPr id="0" name=""/>
        <dsp:cNvSpPr/>
      </dsp:nvSpPr>
      <dsp:spPr>
        <a:xfrm rot="5400000">
          <a:off x="5424315" y="-1601679"/>
          <a:ext cx="986140" cy="9710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90488" marR="0" lvl="0" indent="-90488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kern="1200" dirty="0">
              <a:solidFill>
                <a:srgbClr val="FF0000"/>
              </a:solidFill>
            </a:rPr>
            <a:t>Review </a:t>
          </a:r>
          <a:r>
            <a:rPr lang="en-GB" sz="1600" kern="1200" dirty="0">
              <a:solidFill>
                <a:srgbClr val="FF0000"/>
              </a:solidFill>
            </a:rPr>
            <a:t>of the national </a:t>
          </a:r>
          <a:r>
            <a:rPr lang="en-GB" sz="1600" b="1" kern="1200" dirty="0">
              <a:solidFill>
                <a:srgbClr val="FF0000"/>
              </a:solidFill>
            </a:rPr>
            <a:t>measures in the official vaccination plan</a:t>
          </a:r>
          <a:r>
            <a:rPr lang="en-GB" sz="1600" kern="1200" dirty="0">
              <a:solidFill>
                <a:srgbClr val="FF0000"/>
              </a:solidFill>
            </a:rPr>
            <a:t>. </a:t>
          </a:r>
          <a:r>
            <a:rPr lang="en-GB" sz="1600" b="1" kern="1200" dirty="0">
              <a:solidFill>
                <a:srgbClr val="FF0000"/>
              </a:solidFill>
            </a:rPr>
            <a:t>May act with additional measures  </a:t>
          </a:r>
          <a:r>
            <a:rPr lang="en-GB" sz="1500" kern="1200" dirty="0"/>
            <a:t>in  accordance with Article 71 of Regulation (EU) 2016/429 </a:t>
          </a:r>
          <a:endParaRPr lang="en-US" sz="1500" kern="1200" dirty="0"/>
        </a:p>
      </dsp:txBody>
      <dsp:txXfrm rot="-5400000">
        <a:off x="1061997" y="2808778"/>
        <a:ext cx="9662638" cy="889862"/>
      </dsp:txXfrm>
    </dsp:sp>
    <dsp:sp modelId="{2755D9E7-B0AC-4427-8000-8EF05678E3D0}">
      <dsp:nvSpPr>
        <dsp:cNvPr id="0" name=""/>
        <dsp:cNvSpPr/>
      </dsp:nvSpPr>
      <dsp:spPr>
        <a:xfrm rot="5400000">
          <a:off x="-227570" y="4361630"/>
          <a:ext cx="1517139" cy="10619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Member State</a:t>
          </a:r>
        </a:p>
      </dsp:txBody>
      <dsp:txXfrm rot="-5400000">
        <a:off x="2" y="4665058"/>
        <a:ext cx="1061997" cy="455142"/>
      </dsp:txXfrm>
    </dsp:sp>
    <dsp:sp modelId="{225AEEC5-5247-47B8-A2AD-CFF836754578}">
      <dsp:nvSpPr>
        <dsp:cNvPr id="0" name=""/>
        <dsp:cNvSpPr/>
      </dsp:nvSpPr>
      <dsp:spPr>
        <a:xfrm rot="5400000">
          <a:off x="5424315" y="-202915"/>
          <a:ext cx="986140" cy="9710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85725" marR="0" lvl="0" indent="-85725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b="1" kern="1200" dirty="0">
              <a:solidFill>
                <a:srgbClr val="C00000"/>
              </a:solidFill>
            </a:rPr>
            <a:t>Disease-specific surveillance  –   Risk mitigation measures </a:t>
          </a:r>
          <a:r>
            <a:rPr lang="en-US" sz="1600" b="0" i="1" kern="1200" dirty="0"/>
            <a:t>(Annex XIII of DR (EU) 2023/361)</a:t>
          </a:r>
        </a:p>
        <a:p>
          <a:pPr marL="85725" marR="0" lvl="0" indent="-85725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600" b="1" kern="1200" dirty="0"/>
            <a:t>Regular reports </a:t>
          </a:r>
          <a:r>
            <a:rPr lang="en-US" sz="1600" b="0" kern="1200" dirty="0"/>
            <a:t>sent</a:t>
          </a:r>
          <a:r>
            <a:rPr lang="en-US" sz="1600" b="1" kern="1200" dirty="0"/>
            <a:t> </a:t>
          </a:r>
          <a:r>
            <a:rPr lang="en-US" sz="1600" i="1" kern="1200" dirty="0">
              <a:solidFill>
                <a:srgbClr val="0000FF"/>
              </a:solidFill>
            </a:rPr>
            <a:t>to the other MS and the COM </a:t>
          </a:r>
          <a:r>
            <a:rPr lang="en-US" sz="1600" i="1" kern="1200" dirty="0"/>
            <a:t>(content / intervals according to the vaccination strategy – Annexes V and VI of DR (EU) 2023/361 )</a:t>
          </a:r>
          <a:endParaRPr lang="en-US" sz="1600" b="1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b="1" kern="1200" dirty="0"/>
        </a:p>
      </dsp:txBody>
      <dsp:txXfrm rot="-5400000">
        <a:off x="1061997" y="4207542"/>
        <a:ext cx="9662638" cy="889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33425"/>
            <a:ext cx="6515100" cy="3665538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0190" indent="-2808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3371" indent="-224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2719" indent="-224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2068" indent="-224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1416" indent="-224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0764" indent="-224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0114" indent="-224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9461" indent="-224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3977065-F7E5-413A-9E0D-4EF8F33846E8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00DEA8-E92F-4BE2-B753-B2B1518ED6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44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946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447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810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12192000" cy="5732462"/>
          </a:xfrm>
          <a:prstGeom prst="rect">
            <a:avLst/>
          </a:prstGeom>
          <a:solidFill>
            <a:srgbClr val="0F5494"/>
          </a:solidFill>
          <a:ln w="38100" cmpd="sng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2" y="333375"/>
            <a:ext cx="204681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520" y="6403977"/>
            <a:ext cx="908049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936" y="1700808"/>
            <a:ext cx="6048672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3933057"/>
            <a:ext cx="4992555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092825"/>
            <a:ext cx="28448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5454F69-9486-48DB-8402-E50872E370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523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8218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617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264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42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788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059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353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007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71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237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136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403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177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827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1288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94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763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43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27886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1090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755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761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59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7956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584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8146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9383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77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711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553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199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93027" y="174807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7855" y="1748078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02683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511" y="1748077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8199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93027" y="3934111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147855" y="3934110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02683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457511" y="3934109"/>
            <a:ext cx="1896289" cy="1896289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9502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19" y="1913416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1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7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1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7" y="3790927"/>
            <a:ext cx="1987550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3" y="3908959"/>
            <a:ext cx="1751486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8613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9963" y="1843395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81400" y="1843394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2837" y="1843393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04274" y="1843392"/>
            <a:ext cx="2138669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774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710" y="1992572"/>
            <a:ext cx="710366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75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3331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1903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28736"/>
            <a:ext cx="103632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786058"/>
            <a:ext cx="85344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1047715" y="3571876"/>
            <a:ext cx="10096571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1047715" y="4786322"/>
            <a:ext cx="10096571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39083-4F6E-4F41-B5FC-F6077A530C66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2024. 03. 05.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96991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880" y="1285860"/>
            <a:ext cx="4629144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4884748" y="2214554"/>
            <a:ext cx="6286544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1211422" y="1376038"/>
            <a:ext cx="3535172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17597-0839-4EEE-9E2E-A8C9B2D9D27E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2024. 03. 05.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553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281108"/>
            <a:ext cx="103632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1047715" y="4786322"/>
            <a:ext cx="10096571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1211421" y="1928803"/>
            <a:ext cx="480172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6191251" y="1928803"/>
            <a:ext cx="480172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27E8A-94BE-47B2-9305-37D1808B491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2024. 03. 05.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31223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9667" y="2997200"/>
            <a:ext cx="109728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560D5-B471-4818-8B3B-83CA849395D8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2024. 03. 05.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85428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3DA54-818A-4011-B376-F1CEBA413A63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2024. 03. 05.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84087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09600" y="1600201"/>
            <a:ext cx="11082867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67F69-0FA2-446E-9076-79DBBC20615C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2024. 03. 05.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5671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g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7767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178759"/>
            <a:ext cx="103632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786322"/>
            <a:ext cx="85344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B5BA5-83B5-461F-A84F-FAE29C8E540E}" type="datetimeFigureOut">
              <a:rPr lang="hu-HU"/>
              <a:pPr>
                <a:defRPr/>
              </a:pPr>
              <a:t>2024. 03. 05.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7367" y="60896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631DA7CA-274F-4629-8D8B-5045F038E27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21E2490-349F-2B8C-C2FA-1D21903E1EA7}"/>
              </a:ext>
            </a:extLst>
          </p:cNvPr>
          <p:cNvSpPr txBox="1"/>
          <p:nvPr userDrawn="1"/>
        </p:nvSpPr>
        <p:spPr>
          <a:xfrm>
            <a:off x="3023659" y="403225"/>
            <a:ext cx="58566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4303635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D2A15E-D787-5B45-85C6-6526365235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0000" y="240000"/>
            <a:ext cx="6864000" cy="438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8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0FB9DC8-83C6-0F40-A868-9F863977E3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00" y="240000"/>
            <a:ext cx="3743960" cy="2392680"/>
          </a:xfrm>
          <a:prstGeom prst="rect">
            <a:avLst/>
          </a:prstGeom>
        </p:spPr>
      </p:pic>
      <p:grpSp>
        <p:nvGrpSpPr>
          <p:cNvPr id="9" name="Graphique 2">
            <a:extLst>
              <a:ext uri="{FF2B5EF4-FFF2-40B4-BE49-F238E27FC236}">
                <a16:creationId xmlns:a16="http://schemas.microsoft.com/office/drawing/2014/main" id="{441A5E56-2E95-41CA-AAB0-759EE6144DD3}"/>
              </a:ext>
            </a:extLst>
          </p:cNvPr>
          <p:cNvGrpSpPr/>
          <p:nvPr userDrawn="1"/>
        </p:nvGrpSpPr>
        <p:grpSpPr>
          <a:xfrm>
            <a:off x="4878916" y="345974"/>
            <a:ext cx="2434167" cy="1700065"/>
            <a:chOff x="2471737" y="1104900"/>
            <a:chExt cx="4200493" cy="2933699"/>
          </a:xfrm>
        </p:grpSpPr>
        <p:grpSp>
          <p:nvGrpSpPr>
            <p:cNvPr id="13" name="Graphique 2">
              <a:extLst>
                <a:ext uri="{FF2B5EF4-FFF2-40B4-BE49-F238E27FC236}">
                  <a16:creationId xmlns:a16="http://schemas.microsoft.com/office/drawing/2014/main" id="{449FE406-B627-4201-A48F-A2354F4D9824}"/>
                </a:ext>
              </a:extLst>
            </p:cNvPr>
            <p:cNvGrpSpPr/>
            <p:nvPr/>
          </p:nvGrpSpPr>
          <p:grpSpPr>
            <a:xfrm>
              <a:off x="2471737" y="3195351"/>
              <a:ext cx="4200493" cy="843248"/>
              <a:chOff x="2471737" y="3195351"/>
              <a:chExt cx="4200493" cy="843248"/>
            </a:xfrm>
            <a:solidFill>
              <a:srgbClr val="000000"/>
            </a:solidFill>
          </p:grpSpPr>
          <p:sp>
            <p:nvSpPr>
              <p:cNvPr id="19" name="Forme libre : forme 21">
                <a:extLst>
                  <a:ext uri="{FF2B5EF4-FFF2-40B4-BE49-F238E27FC236}">
                    <a16:creationId xmlns:a16="http://schemas.microsoft.com/office/drawing/2014/main" id="{C910B22B-3BD7-402A-AEC9-1C03E747DCA5}"/>
                  </a:ext>
                </a:extLst>
              </p:cNvPr>
              <p:cNvSpPr/>
              <p:nvPr/>
            </p:nvSpPr>
            <p:spPr>
              <a:xfrm>
                <a:off x="3415855" y="3211258"/>
                <a:ext cx="749807" cy="821340"/>
              </a:xfrm>
              <a:custGeom>
                <a:avLst/>
                <a:gdLst>
                  <a:gd name="connsiteX0" fmla="*/ 444913 w 749807"/>
                  <a:gd name="connsiteY0" fmla="*/ 0 h 821340"/>
                  <a:gd name="connsiteX1" fmla="*/ 159258 w 749807"/>
                  <a:gd name="connsiteY1" fmla="*/ 114300 h 821340"/>
                  <a:gd name="connsiteX2" fmla="*/ 159258 w 749807"/>
                  <a:gd name="connsiteY2" fmla="*/ 0 h 821340"/>
                  <a:gd name="connsiteX3" fmla="*/ 0 w 749807"/>
                  <a:gd name="connsiteY3" fmla="*/ 0 h 821340"/>
                  <a:gd name="connsiteX4" fmla="*/ 0 w 749807"/>
                  <a:gd name="connsiteY4" fmla="*/ 821341 h 821340"/>
                  <a:gd name="connsiteX5" fmla="*/ 159258 w 749807"/>
                  <a:gd name="connsiteY5" fmla="*/ 821341 h 821340"/>
                  <a:gd name="connsiteX6" fmla="*/ 159258 w 749807"/>
                  <a:gd name="connsiteY6" fmla="*/ 321945 h 821340"/>
                  <a:gd name="connsiteX7" fmla="*/ 416147 w 749807"/>
                  <a:gd name="connsiteY7" fmla="*/ 131254 h 821340"/>
                  <a:gd name="connsiteX8" fmla="*/ 589978 w 749807"/>
                  <a:gd name="connsiteY8" fmla="*/ 276701 h 821340"/>
                  <a:gd name="connsiteX9" fmla="*/ 590550 w 749807"/>
                  <a:gd name="connsiteY9" fmla="*/ 276701 h 821340"/>
                  <a:gd name="connsiteX10" fmla="*/ 590550 w 749807"/>
                  <a:gd name="connsiteY10" fmla="*/ 821245 h 821340"/>
                  <a:gd name="connsiteX11" fmla="*/ 749808 w 749807"/>
                  <a:gd name="connsiteY11" fmla="*/ 821245 h 821340"/>
                  <a:gd name="connsiteX12" fmla="*/ 749808 w 749807"/>
                  <a:gd name="connsiteY12" fmla="*/ 276796 h 821340"/>
                  <a:gd name="connsiteX13" fmla="*/ 444913 w 749807"/>
                  <a:gd name="connsiteY13" fmla="*/ 0 h 82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9807" h="821340">
                    <a:moveTo>
                      <a:pt x="444913" y="0"/>
                    </a:moveTo>
                    <a:cubicBezTo>
                      <a:pt x="248126" y="0"/>
                      <a:pt x="160972" y="112109"/>
                      <a:pt x="159258" y="114300"/>
                    </a:cubicBezTo>
                    <a:lnTo>
                      <a:pt x="159258" y="0"/>
                    </a:lnTo>
                    <a:lnTo>
                      <a:pt x="0" y="0"/>
                    </a:lnTo>
                    <a:lnTo>
                      <a:pt x="0" y="821341"/>
                    </a:lnTo>
                    <a:lnTo>
                      <a:pt x="159258" y="821341"/>
                    </a:lnTo>
                    <a:lnTo>
                      <a:pt x="159258" y="321945"/>
                    </a:lnTo>
                    <a:cubicBezTo>
                      <a:pt x="162687" y="201263"/>
                      <a:pt x="314420" y="131254"/>
                      <a:pt x="416147" y="131254"/>
                    </a:cubicBezTo>
                    <a:cubicBezTo>
                      <a:pt x="492157" y="131254"/>
                      <a:pt x="589978" y="183261"/>
                      <a:pt x="589978" y="276701"/>
                    </a:cubicBezTo>
                    <a:lnTo>
                      <a:pt x="590550" y="276701"/>
                    </a:lnTo>
                    <a:lnTo>
                      <a:pt x="590550" y="821245"/>
                    </a:lnTo>
                    <a:lnTo>
                      <a:pt x="749808" y="821245"/>
                    </a:lnTo>
                    <a:lnTo>
                      <a:pt x="749808" y="276796"/>
                    </a:lnTo>
                    <a:cubicBezTo>
                      <a:pt x="749713" y="92107"/>
                      <a:pt x="612743" y="0"/>
                      <a:pt x="444913" y="0"/>
                    </a:cubicBezTo>
                    <a:close/>
                  </a:path>
                </a:pathLst>
              </a:custGeom>
              <a:solidFill>
                <a:srgbClr val="3C3C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20" name="Forme libre : forme 22">
                <a:extLst>
                  <a:ext uri="{FF2B5EF4-FFF2-40B4-BE49-F238E27FC236}">
                    <a16:creationId xmlns:a16="http://schemas.microsoft.com/office/drawing/2014/main" id="{864E6E91-5585-4F6F-ACE6-4A6FF76C47A8}"/>
                  </a:ext>
                </a:extLst>
              </p:cNvPr>
              <p:cNvSpPr/>
              <p:nvPr/>
            </p:nvSpPr>
            <p:spPr>
              <a:xfrm>
                <a:off x="6005059" y="3199161"/>
                <a:ext cx="667170" cy="837247"/>
              </a:xfrm>
              <a:custGeom>
                <a:avLst/>
                <a:gdLst>
                  <a:gd name="connsiteX0" fmla="*/ 413552 w 667170"/>
                  <a:gd name="connsiteY0" fmla="*/ 346234 h 837247"/>
                  <a:gd name="connsiteX1" fmla="*/ 413552 w 667170"/>
                  <a:gd name="connsiteY1" fmla="*/ 346043 h 837247"/>
                  <a:gd name="connsiteX2" fmla="*/ 270391 w 667170"/>
                  <a:gd name="connsiteY2" fmla="*/ 346043 h 837247"/>
                  <a:gd name="connsiteX3" fmla="*/ 151614 w 667170"/>
                  <a:gd name="connsiteY3" fmla="*/ 241649 h 837247"/>
                  <a:gd name="connsiteX4" fmla="*/ 323255 w 667170"/>
                  <a:gd name="connsiteY4" fmla="*/ 139256 h 837247"/>
                  <a:gd name="connsiteX5" fmla="*/ 571952 w 667170"/>
                  <a:gd name="connsiteY5" fmla="*/ 184309 h 837247"/>
                  <a:gd name="connsiteX6" fmla="*/ 626531 w 667170"/>
                  <a:gd name="connsiteY6" fmla="*/ 55912 h 837247"/>
                  <a:gd name="connsiteX7" fmla="*/ 339161 w 667170"/>
                  <a:gd name="connsiteY7" fmla="*/ 0 h 837247"/>
                  <a:gd name="connsiteX8" fmla="*/ 357 w 667170"/>
                  <a:gd name="connsiteY8" fmla="*/ 243650 h 837247"/>
                  <a:gd name="connsiteX9" fmla="*/ 253627 w 667170"/>
                  <a:gd name="connsiteY9" fmla="*/ 491204 h 837247"/>
                  <a:gd name="connsiteX10" fmla="*/ 253627 w 667170"/>
                  <a:gd name="connsiteY10" fmla="*/ 491395 h 837247"/>
                  <a:gd name="connsiteX11" fmla="*/ 396788 w 667170"/>
                  <a:gd name="connsiteY11" fmla="*/ 491395 h 837247"/>
                  <a:gd name="connsiteX12" fmla="*/ 515564 w 667170"/>
                  <a:gd name="connsiteY12" fmla="*/ 595694 h 837247"/>
                  <a:gd name="connsiteX13" fmla="*/ 343924 w 667170"/>
                  <a:gd name="connsiteY13" fmla="*/ 698087 h 837247"/>
                  <a:gd name="connsiteX14" fmla="*/ 68080 w 667170"/>
                  <a:gd name="connsiteY14" fmla="*/ 640842 h 837247"/>
                  <a:gd name="connsiteX15" fmla="*/ 13978 w 667170"/>
                  <a:gd name="connsiteY15" fmla="*/ 768572 h 837247"/>
                  <a:gd name="connsiteX16" fmla="*/ 328017 w 667170"/>
                  <a:gd name="connsiteY16" fmla="*/ 837247 h 837247"/>
                  <a:gd name="connsiteX17" fmla="*/ 666821 w 667170"/>
                  <a:gd name="connsiteY17" fmla="*/ 593598 h 837247"/>
                  <a:gd name="connsiteX18" fmla="*/ 413552 w 667170"/>
                  <a:gd name="connsiteY18" fmla="*/ 346234 h 83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7170" h="837247">
                    <a:moveTo>
                      <a:pt x="413552" y="346234"/>
                    </a:moveTo>
                    <a:lnTo>
                      <a:pt x="413552" y="346043"/>
                    </a:lnTo>
                    <a:lnTo>
                      <a:pt x="270391" y="346043"/>
                    </a:lnTo>
                    <a:cubicBezTo>
                      <a:pt x="190857" y="346043"/>
                      <a:pt x="148376" y="315373"/>
                      <a:pt x="151614" y="241649"/>
                    </a:cubicBezTo>
                    <a:cubicBezTo>
                      <a:pt x="154948" y="163830"/>
                      <a:pt x="239720" y="139256"/>
                      <a:pt x="323255" y="139256"/>
                    </a:cubicBezTo>
                    <a:cubicBezTo>
                      <a:pt x="442317" y="139256"/>
                      <a:pt x="530233" y="167545"/>
                      <a:pt x="571952" y="184309"/>
                    </a:cubicBezTo>
                    <a:lnTo>
                      <a:pt x="626531" y="55912"/>
                    </a:lnTo>
                    <a:cubicBezTo>
                      <a:pt x="580716" y="36004"/>
                      <a:pt x="478608" y="0"/>
                      <a:pt x="339161" y="0"/>
                    </a:cubicBezTo>
                    <a:cubicBezTo>
                      <a:pt x="199906" y="0"/>
                      <a:pt x="8549" y="55245"/>
                      <a:pt x="357" y="243650"/>
                    </a:cubicBezTo>
                    <a:cubicBezTo>
                      <a:pt x="-7644" y="427196"/>
                      <a:pt x="120086" y="488252"/>
                      <a:pt x="253627" y="491204"/>
                    </a:cubicBezTo>
                    <a:lnTo>
                      <a:pt x="253627" y="491395"/>
                    </a:lnTo>
                    <a:lnTo>
                      <a:pt x="396788" y="491395"/>
                    </a:lnTo>
                    <a:cubicBezTo>
                      <a:pt x="476321" y="491395"/>
                      <a:pt x="518803" y="522065"/>
                      <a:pt x="515564" y="595694"/>
                    </a:cubicBezTo>
                    <a:cubicBezTo>
                      <a:pt x="512231" y="673513"/>
                      <a:pt x="427458" y="698087"/>
                      <a:pt x="343924" y="698087"/>
                    </a:cubicBezTo>
                    <a:cubicBezTo>
                      <a:pt x="174855" y="698087"/>
                      <a:pt x="68080" y="640842"/>
                      <a:pt x="68080" y="640842"/>
                    </a:cubicBezTo>
                    <a:lnTo>
                      <a:pt x="13978" y="768572"/>
                    </a:lnTo>
                    <a:cubicBezTo>
                      <a:pt x="13978" y="768572"/>
                      <a:pt x="135612" y="837247"/>
                      <a:pt x="328017" y="837247"/>
                    </a:cubicBezTo>
                    <a:cubicBezTo>
                      <a:pt x="467177" y="837247"/>
                      <a:pt x="658630" y="782003"/>
                      <a:pt x="666821" y="593598"/>
                    </a:cubicBezTo>
                    <a:cubicBezTo>
                      <a:pt x="674727" y="410337"/>
                      <a:pt x="547092" y="349282"/>
                      <a:pt x="413552" y="346234"/>
                    </a:cubicBezTo>
                    <a:close/>
                  </a:path>
                </a:pathLst>
              </a:custGeom>
              <a:solidFill>
                <a:srgbClr val="3C3C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21" name="Forme libre : forme 23">
                <a:extLst>
                  <a:ext uri="{FF2B5EF4-FFF2-40B4-BE49-F238E27FC236}">
                    <a16:creationId xmlns:a16="http://schemas.microsoft.com/office/drawing/2014/main" id="{1FA0679D-AE7B-46B1-934A-E8319FC98439}"/>
                  </a:ext>
                </a:extLst>
              </p:cNvPr>
              <p:cNvSpPr/>
              <p:nvPr/>
            </p:nvSpPr>
            <p:spPr>
              <a:xfrm>
                <a:off x="5090064" y="3195351"/>
                <a:ext cx="793527" cy="843248"/>
              </a:xfrm>
              <a:custGeom>
                <a:avLst/>
                <a:gdLst>
                  <a:gd name="connsiteX0" fmla="*/ 403765 w 793527"/>
                  <a:gd name="connsiteY0" fmla="*/ 0 h 843248"/>
                  <a:gd name="connsiteX1" fmla="*/ 0 w 793527"/>
                  <a:gd name="connsiteY1" fmla="*/ 429578 h 843248"/>
                  <a:gd name="connsiteX2" fmla="*/ 440722 w 793527"/>
                  <a:gd name="connsiteY2" fmla="*/ 843248 h 843248"/>
                  <a:gd name="connsiteX3" fmla="*/ 753808 w 793527"/>
                  <a:gd name="connsiteY3" fmla="*/ 774573 h 843248"/>
                  <a:gd name="connsiteX4" fmla="*/ 695134 w 793527"/>
                  <a:gd name="connsiteY4" fmla="*/ 652081 h 843248"/>
                  <a:gd name="connsiteX5" fmla="*/ 435769 w 793527"/>
                  <a:gd name="connsiteY5" fmla="*/ 703040 h 843248"/>
                  <a:gd name="connsiteX6" fmla="*/ 165163 w 793527"/>
                  <a:gd name="connsiteY6" fmla="*/ 491204 h 843248"/>
                  <a:gd name="connsiteX7" fmla="*/ 632460 w 793527"/>
                  <a:gd name="connsiteY7" fmla="*/ 491204 h 843248"/>
                  <a:gd name="connsiteX8" fmla="*/ 793528 w 793527"/>
                  <a:gd name="connsiteY8" fmla="*/ 491204 h 843248"/>
                  <a:gd name="connsiteX9" fmla="*/ 793528 w 793527"/>
                  <a:gd name="connsiteY9" fmla="*/ 419671 h 843248"/>
                  <a:gd name="connsiteX10" fmla="*/ 403765 w 793527"/>
                  <a:gd name="connsiteY10" fmla="*/ 0 h 843248"/>
                  <a:gd name="connsiteX11" fmla="*/ 167068 w 793527"/>
                  <a:gd name="connsiteY11" fmla="*/ 359950 h 843248"/>
                  <a:gd name="connsiteX12" fmla="*/ 409670 w 793527"/>
                  <a:gd name="connsiteY12" fmla="*/ 135255 h 843248"/>
                  <a:gd name="connsiteX13" fmla="*/ 630460 w 793527"/>
                  <a:gd name="connsiteY13" fmla="*/ 359950 h 843248"/>
                  <a:gd name="connsiteX14" fmla="*/ 167068 w 793527"/>
                  <a:gd name="connsiteY14" fmla="*/ 359950 h 84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3527" h="843248">
                    <a:moveTo>
                      <a:pt x="403765" y="0"/>
                    </a:moveTo>
                    <a:cubicBezTo>
                      <a:pt x="173069" y="0"/>
                      <a:pt x="0" y="133255"/>
                      <a:pt x="0" y="429578"/>
                    </a:cubicBezTo>
                    <a:cubicBezTo>
                      <a:pt x="0" y="725900"/>
                      <a:pt x="218218" y="843248"/>
                      <a:pt x="440722" y="843248"/>
                    </a:cubicBezTo>
                    <a:cubicBezTo>
                      <a:pt x="645985" y="843248"/>
                      <a:pt x="753808" y="774573"/>
                      <a:pt x="753808" y="774573"/>
                    </a:cubicBezTo>
                    <a:lnTo>
                      <a:pt x="695134" y="652081"/>
                    </a:lnTo>
                    <a:cubicBezTo>
                      <a:pt x="695134" y="652081"/>
                      <a:pt x="615601" y="703040"/>
                      <a:pt x="435769" y="703040"/>
                    </a:cubicBezTo>
                    <a:cubicBezTo>
                      <a:pt x="314039" y="703040"/>
                      <a:pt x="183070" y="666274"/>
                      <a:pt x="165163" y="491204"/>
                    </a:cubicBezTo>
                    <a:lnTo>
                      <a:pt x="632460" y="491204"/>
                    </a:lnTo>
                    <a:lnTo>
                      <a:pt x="793528" y="491204"/>
                    </a:lnTo>
                    <a:lnTo>
                      <a:pt x="793528" y="419671"/>
                    </a:lnTo>
                    <a:cubicBezTo>
                      <a:pt x="793528" y="149162"/>
                      <a:pt x="668274" y="0"/>
                      <a:pt x="403765" y="0"/>
                    </a:cubicBezTo>
                    <a:close/>
                    <a:moveTo>
                      <a:pt x="167068" y="359950"/>
                    </a:moveTo>
                    <a:cubicBezTo>
                      <a:pt x="184975" y="186880"/>
                      <a:pt x="274415" y="135255"/>
                      <a:pt x="409670" y="135255"/>
                    </a:cubicBezTo>
                    <a:cubicBezTo>
                      <a:pt x="554831" y="135255"/>
                      <a:pt x="620458" y="204883"/>
                      <a:pt x="630460" y="359950"/>
                    </a:cubicBezTo>
                    <a:lnTo>
                      <a:pt x="167068" y="359950"/>
                    </a:lnTo>
                    <a:close/>
                  </a:path>
                </a:pathLst>
              </a:custGeom>
              <a:solidFill>
                <a:srgbClr val="3C3C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22" name="Forme libre : forme 24">
                <a:extLst>
                  <a:ext uri="{FF2B5EF4-FFF2-40B4-BE49-F238E27FC236}">
                    <a16:creationId xmlns:a16="http://schemas.microsoft.com/office/drawing/2014/main" id="{024850A8-8D36-482C-89B1-9A0DF65551BD}"/>
                  </a:ext>
                </a:extLst>
              </p:cNvPr>
              <p:cNvSpPr/>
              <p:nvPr/>
            </p:nvSpPr>
            <p:spPr>
              <a:xfrm>
                <a:off x="4311705" y="3199161"/>
                <a:ext cx="667170" cy="837247"/>
              </a:xfrm>
              <a:custGeom>
                <a:avLst/>
                <a:gdLst>
                  <a:gd name="connsiteX0" fmla="*/ 413552 w 667170"/>
                  <a:gd name="connsiteY0" fmla="*/ 346234 h 837247"/>
                  <a:gd name="connsiteX1" fmla="*/ 413552 w 667170"/>
                  <a:gd name="connsiteY1" fmla="*/ 346043 h 837247"/>
                  <a:gd name="connsiteX2" fmla="*/ 270391 w 667170"/>
                  <a:gd name="connsiteY2" fmla="*/ 346043 h 837247"/>
                  <a:gd name="connsiteX3" fmla="*/ 151614 w 667170"/>
                  <a:gd name="connsiteY3" fmla="*/ 241649 h 837247"/>
                  <a:gd name="connsiteX4" fmla="*/ 323255 w 667170"/>
                  <a:gd name="connsiteY4" fmla="*/ 139256 h 837247"/>
                  <a:gd name="connsiteX5" fmla="*/ 571952 w 667170"/>
                  <a:gd name="connsiteY5" fmla="*/ 184309 h 837247"/>
                  <a:gd name="connsiteX6" fmla="*/ 626531 w 667170"/>
                  <a:gd name="connsiteY6" fmla="*/ 55912 h 837247"/>
                  <a:gd name="connsiteX7" fmla="*/ 339161 w 667170"/>
                  <a:gd name="connsiteY7" fmla="*/ 0 h 837247"/>
                  <a:gd name="connsiteX8" fmla="*/ 357 w 667170"/>
                  <a:gd name="connsiteY8" fmla="*/ 243650 h 837247"/>
                  <a:gd name="connsiteX9" fmla="*/ 253627 w 667170"/>
                  <a:gd name="connsiteY9" fmla="*/ 491204 h 837247"/>
                  <a:gd name="connsiteX10" fmla="*/ 253627 w 667170"/>
                  <a:gd name="connsiteY10" fmla="*/ 491395 h 837247"/>
                  <a:gd name="connsiteX11" fmla="*/ 396788 w 667170"/>
                  <a:gd name="connsiteY11" fmla="*/ 491395 h 837247"/>
                  <a:gd name="connsiteX12" fmla="*/ 515564 w 667170"/>
                  <a:gd name="connsiteY12" fmla="*/ 595694 h 837247"/>
                  <a:gd name="connsiteX13" fmla="*/ 343924 w 667170"/>
                  <a:gd name="connsiteY13" fmla="*/ 698087 h 837247"/>
                  <a:gd name="connsiteX14" fmla="*/ 68080 w 667170"/>
                  <a:gd name="connsiteY14" fmla="*/ 640842 h 837247"/>
                  <a:gd name="connsiteX15" fmla="*/ 13978 w 667170"/>
                  <a:gd name="connsiteY15" fmla="*/ 768572 h 837247"/>
                  <a:gd name="connsiteX16" fmla="*/ 328017 w 667170"/>
                  <a:gd name="connsiteY16" fmla="*/ 837247 h 837247"/>
                  <a:gd name="connsiteX17" fmla="*/ 666821 w 667170"/>
                  <a:gd name="connsiteY17" fmla="*/ 593598 h 837247"/>
                  <a:gd name="connsiteX18" fmla="*/ 413552 w 667170"/>
                  <a:gd name="connsiteY18" fmla="*/ 346234 h 83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7170" h="837247">
                    <a:moveTo>
                      <a:pt x="413552" y="346234"/>
                    </a:moveTo>
                    <a:lnTo>
                      <a:pt x="413552" y="346043"/>
                    </a:lnTo>
                    <a:lnTo>
                      <a:pt x="270391" y="346043"/>
                    </a:lnTo>
                    <a:cubicBezTo>
                      <a:pt x="190857" y="346043"/>
                      <a:pt x="148376" y="315373"/>
                      <a:pt x="151614" y="241649"/>
                    </a:cubicBezTo>
                    <a:cubicBezTo>
                      <a:pt x="154948" y="163830"/>
                      <a:pt x="239720" y="139256"/>
                      <a:pt x="323255" y="139256"/>
                    </a:cubicBezTo>
                    <a:cubicBezTo>
                      <a:pt x="442317" y="139256"/>
                      <a:pt x="530233" y="167545"/>
                      <a:pt x="571952" y="184309"/>
                    </a:cubicBezTo>
                    <a:lnTo>
                      <a:pt x="626531" y="55912"/>
                    </a:lnTo>
                    <a:cubicBezTo>
                      <a:pt x="580715" y="36004"/>
                      <a:pt x="478607" y="0"/>
                      <a:pt x="339161" y="0"/>
                    </a:cubicBezTo>
                    <a:cubicBezTo>
                      <a:pt x="199906" y="0"/>
                      <a:pt x="8549" y="55245"/>
                      <a:pt x="357" y="243650"/>
                    </a:cubicBezTo>
                    <a:cubicBezTo>
                      <a:pt x="-7644" y="427196"/>
                      <a:pt x="120086" y="488252"/>
                      <a:pt x="253627" y="491204"/>
                    </a:cubicBezTo>
                    <a:lnTo>
                      <a:pt x="253627" y="491395"/>
                    </a:lnTo>
                    <a:lnTo>
                      <a:pt x="396788" y="491395"/>
                    </a:lnTo>
                    <a:cubicBezTo>
                      <a:pt x="476321" y="491395"/>
                      <a:pt x="518803" y="522065"/>
                      <a:pt x="515564" y="595694"/>
                    </a:cubicBezTo>
                    <a:cubicBezTo>
                      <a:pt x="512231" y="673513"/>
                      <a:pt x="427458" y="698087"/>
                      <a:pt x="343924" y="698087"/>
                    </a:cubicBezTo>
                    <a:cubicBezTo>
                      <a:pt x="174855" y="698087"/>
                      <a:pt x="68080" y="640842"/>
                      <a:pt x="68080" y="640842"/>
                    </a:cubicBezTo>
                    <a:lnTo>
                      <a:pt x="13978" y="768572"/>
                    </a:lnTo>
                    <a:cubicBezTo>
                      <a:pt x="13978" y="768572"/>
                      <a:pt x="135612" y="837247"/>
                      <a:pt x="328017" y="837247"/>
                    </a:cubicBezTo>
                    <a:cubicBezTo>
                      <a:pt x="467273" y="837247"/>
                      <a:pt x="658630" y="782003"/>
                      <a:pt x="666821" y="593598"/>
                    </a:cubicBezTo>
                    <a:cubicBezTo>
                      <a:pt x="674727" y="410337"/>
                      <a:pt x="547092" y="349282"/>
                      <a:pt x="413552" y="346234"/>
                    </a:cubicBezTo>
                    <a:close/>
                  </a:path>
                </a:pathLst>
              </a:custGeom>
              <a:solidFill>
                <a:srgbClr val="3C3C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  <p:sp>
            <p:nvSpPr>
              <p:cNvPr id="23" name="Forme libre : forme 33">
                <a:extLst>
                  <a:ext uri="{FF2B5EF4-FFF2-40B4-BE49-F238E27FC236}">
                    <a16:creationId xmlns:a16="http://schemas.microsoft.com/office/drawing/2014/main" id="{C4D8D355-EDAD-414F-BF39-20AEE0C91120}"/>
                  </a:ext>
                </a:extLst>
              </p:cNvPr>
              <p:cNvSpPr/>
              <p:nvPr/>
            </p:nvSpPr>
            <p:spPr>
              <a:xfrm>
                <a:off x="2471737" y="3201066"/>
                <a:ext cx="761618" cy="833246"/>
              </a:xfrm>
              <a:custGeom>
                <a:avLst/>
                <a:gdLst>
                  <a:gd name="connsiteX0" fmla="*/ 378714 w 761618"/>
                  <a:gd name="connsiteY0" fmla="*/ 0 h 833246"/>
                  <a:gd name="connsiteX1" fmla="*/ 66485 w 761618"/>
                  <a:gd name="connsiteY1" fmla="*/ 51244 h 833246"/>
                  <a:gd name="connsiteX2" fmla="*/ 129445 w 761618"/>
                  <a:gd name="connsiteY2" fmla="*/ 179546 h 833246"/>
                  <a:gd name="connsiteX3" fmla="*/ 396716 w 761618"/>
                  <a:gd name="connsiteY3" fmla="*/ 139255 h 833246"/>
                  <a:gd name="connsiteX4" fmla="*/ 602552 w 761618"/>
                  <a:gd name="connsiteY4" fmla="*/ 288798 h 833246"/>
                  <a:gd name="connsiteX5" fmla="*/ 602552 w 761618"/>
                  <a:gd name="connsiteY5" fmla="*/ 338233 h 833246"/>
                  <a:gd name="connsiteX6" fmla="*/ 288322 w 761618"/>
                  <a:gd name="connsiteY6" fmla="*/ 338233 h 833246"/>
                  <a:gd name="connsiteX7" fmla="*/ 0 w 761618"/>
                  <a:gd name="connsiteY7" fmla="*/ 584645 h 833246"/>
                  <a:gd name="connsiteX8" fmla="*/ 310991 w 761618"/>
                  <a:gd name="connsiteY8" fmla="*/ 833247 h 833246"/>
                  <a:gd name="connsiteX9" fmla="*/ 602552 w 761618"/>
                  <a:gd name="connsiteY9" fmla="*/ 718756 h 833246"/>
                  <a:gd name="connsiteX10" fmla="*/ 602552 w 761618"/>
                  <a:gd name="connsiteY10" fmla="*/ 833247 h 833246"/>
                  <a:gd name="connsiteX11" fmla="*/ 761619 w 761618"/>
                  <a:gd name="connsiteY11" fmla="*/ 833247 h 833246"/>
                  <a:gd name="connsiteX12" fmla="*/ 761619 w 761618"/>
                  <a:gd name="connsiteY12" fmla="*/ 243554 h 833246"/>
                  <a:gd name="connsiteX13" fmla="*/ 378714 w 761618"/>
                  <a:gd name="connsiteY13" fmla="*/ 0 h 833246"/>
                  <a:gd name="connsiteX14" fmla="*/ 602552 w 761618"/>
                  <a:gd name="connsiteY14" fmla="*/ 507206 h 833246"/>
                  <a:gd name="connsiteX15" fmla="*/ 340328 w 761618"/>
                  <a:gd name="connsiteY15" fmla="*/ 701992 h 833246"/>
                  <a:gd name="connsiteX16" fmla="*/ 163068 w 761618"/>
                  <a:gd name="connsiteY16" fmla="*/ 582644 h 833246"/>
                  <a:gd name="connsiteX17" fmla="*/ 298323 w 761618"/>
                  <a:gd name="connsiteY17" fmla="*/ 463296 h 833246"/>
                  <a:gd name="connsiteX18" fmla="*/ 602647 w 761618"/>
                  <a:gd name="connsiteY18" fmla="*/ 463296 h 833246"/>
                  <a:gd name="connsiteX19" fmla="*/ 602647 w 761618"/>
                  <a:gd name="connsiteY19" fmla="*/ 507206 h 83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61618" h="833246">
                    <a:moveTo>
                      <a:pt x="378714" y="0"/>
                    </a:moveTo>
                    <a:cubicBezTo>
                      <a:pt x="232886" y="0"/>
                      <a:pt x="123063" y="30861"/>
                      <a:pt x="66485" y="51244"/>
                    </a:cubicBezTo>
                    <a:lnTo>
                      <a:pt x="129445" y="179546"/>
                    </a:lnTo>
                    <a:cubicBezTo>
                      <a:pt x="180880" y="162687"/>
                      <a:pt x="274320" y="139255"/>
                      <a:pt x="396716" y="139255"/>
                    </a:cubicBezTo>
                    <a:cubicBezTo>
                      <a:pt x="491204" y="139255"/>
                      <a:pt x="602552" y="164973"/>
                      <a:pt x="602552" y="288798"/>
                    </a:cubicBezTo>
                    <a:cubicBezTo>
                      <a:pt x="602552" y="288798"/>
                      <a:pt x="602361" y="334042"/>
                      <a:pt x="602552" y="338233"/>
                    </a:cubicBezTo>
                    <a:lnTo>
                      <a:pt x="288322" y="338233"/>
                    </a:lnTo>
                    <a:cubicBezTo>
                      <a:pt x="129254" y="338042"/>
                      <a:pt x="0" y="393763"/>
                      <a:pt x="0" y="584645"/>
                    </a:cubicBezTo>
                    <a:cubicBezTo>
                      <a:pt x="0" y="755332"/>
                      <a:pt x="139732" y="833247"/>
                      <a:pt x="310991" y="833247"/>
                    </a:cubicBezTo>
                    <a:cubicBezTo>
                      <a:pt x="513779" y="833247"/>
                      <a:pt x="602552" y="718756"/>
                      <a:pt x="602552" y="718756"/>
                    </a:cubicBezTo>
                    <a:lnTo>
                      <a:pt x="602552" y="833247"/>
                    </a:lnTo>
                    <a:lnTo>
                      <a:pt x="761619" y="833247"/>
                    </a:lnTo>
                    <a:lnTo>
                      <a:pt x="761619" y="243554"/>
                    </a:lnTo>
                    <a:cubicBezTo>
                      <a:pt x="752475" y="55150"/>
                      <a:pt x="536067" y="0"/>
                      <a:pt x="378714" y="0"/>
                    </a:cubicBezTo>
                    <a:close/>
                    <a:moveTo>
                      <a:pt x="602552" y="507206"/>
                    </a:moveTo>
                    <a:cubicBezTo>
                      <a:pt x="602552" y="630364"/>
                      <a:pt x="445294" y="701992"/>
                      <a:pt x="340328" y="701992"/>
                    </a:cubicBezTo>
                    <a:cubicBezTo>
                      <a:pt x="262795" y="701992"/>
                      <a:pt x="163068" y="676084"/>
                      <a:pt x="163068" y="582644"/>
                    </a:cubicBezTo>
                    <a:cubicBezTo>
                      <a:pt x="163068" y="489204"/>
                      <a:pt x="216789" y="463296"/>
                      <a:pt x="298323" y="463296"/>
                    </a:cubicBezTo>
                    <a:lnTo>
                      <a:pt x="602647" y="463296"/>
                    </a:lnTo>
                    <a:lnTo>
                      <a:pt x="602647" y="507206"/>
                    </a:lnTo>
                    <a:close/>
                  </a:path>
                </a:pathLst>
              </a:custGeom>
              <a:solidFill>
                <a:srgbClr val="3C3C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2400"/>
              </a:p>
            </p:txBody>
          </p:sp>
        </p:grpSp>
        <p:sp>
          <p:nvSpPr>
            <p:cNvPr id="14" name="Forme libre : forme 16">
              <a:extLst>
                <a:ext uri="{FF2B5EF4-FFF2-40B4-BE49-F238E27FC236}">
                  <a16:creationId xmlns:a16="http://schemas.microsoft.com/office/drawing/2014/main" id="{7148A700-F7D8-4402-9F95-58B18F8C236D}"/>
                </a:ext>
              </a:extLst>
            </p:cNvPr>
            <p:cNvSpPr/>
            <p:nvPr/>
          </p:nvSpPr>
          <p:spPr>
            <a:xfrm>
              <a:off x="4142993" y="1104900"/>
              <a:ext cx="859916" cy="433102"/>
            </a:xfrm>
            <a:custGeom>
              <a:avLst/>
              <a:gdLst>
                <a:gd name="connsiteX0" fmla="*/ 859917 w 859916"/>
                <a:gd name="connsiteY0" fmla="*/ 124968 h 433102"/>
                <a:gd name="connsiteX1" fmla="*/ 431387 w 859916"/>
                <a:gd name="connsiteY1" fmla="*/ 0 h 433102"/>
                <a:gd name="connsiteX2" fmla="*/ 0 w 859916"/>
                <a:gd name="connsiteY2" fmla="*/ 118967 h 433102"/>
                <a:gd name="connsiteX3" fmla="*/ 430435 w 859916"/>
                <a:gd name="connsiteY3" fmla="*/ 433102 h 433102"/>
                <a:gd name="connsiteX4" fmla="*/ 859917 w 859916"/>
                <a:gd name="connsiteY4" fmla="*/ 124968 h 43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916" h="433102">
                  <a:moveTo>
                    <a:pt x="859917" y="124968"/>
                  </a:moveTo>
                  <a:cubicBezTo>
                    <a:pt x="742759" y="49720"/>
                    <a:pt x="588645" y="0"/>
                    <a:pt x="431387" y="0"/>
                  </a:cubicBezTo>
                  <a:cubicBezTo>
                    <a:pt x="285274" y="0"/>
                    <a:pt x="134779" y="35719"/>
                    <a:pt x="0" y="118967"/>
                  </a:cubicBezTo>
                  <a:cubicBezTo>
                    <a:pt x="0" y="118967"/>
                    <a:pt x="183642" y="432530"/>
                    <a:pt x="430435" y="433102"/>
                  </a:cubicBezTo>
                  <a:cubicBezTo>
                    <a:pt x="677132" y="433673"/>
                    <a:pt x="859917" y="124968"/>
                    <a:pt x="859917" y="124968"/>
                  </a:cubicBezTo>
                  <a:close/>
                </a:path>
              </a:pathLst>
            </a:custGeom>
            <a:solidFill>
              <a:srgbClr val="FFE8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7">
              <a:extLst>
                <a:ext uri="{FF2B5EF4-FFF2-40B4-BE49-F238E27FC236}">
                  <a16:creationId xmlns:a16="http://schemas.microsoft.com/office/drawing/2014/main" id="{043231D7-5025-44C3-900B-149CF010FC9F}"/>
                </a:ext>
              </a:extLst>
            </p:cNvPr>
            <p:cNvSpPr/>
            <p:nvPr/>
          </p:nvSpPr>
          <p:spPr>
            <a:xfrm>
              <a:off x="3749374" y="1300924"/>
              <a:ext cx="466844" cy="817244"/>
            </a:xfrm>
            <a:custGeom>
              <a:avLst/>
              <a:gdLst>
                <a:gd name="connsiteX0" fmla="*/ 287416 w 466844"/>
                <a:gd name="connsiteY0" fmla="*/ 0 h 817244"/>
                <a:gd name="connsiteX1" fmla="*/ 40051 w 466844"/>
                <a:gd name="connsiteY1" fmla="*/ 371570 h 817244"/>
                <a:gd name="connsiteX2" fmla="*/ 24145 w 466844"/>
                <a:gd name="connsiteY2" fmla="*/ 817245 h 817244"/>
                <a:gd name="connsiteX3" fmla="*/ 451722 w 466844"/>
                <a:gd name="connsiteY3" fmla="*/ 506444 h 817244"/>
                <a:gd name="connsiteX4" fmla="*/ 287416 w 466844"/>
                <a:gd name="connsiteY4" fmla="*/ 0 h 81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844" h="817244">
                  <a:moveTo>
                    <a:pt x="287416" y="0"/>
                  </a:moveTo>
                  <a:cubicBezTo>
                    <a:pt x="175021" y="94488"/>
                    <a:pt x="88915" y="222123"/>
                    <a:pt x="40051" y="371570"/>
                  </a:cubicBezTo>
                  <a:cubicBezTo>
                    <a:pt x="-8907" y="521018"/>
                    <a:pt x="-11479" y="669322"/>
                    <a:pt x="24145" y="817245"/>
                  </a:cubicBezTo>
                  <a:cubicBezTo>
                    <a:pt x="24145" y="817245"/>
                    <a:pt x="374855" y="740855"/>
                    <a:pt x="451722" y="506444"/>
                  </a:cubicBezTo>
                  <a:cubicBezTo>
                    <a:pt x="528589" y="272034"/>
                    <a:pt x="287416" y="0"/>
                    <a:pt x="287416" y="0"/>
                  </a:cubicBezTo>
                  <a:close/>
                </a:path>
              </a:pathLst>
            </a:custGeom>
            <a:solidFill>
              <a:srgbClr val="FF99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6" name="Forme libre : forme 18">
              <a:extLst>
                <a:ext uri="{FF2B5EF4-FFF2-40B4-BE49-F238E27FC236}">
                  <a16:creationId xmlns:a16="http://schemas.microsoft.com/office/drawing/2014/main" id="{A057539C-0DF8-4385-B5A0-076759EE1E9E}"/>
                </a:ext>
              </a:extLst>
            </p:cNvPr>
            <p:cNvSpPr/>
            <p:nvPr/>
          </p:nvSpPr>
          <p:spPr>
            <a:xfrm>
              <a:off x="3810094" y="2167431"/>
              <a:ext cx="695999" cy="571005"/>
            </a:xfrm>
            <a:custGeom>
              <a:avLst/>
              <a:gdLst>
                <a:gd name="connsiteX0" fmla="*/ 0 w 695999"/>
                <a:gd name="connsiteY0" fmla="*/ 63418 h 571005"/>
                <a:gd name="connsiteX1" fmla="*/ 274034 w 695999"/>
                <a:gd name="connsiteY1" fmla="*/ 414986 h 571005"/>
                <a:gd name="connsiteX2" fmla="*/ 693611 w 695999"/>
                <a:gd name="connsiteY2" fmla="*/ 571006 h 571005"/>
                <a:gd name="connsiteX3" fmla="*/ 529400 w 695999"/>
                <a:gd name="connsiteY3" fmla="*/ 65133 h 571005"/>
                <a:gd name="connsiteX4" fmla="*/ 0 w 695999"/>
                <a:gd name="connsiteY4" fmla="*/ 63418 h 57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999" h="571005">
                  <a:moveTo>
                    <a:pt x="0" y="63418"/>
                  </a:moveTo>
                  <a:cubicBezTo>
                    <a:pt x="57436" y="202198"/>
                    <a:pt x="148876" y="322022"/>
                    <a:pt x="274034" y="414986"/>
                  </a:cubicBezTo>
                  <a:cubicBezTo>
                    <a:pt x="400241" y="508712"/>
                    <a:pt x="552926" y="561671"/>
                    <a:pt x="693611" y="571006"/>
                  </a:cubicBezTo>
                  <a:cubicBezTo>
                    <a:pt x="693611" y="571006"/>
                    <a:pt x="728758" y="210675"/>
                    <a:pt x="529400" y="65133"/>
                  </a:cubicBezTo>
                  <a:cubicBezTo>
                    <a:pt x="330041" y="-80409"/>
                    <a:pt x="0" y="63418"/>
                    <a:pt x="0" y="63418"/>
                  </a:cubicBezTo>
                  <a:close/>
                </a:path>
              </a:pathLst>
            </a:custGeom>
            <a:solidFill>
              <a:srgbClr val="E100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7" name="Forme libre : forme 19">
              <a:extLst>
                <a:ext uri="{FF2B5EF4-FFF2-40B4-BE49-F238E27FC236}">
                  <a16:creationId xmlns:a16="http://schemas.microsoft.com/office/drawing/2014/main" id="{C9A25EC6-816D-4BF1-B5DF-B2396460CD9C}"/>
                </a:ext>
              </a:extLst>
            </p:cNvPr>
            <p:cNvSpPr/>
            <p:nvPr/>
          </p:nvSpPr>
          <p:spPr>
            <a:xfrm>
              <a:off x="4633686" y="2165635"/>
              <a:ext cx="694216" cy="572421"/>
            </a:xfrm>
            <a:custGeom>
              <a:avLst/>
              <a:gdLst>
                <a:gd name="connsiteX0" fmla="*/ 3178 w 694216"/>
                <a:gd name="connsiteY0" fmla="*/ 572422 h 572421"/>
                <a:gd name="connsiteX1" fmla="*/ 420087 w 694216"/>
                <a:gd name="connsiteY1" fmla="*/ 414783 h 572421"/>
                <a:gd name="connsiteX2" fmla="*/ 694217 w 694216"/>
                <a:gd name="connsiteY2" fmla="*/ 61024 h 572421"/>
                <a:gd name="connsiteX3" fmla="*/ 161960 w 694216"/>
                <a:gd name="connsiteY3" fmla="*/ 66930 h 572421"/>
                <a:gd name="connsiteX4" fmla="*/ 3178 w 694216"/>
                <a:gd name="connsiteY4" fmla="*/ 572422 h 57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216" h="572421">
                  <a:moveTo>
                    <a:pt x="3178" y="572422"/>
                  </a:moveTo>
                  <a:cubicBezTo>
                    <a:pt x="160817" y="556705"/>
                    <a:pt x="292738" y="506985"/>
                    <a:pt x="420087" y="414783"/>
                  </a:cubicBezTo>
                  <a:cubicBezTo>
                    <a:pt x="543341" y="325533"/>
                    <a:pt x="637162" y="199327"/>
                    <a:pt x="694217" y="61024"/>
                  </a:cubicBezTo>
                  <a:cubicBezTo>
                    <a:pt x="694217" y="61024"/>
                    <a:pt x="360080" y="-80136"/>
                    <a:pt x="161960" y="66930"/>
                  </a:cubicBezTo>
                  <a:cubicBezTo>
                    <a:pt x="-36160" y="213996"/>
                    <a:pt x="3178" y="572422"/>
                    <a:pt x="3178" y="572422"/>
                  </a:cubicBezTo>
                  <a:close/>
                </a:path>
              </a:pathLst>
            </a:custGeom>
            <a:solidFill>
              <a:srgbClr val="5770B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8" name="Forme libre : forme 20">
              <a:extLst>
                <a:ext uri="{FF2B5EF4-FFF2-40B4-BE49-F238E27FC236}">
                  <a16:creationId xmlns:a16="http://schemas.microsoft.com/office/drawing/2014/main" id="{B6F03869-A025-426A-8DB2-BBE57A2FA149}"/>
                </a:ext>
              </a:extLst>
            </p:cNvPr>
            <p:cNvSpPr/>
            <p:nvPr/>
          </p:nvSpPr>
          <p:spPr>
            <a:xfrm>
              <a:off x="4920405" y="1302353"/>
              <a:ext cx="465742" cy="817435"/>
            </a:xfrm>
            <a:custGeom>
              <a:avLst/>
              <a:gdLst>
                <a:gd name="connsiteX0" fmla="*/ 441883 w 465742"/>
                <a:gd name="connsiteY0" fmla="*/ 817436 h 817435"/>
                <a:gd name="connsiteX1" fmla="*/ 427024 w 465742"/>
                <a:gd name="connsiteY1" fmla="*/ 371189 h 817435"/>
                <a:gd name="connsiteX2" fmla="*/ 180707 w 465742"/>
                <a:gd name="connsiteY2" fmla="*/ 0 h 817435"/>
                <a:gd name="connsiteX3" fmla="*/ 14687 w 465742"/>
                <a:gd name="connsiteY3" fmla="*/ 504158 h 817435"/>
                <a:gd name="connsiteX4" fmla="*/ 441883 w 465742"/>
                <a:gd name="connsiteY4" fmla="*/ 817436 h 81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742" h="817435">
                  <a:moveTo>
                    <a:pt x="441883" y="817436"/>
                  </a:moveTo>
                  <a:cubicBezTo>
                    <a:pt x="476268" y="675799"/>
                    <a:pt x="475316" y="520827"/>
                    <a:pt x="427024" y="371189"/>
                  </a:cubicBezTo>
                  <a:cubicBezTo>
                    <a:pt x="378732" y="221552"/>
                    <a:pt x="292340" y="97917"/>
                    <a:pt x="180707" y="0"/>
                  </a:cubicBezTo>
                  <a:cubicBezTo>
                    <a:pt x="180707" y="0"/>
                    <a:pt x="-61037" y="269272"/>
                    <a:pt x="14687" y="504158"/>
                  </a:cubicBezTo>
                  <a:cubicBezTo>
                    <a:pt x="90410" y="739045"/>
                    <a:pt x="441883" y="817436"/>
                    <a:pt x="441883" y="817436"/>
                  </a:cubicBezTo>
                  <a:close/>
                </a:path>
              </a:pathLst>
            </a:custGeom>
            <a:solidFill>
              <a:srgbClr val="00AC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8872" y="561003"/>
            <a:ext cx="2784162" cy="7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042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2449117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8752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37723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37788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61.xml"/><Relationship Id="rId9" Type="http://schemas.openxmlformats.org/officeDocument/2006/relationships/image" Target="../media/image9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0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5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719667" y="29972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title style</a:t>
            </a:r>
            <a:endParaRPr lang="hu-HU" altLang="hu-HU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text styles</a:t>
            </a:r>
          </a:p>
          <a:p>
            <a:pPr lvl="1"/>
            <a:r>
              <a:rPr lang="en-US" altLang="hu-HU"/>
              <a:t>Second level</a:t>
            </a:r>
          </a:p>
          <a:p>
            <a:pPr lvl="2"/>
            <a:r>
              <a:rPr lang="en-US" altLang="hu-HU"/>
              <a:t>Third level</a:t>
            </a:r>
          </a:p>
          <a:p>
            <a:pPr lvl="3"/>
            <a:r>
              <a:rPr lang="en-US" altLang="hu-HU"/>
              <a:t>Fourth level</a:t>
            </a:r>
          </a:p>
          <a:p>
            <a:pPr lvl="4"/>
            <a:r>
              <a:rPr lang="en-US" altLang="hu-HU"/>
              <a:t>Fifth level</a:t>
            </a:r>
            <a:endParaRPr lang="hu-HU" alt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255976C-34CA-4DA0-ABF3-71B0B081B41A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2024. 03. 05.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ffectLst/>
                <a:latin typeface="Calibri" pitchFamily="34" charset="0"/>
                <a:cs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987367" y="642143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>
              <a:defRPr/>
            </a:pPr>
            <a:fld id="{1FD1D124-A188-430A-B2BF-52146A456F3B}" type="slidenum">
              <a:rPr lang="hu-HU" sz="1000" smtClean="0"/>
              <a:pPr algn="r">
                <a:defRPr/>
              </a:pPr>
              <a:t>‹#›</a:t>
            </a:fld>
            <a:endParaRPr lang="hu-HU" sz="1000" dirty="0"/>
          </a:p>
        </p:txBody>
      </p:sp>
      <p:pic>
        <p:nvPicPr>
          <p:cNvPr id="2055" name="Picture 7" descr="bg_2_beloldal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14289"/>
            <a:ext cx="12187767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CCFE7A5E-8195-600B-66FE-0E8E5AC3A08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375" y="177407"/>
            <a:ext cx="694047" cy="703763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5598030B-EB34-1440-F864-5130DCEA94DE}"/>
              </a:ext>
            </a:extLst>
          </p:cNvPr>
          <p:cNvSpPr txBox="1"/>
          <p:nvPr userDrawn="1"/>
        </p:nvSpPr>
        <p:spPr>
          <a:xfrm>
            <a:off x="9072331" y="882651"/>
            <a:ext cx="2620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cap="small" baseline="0" dirty="0" err="1">
                <a:latin typeface="Garamond" panose="02020404030301010803" pitchFamily="18" charset="0"/>
              </a:rPr>
              <a:t>Ministry</a:t>
            </a:r>
            <a:r>
              <a:rPr lang="hu-HU" sz="1200" cap="small" baseline="0" dirty="0">
                <a:latin typeface="Garamond" panose="02020404030301010803" pitchFamily="18" charset="0"/>
              </a:rPr>
              <a:t> of </a:t>
            </a:r>
            <a:r>
              <a:rPr lang="hu-HU" sz="1200" cap="small" baseline="0" dirty="0" err="1">
                <a:latin typeface="Garamond" panose="02020404030301010803" pitchFamily="18" charset="0"/>
              </a:rPr>
              <a:t>Agriculture</a:t>
            </a:r>
            <a:endParaRPr lang="hu-HU" sz="1200" cap="small" baseline="0" dirty="0">
              <a:latin typeface="Garamond" panose="02020404030301010803" pitchFamily="18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CD0778F0-AA3D-3455-F8FF-61E38D6E1BE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462579" y="238775"/>
            <a:ext cx="787400" cy="5810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4427A080-8CBC-F824-5EF8-0492C858D36F}"/>
              </a:ext>
            </a:extLst>
          </p:cNvPr>
          <p:cNvSpPr txBox="1"/>
          <p:nvPr userDrawn="1"/>
        </p:nvSpPr>
        <p:spPr>
          <a:xfrm>
            <a:off x="546211" y="882651"/>
            <a:ext cx="2620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cap="small" baseline="0" dirty="0" err="1">
                <a:latin typeface="Garamond" panose="02020404030301010803" pitchFamily="18" charset="0"/>
              </a:rPr>
              <a:t>Ceva-Phylaxia</a:t>
            </a:r>
            <a:endParaRPr lang="hu-HU" sz="1200" cap="small" baseline="0" dirty="0">
              <a:latin typeface="Garamond" panose="02020404030301010803" pitchFamily="18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1DE2A97-C42B-B299-1C33-C70DF69E89FF}"/>
              </a:ext>
            </a:extLst>
          </p:cNvPr>
          <p:cNvSpPr txBox="1"/>
          <p:nvPr userDrawn="1"/>
        </p:nvSpPr>
        <p:spPr>
          <a:xfrm>
            <a:off x="5135894" y="238774"/>
            <a:ext cx="19202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53462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746B5A3B-42C8-C646-ABC9-A062B83A1C9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84000" y="144000"/>
            <a:ext cx="1344149" cy="8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4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21673" y="1776248"/>
            <a:ext cx="11748654" cy="1250731"/>
          </a:xfrm>
        </p:spPr>
        <p:txBody>
          <a:bodyPr/>
          <a:lstStyle/>
          <a:p>
            <a:pPr algn="ctr"/>
            <a:br>
              <a:rPr lang="en-US" altLang="en-US" sz="4400" b="1" dirty="0">
                <a:solidFill>
                  <a:srgbClr val="00B0F0"/>
                </a:solidFill>
                <a:latin typeface="+mj-lt"/>
                <a:ea typeface="ＭＳ Ｐゴシック" pitchFamily="34" charset="-128"/>
              </a:rPr>
            </a:br>
            <a:r>
              <a:rPr lang="en-US" altLang="en-US" b="1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HIGHLY PATHOGENIC AVIAN INFLUENZA</a:t>
            </a:r>
            <a:br>
              <a:rPr lang="en-US" altLang="en-US" b="1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</a:br>
            <a:r>
              <a:rPr lang="en-US" altLang="en-US" b="1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VACINATION in the EU</a:t>
            </a:r>
            <a:endParaRPr lang="en-GB" altLang="en-US" b="1" dirty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366606" y="4553940"/>
            <a:ext cx="9173029" cy="685312"/>
          </a:xfrm>
        </p:spPr>
        <p:txBody>
          <a:bodyPr/>
          <a:lstStyle/>
          <a:p>
            <a:r>
              <a:rPr lang="en-IE" sz="1800" dirty="0"/>
              <a:t>Bangkok, Thailand </a:t>
            </a:r>
          </a:p>
          <a:p>
            <a:r>
              <a:rPr lang="en-IE" sz="1800" dirty="0"/>
              <a:t>4-8 March 2024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76194" y="4553940"/>
            <a:ext cx="613804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Žilvinas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Ilevičius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EUROPEAN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COMMISSION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DIRECTORATE-GENERAL FOR HEALTH AND FOOD SAFETY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Head of Unit G2 - Animal Health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1E94CA-D85E-A0C7-DE8D-293D9448B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54F69-9486-48DB-8402-E50872E37038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694E03-AE60-D3DC-C6D5-E6B228B3AABE}"/>
              </a:ext>
            </a:extLst>
          </p:cNvPr>
          <p:cNvSpPr txBox="1"/>
          <p:nvPr/>
        </p:nvSpPr>
        <p:spPr>
          <a:xfrm>
            <a:off x="378372" y="3027769"/>
            <a:ext cx="112881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BTSF Regional workshop on Animal Health: 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disease preparedness, vaccination  and One Health approach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16228B-A12F-5BF0-B285-17DE06AA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65C74B-9C55-C863-426C-AE1B6DADDDCD}"/>
              </a:ext>
            </a:extLst>
          </p:cNvPr>
          <p:cNvCxnSpPr/>
          <p:nvPr/>
        </p:nvCxnSpPr>
        <p:spPr>
          <a:xfrm flipH="1">
            <a:off x="1452008" y="183987"/>
            <a:ext cx="542687" cy="566313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38647B-6416-7954-B121-80B4C3FC5BFF}"/>
              </a:ext>
            </a:extLst>
          </p:cNvPr>
          <p:cNvSpPr txBox="1"/>
          <p:nvPr/>
        </p:nvSpPr>
        <p:spPr>
          <a:xfrm>
            <a:off x="1870019" y="171590"/>
            <a:ext cx="949642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 mitigation measures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General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prohibition 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movements 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vaccinated poultry and their products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170B9F-0101-FBF8-E8FE-E1783E5080F0}"/>
              </a:ext>
            </a:extLst>
          </p:cNvPr>
          <p:cNvCxnSpPr/>
          <p:nvPr/>
        </p:nvCxnSpPr>
        <p:spPr bwMode="auto">
          <a:xfrm flipH="1">
            <a:off x="1994695" y="187000"/>
            <a:ext cx="3082276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A0287C9-8F8C-E383-4E50-E78102A39E3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015876"/>
          <a:ext cx="10648950" cy="483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191">
                  <a:extLst>
                    <a:ext uri="{9D8B030D-6E8A-4147-A177-3AD203B41FA5}">
                      <a16:colId xmlns:a16="http://schemas.microsoft.com/office/drawing/2014/main" val="2265002253"/>
                    </a:ext>
                  </a:extLst>
                </a:gridCol>
                <a:gridCol w="2601484">
                  <a:extLst>
                    <a:ext uri="{9D8B030D-6E8A-4147-A177-3AD203B41FA5}">
                      <a16:colId xmlns:a16="http://schemas.microsoft.com/office/drawing/2014/main" val="3120291910"/>
                    </a:ext>
                  </a:extLst>
                </a:gridCol>
                <a:gridCol w="6010275">
                  <a:extLst>
                    <a:ext uri="{9D8B030D-6E8A-4147-A177-3AD203B41FA5}">
                      <a16:colId xmlns:a16="http://schemas.microsoft.com/office/drawing/2014/main" val="386857228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Derogations</a:t>
                      </a:r>
                      <a:r>
                        <a:rPr kumimoji="0" lang="en-I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move, </a:t>
                      </a:r>
                      <a:r>
                        <a:rPr lang="en-IE" sz="1800" b="1" dirty="0">
                          <a:solidFill>
                            <a:schemeClr val="tx2"/>
                          </a:solidFill>
                          <a:latin typeface="+mn-lt"/>
                        </a:rPr>
                        <a:t>under conditions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E5F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solidFill>
                      <a:srgbClr val="E5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941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b="1" dirty="0"/>
                        <a:t>Emergency </a:t>
                      </a:r>
                    </a:p>
                    <a:p>
                      <a:r>
                        <a:rPr lang="en-IE" sz="1600" b="1" dirty="0"/>
                        <a:t>protective vaccination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b="1" dirty="0"/>
                        <a:t>Preventive vaccination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64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dirty="0"/>
                        <a:t>Poultry for slaughter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Within restricted zone or as near as possible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rgbClr val="009900"/>
                          </a:solidFill>
                        </a:rPr>
                        <a:t>National </a:t>
                      </a:r>
                    </a:p>
                    <a:p>
                      <a:r>
                        <a:rPr lang="en-IE" sz="1400" dirty="0">
                          <a:solidFill>
                            <a:srgbClr val="009900"/>
                          </a:solidFill>
                        </a:rPr>
                        <a:t>+</a:t>
                      </a:r>
                    </a:p>
                    <a:p>
                      <a:r>
                        <a:rPr lang="en-IE" sz="1400" dirty="0">
                          <a:solidFill>
                            <a:srgbClr val="009900"/>
                          </a:solidFill>
                        </a:rPr>
                        <a:t>EU</a:t>
                      </a:r>
                      <a:r>
                        <a:rPr lang="en-IE" sz="1400" dirty="0"/>
                        <a:t> (pre-movement inspection by official vet, and virological test (for Anseriformes) within 72 hours + certification 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283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dirty="0"/>
                        <a:t>Poultry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rgbClr val="0000FF"/>
                          </a:solidFill>
                        </a:rPr>
                        <a:t>National</a:t>
                      </a:r>
                      <a:r>
                        <a:rPr lang="en-IE" sz="1400" dirty="0"/>
                        <a:t> (Ready to lay poultry)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rgbClr val="0000FF"/>
                          </a:solidFill>
                        </a:rPr>
                        <a:t>National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375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dirty="0"/>
                        <a:t>Captive birds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Based on risk assessment by 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rgbClr val="009900"/>
                          </a:solidFill>
                        </a:rPr>
                        <a:t>National </a:t>
                      </a:r>
                    </a:p>
                    <a:p>
                      <a:r>
                        <a:rPr lang="en-IE" sz="1400" dirty="0">
                          <a:solidFill>
                            <a:srgbClr val="009900"/>
                          </a:solidFill>
                        </a:rPr>
                        <a:t>+</a:t>
                      </a:r>
                    </a:p>
                    <a:p>
                      <a:r>
                        <a:rPr lang="en-IE" sz="1400" dirty="0">
                          <a:solidFill>
                            <a:srgbClr val="009900"/>
                          </a:solidFill>
                        </a:rPr>
                        <a:t>EU</a:t>
                      </a:r>
                      <a:r>
                        <a:rPr lang="en-IE" sz="1400" dirty="0"/>
                        <a:t> (pre-approval of CA from destination and virological test within 72 hours prior movement + certification)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758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dirty="0"/>
                        <a:t>Day-old chicks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rgbClr val="0000FF"/>
                          </a:solidFill>
                        </a:rPr>
                        <a:t>National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dirty="0">
                          <a:solidFill>
                            <a:srgbClr val="009900"/>
                          </a:solidFill>
                        </a:rPr>
                        <a:t>National + EU </a:t>
                      </a:r>
                      <a:r>
                        <a:rPr lang="en-IE" sz="1400" dirty="0"/>
                        <a:t>(certification)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631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dirty="0"/>
                        <a:t>Hatching eggs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rgbClr val="0000FF"/>
                          </a:solidFill>
                        </a:rPr>
                        <a:t>National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rgbClr val="009900"/>
                          </a:solidFill>
                        </a:rPr>
                        <a:t>National + EU </a:t>
                      </a:r>
                      <a:r>
                        <a:rPr lang="en-IE" sz="1400" dirty="0"/>
                        <a:t>(certification)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858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dirty="0"/>
                        <a:t>Meat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rgbClr val="0000FF"/>
                          </a:solidFill>
                        </a:rPr>
                        <a:t>National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rgbClr val="009900"/>
                          </a:solidFill>
                        </a:rPr>
                        <a:t>National + EU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071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dirty="0"/>
                        <a:t>Eggs for human consumption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rgbClr val="0000FF"/>
                          </a:solidFill>
                        </a:rPr>
                        <a:t>National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400" dirty="0">
                          <a:solidFill>
                            <a:srgbClr val="009900"/>
                          </a:solidFill>
                        </a:rPr>
                        <a:t>National + EU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216799"/>
                  </a:ext>
                </a:extLst>
              </a:tr>
            </a:tbl>
          </a:graphicData>
        </a:graphic>
      </p:graphicFrame>
      <p:sp>
        <p:nvSpPr>
          <p:cNvPr id="4" name="Hexagon 3">
            <a:extLst>
              <a:ext uri="{FF2B5EF4-FFF2-40B4-BE49-F238E27FC236}">
                <a16:creationId xmlns:a16="http://schemas.microsoft.com/office/drawing/2014/main" id="{4F91E2D4-5BC6-2DA3-C482-B2CB76D67F71}"/>
              </a:ext>
            </a:extLst>
          </p:cNvPr>
          <p:cNvSpPr/>
          <p:nvPr/>
        </p:nvSpPr>
        <p:spPr>
          <a:xfrm>
            <a:off x="297135" y="750300"/>
            <a:ext cx="1426217" cy="1229497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6E9E2-26EA-EA9A-829D-CB61FB22D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39" y="870535"/>
            <a:ext cx="835224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21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7382" y="489590"/>
            <a:ext cx="11160513" cy="1339210"/>
          </a:xfrm>
        </p:spPr>
        <p:txBody>
          <a:bodyPr/>
          <a:lstStyle/>
          <a:p>
            <a:r>
              <a:rPr lang="en-US" sz="3800" dirty="0"/>
              <a:t>Reinforced surveillance when vaccination is applied</a:t>
            </a:r>
            <a:br>
              <a:rPr lang="en-US" sz="3800" dirty="0"/>
            </a:br>
            <a:r>
              <a:rPr lang="en-US" sz="1800" dirty="0">
                <a:solidFill>
                  <a:schemeClr val="accent3"/>
                </a:solidFill>
              </a:rPr>
              <a:t>Delegated Regulation (EU) 2023/361</a:t>
            </a:r>
            <a:br>
              <a:rPr lang="en-US" sz="3800" dirty="0"/>
            </a:br>
            <a:endParaRPr lang="en-GB" sz="2400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310650-A789-C39F-90C1-6669F9D05273}"/>
              </a:ext>
            </a:extLst>
          </p:cNvPr>
          <p:cNvGraphicFramePr>
            <a:graphicFrameLocks noGrp="1"/>
          </p:cNvGraphicFramePr>
          <p:nvPr/>
        </p:nvGraphicFramePr>
        <p:xfrm>
          <a:off x="194553" y="1549905"/>
          <a:ext cx="11833342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553">
                  <a:extLst>
                    <a:ext uri="{9D8B030D-6E8A-4147-A177-3AD203B41FA5}">
                      <a16:colId xmlns:a16="http://schemas.microsoft.com/office/drawing/2014/main" val="3391193624"/>
                    </a:ext>
                  </a:extLst>
                </a:gridCol>
                <a:gridCol w="3577969">
                  <a:extLst>
                    <a:ext uri="{9D8B030D-6E8A-4147-A177-3AD203B41FA5}">
                      <a16:colId xmlns:a16="http://schemas.microsoft.com/office/drawing/2014/main" val="1964571403"/>
                    </a:ext>
                  </a:extLst>
                </a:gridCol>
                <a:gridCol w="3755820">
                  <a:extLst>
                    <a:ext uri="{9D8B030D-6E8A-4147-A177-3AD203B41FA5}">
                      <a16:colId xmlns:a16="http://schemas.microsoft.com/office/drawing/2014/main" val="3065541214"/>
                    </a:ext>
                  </a:extLst>
                </a:gridCol>
              </a:tblGrid>
              <a:tr h="168507">
                <a:tc>
                  <a:txBody>
                    <a:bodyPr/>
                    <a:lstStyle/>
                    <a:p>
                      <a:r>
                        <a:rPr lang="fr-BE" b="1" dirty="0"/>
                        <a:t>Objective/</a:t>
                      </a:r>
                    </a:p>
                    <a:p>
                      <a:r>
                        <a:rPr lang="fr-BE" dirty="0"/>
                        <a:t>Method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Emergency protective vaccination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err="1"/>
                        <a:t>Preventive</a:t>
                      </a:r>
                      <a:r>
                        <a:rPr lang="fr-BE" dirty="0"/>
                        <a:t> vaccination</a:t>
                      </a:r>
                      <a:endParaRPr lang="en-IE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3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b="1" dirty="0" err="1"/>
                        <a:t>Assess</a:t>
                      </a:r>
                      <a:r>
                        <a:rPr lang="fr-BE" sz="1400" b="1" dirty="0"/>
                        <a:t> </a:t>
                      </a:r>
                      <a:r>
                        <a:rPr lang="fr-BE" sz="1400" b="1" dirty="0" err="1"/>
                        <a:t>effectivenes</a:t>
                      </a:r>
                      <a:r>
                        <a:rPr lang="fr-BE" sz="1400" b="1" dirty="0"/>
                        <a:t> </a:t>
                      </a:r>
                      <a:r>
                        <a:rPr lang="fr-BE" sz="1400" dirty="0"/>
                        <a:t>of vaccination in vaccination zone</a:t>
                      </a:r>
                      <a:endParaRPr lang="en-IE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/>
                        <a:t>YES</a:t>
                      </a:r>
                      <a:endParaRPr lang="en-IE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/>
                        <a:t>NO</a:t>
                      </a:r>
                      <a:endParaRPr lang="en-IE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643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b="1" dirty="0" err="1"/>
                        <a:t>Early</a:t>
                      </a:r>
                      <a:r>
                        <a:rPr lang="fr-BE" sz="1400" b="1" dirty="0"/>
                        <a:t> </a:t>
                      </a:r>
                      <a:r>
                        <a:rPr lang="fr-BE" sz="1400" b="1" dirty="0" err="1"/>
                        <a:t>detection</a:t>
                      </a:r>
                      <a:r>
                        <a:rPr lang="fr-BE" sz="1400" b="1" dirty="0"/>
                        <a:t> </a:t>
                      </a:r>
                      <a:r>
                        <a:rPr lang="fr-BE" sz="1400" dirty="0"/>
                        <a:t>of </a:t>
                      </a:r>
                      <a:r>
                        <a:rPr lang="fr-BE" sz="1400" dirty="0" err="1"/>
                        <a:t>outbreaks</a:t>
                      </a:r>
                      <a:r>
                        <a:rPr lang="fr-BE" sz="1400" dirty="0"/>
                        <a:t> in vaccination zone/</a:t>
                      </a:r>
                      <a:r>
                        <a:rPr lang="fr-BE" sz="1400" dirty="0" err="1"/>
                        <a:t>vaccinated</a:t>
                      </a:r>
                      <a:r>
                        <a:rPr lang="fr-BE" sz="1400" dirty="0"/>
                        <a:t> establishment</a:t>
                      </a:r>
                      <a:endParaRPr lang="en-IE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/>
                        <a:t>YES</a:t>
                      </a:r>
                      <a:endParaRPr lang="en-IE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400" dirty="0"/>
                        <a:t>YES</a:t>
                      </a:r>
                      <a:endParaRPr lang="en-IE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369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400" b="1" dirty="0" err="1"/>
                        <a:t>Visits</a:t>
                      </a:r>
                      <a:r>
                        <a:rPr lang="fr-BE" sz="1400" b="1" dirty="0"/>
                        <a:t> by official </a:t>
                      </a:r>
                      <a:r>
                        <a:rPr lang="fr-BE" sz="1400" b="1" dirty="0" err="1"/>
                        <a:t>veterinarians</a:t>
                      </a:r>
                      <a:r>
                        <a:rPr lang="fr-BE" sz="1400" b="1" dirty="0"/>
                        <a:t> </a:t>
                      </a:r>
                      <a:r>
                        <a:rPr lang="fr-BE" sz="1400" dirty="0"/>
                        <a:t>in all establishments in the </a:t>
                      </a:r>
                      <a:r>
                        <a:rPr lang="fr-BE" sz="1400" dirty="0" err="1"/>
                        <a:t>restricted</a:t>
                      </a:r>
                      <a:r>
                        <a:rPr lang="fr-BE" sz="1400" dirty="0"/>
                        <a:t>/vaccination zone</a:t>
                      </a:r>
                      <a:endParaRPr lang="en-IE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at least once </a:t>
                      </a:r>
                      <a:r>
                        <a:rPr lang="fr-BE" sz="1400" dirty="0" err="1"/>
                        <a:t>during</a:t>
                      </a:r>
                      <a:r>
                        <a:rPr lang="fr-BE" sz="1400" dirty="0"/>
                        <a:t> the duration of the </a:t>
                      </a:r>
                      <a:r>
                        <a:rPr lang="fr-BE" sz="1400" dirty="0" err="1"/>
                        <a:t>restricted</a:t>
                      </a:r>
                      <a:r>
                        <a:rPr lang="fr-BE" sz="1400" dirty="0"/>
                        <a:t> zone</a:t>
                      </a:r>
                      <a:endParaRPr lang="en-IE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/>
                        <a:t>at least </a:t>
                      </a:r>
                      <a:r>
                        <a:rPr lang="fr-BE" sz="1400" dirty="0" err="1"/>
                        <a:t>every</a:t>
                      </a:r>
                      <a:r>
                        <a:rPr lang="fr-BE" sz="1400" dirty="0"/>
                        <a:t> 30 </a:t>
                      </a:r>
                      <a:r>
                        <a:rPr lang="fr-BE" sz="1400" dirty="0" err="1"/>
                        <a:t>days</a:t>
                      </a:r>
                      <a:endParaRPr lang="en-IE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871296"/>
                  </a:ext>
                </a:extLst>
              </a:tr>
              <a:tr h="314600">
                <a:tc>
                  <a:txBody>
                    <a:bodyPr/>
                    <a:lstStyle/>
                    <a:p>
                      <a:r>
                        <a:rPr lang="fr-BE" sz="1400" b="1" dirty="0"/>
                        <a:t>Passive surveillance</a:t>
                      </a:r>
                      <a:endParaRPr lang="en-IE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/>
                        <a:t>- </a:t>
                      </a:r>
                      <a:r>
                        <a:rPr lang="fr-BE" sz="1400" dirty="0" err="1"/>
                        <a:t>virological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testing</a:t>
                      </a:r>
                      <a:endParaRPr lang="fr-BE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/>
                        <a:t>- </a:t>
                      </a:r>
                      <a:r>
                        <a:rPr lang="fr-BE" sz="1400" dirty="0" err="1"/>
                        <a:t>when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necessary</a:t>
                      </a:r>
                      <a:r>
                        <a:rPr lang="fr-BE" sz="1400" dirty="0"/>
                        <a:t>, </a:t>
                      </a:r>
                      <a:r>
                        <a:rPr lang="fr-BE" sz="1400" dirty="0" err="1"/>
                        <a:t>based</a:t>
                      </a:r>
                      <a:r>
                        <a:rPr lang="fr-BE" sz="1400" dirty="0"/>
                        <a:t> on suspicion</a:t>
                      </a:r>
                      <a:endParaRPr lang="en-IE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400" dirty="0" err="1"/>
                        <a:t>virological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testing</a:t>
                      </a:r>
                      <a:endParaRPr lang="fr-BE" sz="1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400" dirty="0" err="1"/>
                        <a:t>every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week</a:t>
                      </a:r>
                      <a:r>
                        <a:rPr lang="fr-BE" sz="1400" dirty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BE" sz="1400" dirty="0" err="1"/>
                        <a:t>representative</a:t>
                      </a:r>
                      <a:r>
                        <a:rPr lang="fr-BE" sz="1400" dirty="0"/>
                        <a:t> sampling of </a:t>
                      </a:r>
                      <a:r>
                        <a:rPr lang="fr-BE" sz="1400" dirty="0" err="1"/>
                        <a:t>dead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birds</a:t>
                      </a:r>
                      <a:endParaRPr lang="en-IE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573040"/>
                  </a:ext>
                </a:extLst>
              </a:tr>
              <a:tr h="314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b="1" dirty="0"/>
                        <a:t>Active surveillance</a:t>
                      </a:r>
                      <a:endParaRPr lang="en-IE" sz="1400" b="1" dirty="0"/>
                    </a:p>
                    <a:p>
                      <a:endParaRPr lang="en-IE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/>
                        <a:t>- </a:t>
                      </a:r>
                      <a:r>
                        <a:rPr lang="fr-BE" sz="1400" dirty="0" err="1"/>
                        <a:t>virological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testing</a:t>
                      </a:r>
                      <a:endParaRPr lang="fr-BE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/>
                        <a:t>- </a:t>
                      </a:r>
                      <a:r>
                        <a:rPr lang="fr-BE" sz="1400" dirty="0" err="1"/>
                        <a:t>every</a:t>
                      </a:r>
                      <a:r>
                        <a:rPr lang="fr-BE" sz="1400" dirty="0"/>
                        <a:t> 2 </a:t>
                      </a:r>
                      <a:r>
                        <a:rPr lang="fr-BE" sz="1400" dirty="0" err="1"/>
                        <a:t>weeks</a:t>
                      </a:r>
                      <a:r>
                        <a:rPr lang="fr-BE" sz="1400" dirty="0"/>
                        <a:t> </a:t>
                      </a:r>
                    </a:p>
                    <a:p>
                      <a:r>
                        <a:rPr lang="fr-BE" sz="1400" dirty="0"/>
                        <a:t>- in all </a:t>
                      </a:r>
                      <a:r>
                        <a:rPr lang="fr-BE" sz="1400" dirty="0" err="1"/>
                        <a:t>vaccinated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establishlents</a:t>
                      </a:r>
                      <a:endParaRPr lang="fr-BE" sz="14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BE" sz="1400" dirty="0"/>
                        <a:t>- </a:t>
                      </a:r>
                      <a:r>
                        <a:rPr lang="fr-BE" sz="1400" dirty="0" err="1"/>
                        <a:t>with</a:t>
                      </a:r>
                      <a:r>
                        <a:rPr lang="fr-BE" sz="1400" dirty="0"/>
                        <a:t> 95 % confidence for a </a:t>
                      </a:r>
                      <a:r>
                        <a:rPr lang="fr-BE" sz="1400" dirty="0" err="1"/>
                        <a:t>prevalence</a:t>
                      </a:r>
                      <a:r>
                        <a:rPr lang="fr-BE" sz="1400" dirty="0"/>
                        <a:t> of 5%</a:t>
                      </a:r>
                      <a:endParaRPr lang="en-IE" sz="1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BE" sz="1400" dirty="0" err="1"/>
                        <a:t>serological</a:t>
                      </a:r>
                      <a:r>
                        <a:rPr lang="fr-BE" sz="1400" dirty="0"/>
                        <a:t> or </a:t>
                      </a:r>
                      <a:r>
                        <a:rPr lang="fr-BE" sz="1400" dirty="0" err="1"/>
                        <a:t>virological</a:t>
                      </a:r>
                      <a:endParaRPr lang="fr-BE" sz="14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BE" sz="1400" dirty="0"/>
                        <a:t>at least </a:t>
                      </a:r>
                      <a:r>
                        <a:rPr lang="fr-BE" sz="1400" dirty="0" err="1"/>
                        <a:t>every</a:t>
                      </a:r>
                      <a:r>
                        <a:rPr lang="fr-BE" sz="1400" dirty="0"/>
                        <a:t> 30 </a:t>
                      </a:r>
                      <a:r>
                        <a:rPr lang="fr-BE" sz="1400" dirty="0" err="1"/>
                        <a:t>days</a:t>
                      </a:r>
                      <a:endParaRPr lang="fr-BE" sz="14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BE" sz="1400" dirty="0" err="1"/>
                        <a:t>with</a:t>
                      </a:r>
                      <a:r>
                        <a:rPr lang="fr-BE" sz="1400" dirty="0"/>
                        <a:t> 95 % confidence for a </a:t>
                      </a:r>
                      <a:r>
                        <a:rPr lang="fr-BE" sz="1400" dirty="0" err="1"/>
                        <a:t>prevalence</a:t>
                      </a:r>
                      <a:r>
                        <a:rPr lang="fr-BE" sz="1400" dirty="0"/>
                        <a:t> of 5%</a:t>
                      </a:r>
                      <a:r>
                        <a:rPr lang="en-IE" sz="1400" dirty="0"/>
                        <a:t> </a:t>
                      </a:r>
                      <a:r>
                        <a:rPr lang="fr-BE" sz="1400" dirty="0"/>
                        <a:t>in </a:t>
                      </a:r>
                      <a:r>
                        <a:rPr lang="fr-BE" sz="1400" dirty="0" err="1"/>
                        <a:t>each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epidemiological</a:t>
                      </a:r>
                      <a:r>
                        <a:rPr lang="fr-BE" sz="1400" dirty="0"/>
                        <a:t> unit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550378"/>
                  </a:ext>
                </a:extLst>
              </a:tr>
              <a:tr h="314600">
                <a:tc>
                  <a:txBody>
                    <a:bodyPr/>
                    <a:lstStyle/>
                    <a:p>
                      <a:r>
                        <a:rPr lang="fr-BE" sz="1400" b="1" dirty="0"/>
                        <a:t>Pre-</a:t>
                      </a:r>
                      <a:r>
                        <a:rPr lang="fr-BE" sz="1400" b="1" dirty="0" err="1"/>
                        <a:t>movement</a:t>
                      </a:r>
                      <a:r>
                        <a:rPr lang="fr-BE" sz="1400" b="1" dirty="0"/>
                        <a:t> </a:t>
                      </a:r>
                      <a:r>
                        <a:rPr lang="fr-BE" sz="1400" b="1" dirty="0" err="1"/>
                        <a:t>virological</a:t>
                      </a:r>
                      <a:r>
                        <a:rPr lang="fr-BE" sz="1400" b="1" dirty="0"/>
                        <a:t> test </a:t>
                      </a:r>
                      <a:r>
                        <a:rPr lang="fr-BE" sz="1400" dirty="0" err="1"/>
                        <a:t>within</a:t>
                      </a:r>
                      <a:r>
                        <a:rPr lang="fr-BE" sz="1400" dirty="0"/>
                        <a:t> 72 </a:t>
                      </a:r>
                      <a:r>
                        <a:rPr lang="fr-BE" sz="1400" dirty="0" err="1"/>
                        <a:t>hours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before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movement</a:t>
                      </a:r>
                      <a:r>
                        <a:rPr lang="fr-BE" sz="1400" dirty="0"/>
                        <a:t> to </a:t>
                      </a:r>
                      <a:r>
                        <a:rPr lang="fr-BE" sz="1400" dirty="0" err="1"/>
                        <a:t>other</a:t>
                      </a:r>
                      <a:r>
                        <a:rPr lang="fr-BE" sz="1400" dirty="0"/>
                        <a:t> MS</a:t>
                      </a:r>
                      <a:endParaRPr lang="en-IE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BE" sz="1400" dirty="0"/>
                        <a:t>-</a:t>
                      </a:r>
                      <a:endParaRPr lang="en-IE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BE" sz="1400" dirty="0"/>
                        <a:t>captive </a:t>
                      </a:r>
                      <a:r>
                        <a:rPr lang="fr-BE" sz="1400" dirty="0" err="1"/>
                        <a:t>birds</a:t>
                      </a:r>
                      <a:endParaRPr lang="fr-BE" sz="14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BE" sz="1400" dirty="0" err="1"/>
                        <a:t>poultry</a:t>
                      </a:r>
                      <a:r>
                        <a:rPr lang="fr-BE" sz="1400" dirty="0"/>
                        <a:t> for </a:t>
                      </a:r>
                      <a:r>
                        <a:rPr lang="fr-BE" sz="1400" dirty="0" err="1"/>
                        <a:t>immediate</a:t>
                      </a:r>
                      <a:r>
                        <a:rPr lang="fr-BE" sz="1400" dirty="0"/>
                        <a:t> </a:t>
                      </a:r>
                      <a:r>
                        <a:rPr lang="fr-BE" sz="1400" dirty="0" err="1"/>
                        <a:t>slaughter</a:t>
                      </a:r>
                      <a:endParaRPr lang="fr-BE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421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908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869" y="218463"/>
            <a:ext cx="10851841" cy="595453"/>
          </a:xfrm>
        </p:spPr>
        <p:txBody>
          <a:bodyPr/>
          <a:lstStyle/>
          <a:p>
            <a:pPr algn="ctr"/>
            <a:r>
              <a:rPr lang="en-GB" sz="2700" b="1" dirty="0">
                <a:solidFill>
                  <a:srgbClr val="C00000"/>
                </a:solidFill>
              </a:rPr>
              <a:t>Decision Making - Implementation process </a:t>
            </a:r>
            <a:br>
              <a:rPr lang="en-GB" sz="2700" b="1" dirty="0"/>
            </a:br>
            <a:r>
              <a:rPr lang="en-GB" sz="2300" b="1" dirty="0"/>
              <a:t>for the use of vaccines against HPAI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5368236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513721477"/>
              </p:ext>
            </p:extLst>
          </p:nvPr>
        </p:nvGraphicFramePr>
        <p:xfrm>
          <a:off x="943869" y="984737"/>
          <a:ext cx="10772775" cy="565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70AED-6F32-4597-B5C8-64BA7C904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99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 dirty="0"/>
              <a:t>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</a:t>
            </a:r>
            <a:r>
              <a:rPr lang="en-US" sz="1050" dirty="0">
                <a:solidFill>
                  <a:schemeClr val="accent6"/>
                </a:solidFill>
              </a:rPr>
              <a:t>: e.g. Fotolia.com</a:t>
            </a:r>
            <a:r>
              <a:rPr lang="en-US" sz="1050" dirty="0"/>
              <a:t>; 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source: </a:t>
            </a:r>
            <a:r>
              <a:rPr lang="en-US" sz="1050" dirty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8D156-7BD1-4190-91BF-4C0F7C68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E27279-B312-582C-9132-FCC09497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259531"/>
            <a:ext cx="10551215" cy="1049077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IE" dirty="0"/>
              <a:t>Outcome of surveillance: HPAI in Europe in birds in 2020 –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133BAA-55C2-0D24-2527-D6452F888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73" y="1531775"/>
            <a:ext cx="4167271" cy="31981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C3185D-F7FA-D1A3-33D4-0335DEF8C50F}"/>
              </a:ext>
            </a:extLst>
          </p:cNvPr>
          <p:cNvSpPr txBox="1"/>
          <p:nvPr/>
        </p:nvSpPr>
        <p:spPr>
          <a:xfrm>
            <a:off x="1067865" y="1231693"/>
            <a:ext cx="17216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 2020 – Sept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F5543-D284-5657-3AC0-6D539C96C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070" y="1973657"/>
            <a:ext cx="4188886" cy="3112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901C9D-F347-3144-3EDD-2440745C7E95}"/>
              </a:ext>
            </a:extLst>
          </p:cNvPr>
          <p:cNvSpPr txBox="1"/>
          <p:nvPr/>
        </p:nvSpPr>
        <p:spPr>
          <a:xfrm>
            <a:off x="5197532" y="1700759"/>
            <a:ext cx="17216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 2021 – Sept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F06718-26A8-6140-1C36-17FA26013930}"/>
              </a:ext>
            </a:extLst>
          </p:cNvPr>
          <p:cNvSpPr txBox="1"/>
          <p:nvPr/>
        </p:nvSpPr>
        <p:spPr>
          <a:xfrm>
            <a:off x="6919176" y="2392992"/>
            <a:ext cx="2418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 2022 – Sept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59B11-B6DF-09DF-5ED9-760F7E91EA88}"/>
              </a:ext>
            </a:extLst>
          </p:cNvPr>
          <p:cNvSpPr txBox="1"/>
          <p:nvPr/>
        </p:nvSpPr>
        <p:spPr>
          <a:xfrm>
            <a:off x="838199" y="5198979"/>
            <a:ext cx="6315075" cy="64633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Virus spread with </a:t>
            </a: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wild birds </a:t>
            </a: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all parts of Europe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Recurrent clusters in poultry </a:t>
            </a: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certain areas with high density of certain poultry production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713483-8287-474E-0570-77C04266E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644" y="2693074"/>
            <a:ext cx="3816427" cy="2633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0AD827-28B8-0228-DCDE-C746FCE8A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0774" y="3704143"/>
            <a:ext cx="4418746" cy="29972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33ED2F-9A4C-597D-06C5-EB128DE87BD9}"/>
              </a:ext>
            </a:extLst>
          </p:cNvPr>
          <p:cNvSpPr txBox="1"/>
          <p:nvPr/>
        </p:nvSpPr>
        <p:spPr>
          <a:xfrm>
            <a:off x="9485562" y="3380025"/>
            <a:ext cx="2418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 2023 – </a:t>
            </a:r>
            <a:r>
              <a:rPr lang="en-IE" sz="1350" dirty="0" err="1">
                <a:solidFill>
                  <a:prstClr val="black"/>
                </a:solidFill>
                <a:latin typeface="Calibri" panose="020F0502020204030204"/>
              </a:rPr>
              <a:t>nov</a:t>
            </a:r>
            <a:r>
              <a:rPr kumimoji="0" lang="en-I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70694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4157D6-DECC-4E86-8F69-7CD6587C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3728" y="6384307"/>
            <a:ext cx="2057400" cy="365125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AB8343-F48B-4B76-8B98-ADDC5D3D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65" y="291130"/>
            <a:ext cx="8098798" cy="529167"/>
          </a:xfrm>
        </p:spPr>
        <p:txBody>
          <a:bodyPr/>
          <a:lstStyle/>
          <a:p>
            <a:r>
              <a:rPr lang="en-IE" sz="3600" dirty="0"/>
              <a:t>Number of HPAI detections 2020-2023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016B3-2A07-49C5-8ED6-9CEF9C669EA1}"/>
              </a:ext>
            </a:extLst>
          </p:cNvPr>
          <p:cNvSpPr txBox="1"/>
          <p:nvPr/>
        </p:nvSpPr>
        <p:spPr>
          <a:xfrm>
            <a:off x="5409313" y="6020530"/>
            <a:ext cx="1714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 EFSA (Sept 2023)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39707F-46BC-5ECE-5D56-502011278199}"/>
              </a:ext>
            </a:extLst>
          </p:cNvPr>
          <p:cNvSpPr txBox="1">
            <a:spLocks/>
          </p:cNvSpPr>
          <p:nvPr/>
        </p:nvSpPr>
        <p:spPr>
          <a:xfrm>
            <a:off x="846772" y="1143723"/>
            <a:ext cx="3487078" cy="14506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23838" marR="0" indent="-2238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solidFill>
                  <a:srgbClr val="465F6F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 Regular"/>
                <a:sym typeface="Roboto Regular"/>
              </a:defRPr>
            </a:lvl1pPr>
            <a:lvl2pPr marL="357188" marR="0" indent="-1793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B89A"/>
              </a:buClr>
              <a:buSzPct val="100000"/>
              <a:buFont typeface="Arial"/>
              <a:buChar char="•"/>
              <a:tabLst/>
              <a:defRPr sz="1800" b="0" i="0" u="none" strike="noStrike" cap="none" spc="0" baseline="0">
                <a:solidFill>
                  <a:srgbClr val="465F6F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 Regular"/>
                <a:sym typeface="Roboto Regular"/>
              </a:defRPr>
            </a:lvl2pPr>
            <a:lvl3pPr marL="536575" marR="0" indent="-1793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B89A"/>
              </a:buClr>
              <a:buSzPct val="100000"/>
              <a:buFont typeface="Arial"/>
              <a:buChar char="•"/>
              <a:tabLst/>
              <a:defRPr sz="1400" b="0" i="0" u="none" strike="noStrike" cap="none" spc="0" baseline="0">
                <a:solidFill>
                  <a:srgbClr val="465F6F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 Regular"/>
                <a:sym typeface="Roboto Regular"/>
              </a:defRPr>
            </a:lvl3pPr>
            <a:lvl4pPr marL="715963" marR="0" indent="-1793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B89A"/>
              </a:buClr>
              <a:buSzPct val="100000"/>
              <a:buFont typeface="Arial"/>
              <a:buChar char="•"/>
              <a:tabLst/>
              <a:defRPr sz="1400" b="0" i="0" u="none" strike="noStrike" cap="none" spc="0" baseline="0">
                <a:solidFill>
                  <a:srgbClr val="465F6F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 Regular"/>
                <a:sym typeface="Roboto Regular"/>
              </a:defRPr>
            </a:lvl4pPr>
            <a:lvl5pPr marL="895350" marR="0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B89A"/>
              </a:buClr>
              <a:buSzPct val="100000"/>
              <a:buFont typeface="Arial"/>
              <a:buChar char="•"/>
              <a:tabLst/>
              <a:defRPr sz="1400" b="0" i="0" u="none" strike="noStrike" cap="none" spc="0" baseline="0">
                <a:solidFill>
                  <a:srgbClr val="465F6F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 Regular"/>
                <a:sym typeface="Roboto Regular"/>
              </a:defRPr>
            </a:lvl5pPr>
            <a:lvl6pPr marL="25908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30480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5052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962400" marR="0" indent="-304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B29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sym typeface="Roboto Regular"/>
              </a:rPr>
              <a:t>Distribution of total number of HPAI virus detections reported in Europe by week of suspicion and </a:t>
            </a:r>
          </a:p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4B9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sym typeface="Roboto Regular"/>
              </a:rPr>
              <a:t>affected poultry categories (above) </a:t>
            </a:r>
          </a:p>
          <a:p>
            <a:pPr marL="180975" marR="0" lvl="0" indent="-1809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4B9C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sym typeface="Roboto Regular"/>
              </a:rPr>
              <a:t>affected wild bird categories (below)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B29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465F6F"/>
              </a:solidFill>
              <a:effectLst/>
              <a:uLnTx/>
              <a:uFillTx/>
              <a:latin typeface="Arial"/>
              <a:ea typeface="Roboto" panose="02000000000000000000" pitchFamily="2" charset="0"/>
              <a:sym typeface="Roboto Regular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B29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465F6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sym typeface="Robo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DE7F4A-9EE8-2B87-E6BD-A09B97BD4918}"/>
              </a:ext>
            </a:extLst>
          </p:cNvPr>
          <p:cNvSpPr txBox="1"/>
          <p:nvPr/>
        </p:nvSpPr>
        <p:spPr>
          <a:xfrm>
            <a:off x="5267104" y="975317"/>
            <a:ext cx="1998919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2020-2021 epidemic season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BC4D96-8B13-DA92-3133-49B0FBD47C27}"/>
              </a:ext>
            </a:extLst>
          </p:cNvPr>
          <p:cNvSpPr txBox="1"/>
          <p:nvPr/>
        </p:nvSpPr>
        <p:spPr>
          <a:xfrm>
            <a:off x="7540147" y="969559"/>
            <a:ext cx="1998919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2021-2022 epidemic season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A30485-6B91-91A0-1F61-9420561088AD}"/>
              </a:ext>
            </a:extLst>
          </p:cNvPr>
          <p:cNvSpPr txBox="1"/>
          <p:nvPr/>
        </p:nvSpPr>
        <p:spPr>
          <a:xfrm>
            <a:off x="9728792" y="978196"/>
            <a:ext cx="1998919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2022-2023 epidemic season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F2ABD3-35F1-3B73-20B8-8C92216A8EE0}"/>
              </a:ext>
            </a:extLst>
          </p:cNvPr>
          <p:cNvSpPr txBox="1"/>
          <p:nvPr/>
        </p:nvSpPr>
        <p:spPr>
          <a:xfrm>
            <a:off x="841779" y="2671393"/>
            <a:ext cx="3487078" cy="38625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Poultry:</a:t>
            </a: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 peaks of outbreaks in the past</a:t>
            </a: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Currently reduced number of outbreaks </a:t>
            </a: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 affected specie: </a:t>
            </a: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ducks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Wild birds:</a:t>
            </a:r>
          </a:p>
          <a:p>
            <a:pPr marL="180975" marR="0" lvl="0" indent="-180975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Seasonality in the past, related with autumn and spring migration</a:t>
            </a: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 affected species: </a:t>
            </a: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waterfowl</a:t>
            </a: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Worrying trend since spring 2022:</a:t>
            </a:r>
          </a:p>
          <a:p>
            <a:pPr marL="446088" marR="0" lvl="0" indent="-84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Persistence of HPAI virus in wild birds during </a:t>
            </a: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summer</a:t>
            </a: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446088" marR="0" lvl="0" indent="-84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IE" sz="1400" b="1" dirty="0">
                <a:solidFill>
                  <a:srgbClr val="C00000"/>
                </a:solidFill>
                <a:latin typeface="Arial"/>
              </a:rPr>
              <a:t>new bird species </a:t>
            </a: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highly affected playing a role in spreading, i.e. </a:t>
            </a: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seabirds breeding </a:t>
            </a:r>
            <a:r>
              <a:rPr kumimoji="0" lang="en-IE" sz="14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colonies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EAA4B76-9DD6-9B04-DA77-F93683AFC459}"/>
              </a:ext>
            </a:extLst>
          </p:cNvPr>
          <p:cNvSpPr/>
          <p:nvPr/>
        </p:nvSpPr>
        <p:spPr>
          <a:xfrm>
            <a:off x="3033605" y="5638322"/>
            <a:ext cx="443706" cy="15190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 w="12700">
                <a:solidFill>
                  <a:srgbClr val="FFC000"/>
                </a:solidFill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CBA1FB-63B0-4C30-D4B0-9E03E0D60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540" y="1971284"/>
            <a:ext cx="6513432" cy="40194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703376-97D1-408B-DDBD-95585DA0DF2E}"/>
              </a:ext>
            </a:extLst>
          </p:cNvPr>
          <p:cNvCxnSpPr/>
          <p:nvPr/>
        </p:nvCxnSpPr>
        <p:spPr>
          <a:xfrm>
            <a:off x="7487758" y="911409"/>
            <a:ext cx="0" cy="546683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29CA9C2-49AD-A10B-D758-F242D8E62568}"/>
              </a:ext>
            </a:extLst>
          </p:cNvPr>
          <p:cNvSpPr/>
          <p:nvPr/>
        </p:nvSpPr>
        <p:spPr>
          <a:xfrm>
            <a:off x="8676169" y="3980985"/>
            <a:ext cx="756679" cy="2154962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C1E0172-C5C4-4FA1-B4ED-8C2DC380F7E6}"/>
              </a:ext>
            </a:extLst>
          </p:cNvPr>
          <p:cNvSpPr/>
          <p:nvPr/>
        </p:nvSpPr>
        <p:spPr>
          <a:xfrm>
            <a:off x="10725151" y="3980984"/>
            <a:ext cx="625069" cy="2154962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18E7BE-AAD9-5E83-FB77-C0D36A93C6FD}"/>
              </a:ext>
            </a:extLst>
          </p:cNvPr>
          <p:cNvCxnSpPr/>
          <p:nvPr/>
        </p:nvCxnSpPr>
        <p:spPr>
          <a:xfrm>
            <a:off x="9602308" y="911409"/>
            <a:ext cx="0" cy="546683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82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927387-2702-742E-F4AB-EECA1D13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46C79FD-C571-418B-AB0F-5EE936C85276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3FDDD2-D6EB-77CC-150D-C16FA283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/>
          <a:lstStyle/>
          <a:p>
            <a:r>
              <a:rPr lang="en-US" dirty="0"/>
              <a:t>The trends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FEEF817-6829-8DFB-F3D0-AA98D39D0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42" y="3957300"/>
            <a:ext cx="11781724" cy="203780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131246-C9B5-9404-2AE1-EFA2C58C8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28" y="1631190"/>
            <a:ext cx="11592910" cy="196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9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8179" y="899000"/>
            <a:ext cx="9417270" cy="3263097"/>
          </a:xfrm>
        </p:spPr>
        <p:txBody>
          <a:bodyPr/>
          <a:lstStyle/>
          <a:p>
            <a:pPr algn="ctr"/>
            <a:r>
              <a:rPr lang="en-IE" sz="4000" b="1" dirty="0"/>
              <a:t>VACCINATION AGAINST HPAI</a:t>
            </a:r>
            <a:br>
              <a:rPr lang="en-IE" sz="4000" b="1" dirty="0"/>
            </a:br>
            <a:r>
              <a:rPr lang="en-IE" sz="4000" b="1" dirty="0"/>
              <a:t> IN THE EU</a:t>
            </a:r>
            <a:br>
              <a:rPr lang="en-IE" sz="5000" b="1" dirty="0"/>
            </a:br>
            <a:endParaRPr lang="en-GB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4331398"/>
            <a:ext cx="10676038" cy="1008697"/>
          </a:xfrm>
        </p:spPr>
        <p:txBody>
          <a:bodyPr/>
          <a:lstStyle/>
          <a:p>
            <a:pPr algn="ctr">
              <a:buClr>
                <a:schemeClr val="tx1"/>
              </a:buClr>
            </a:pPr>
            <a:r>
              <a:rPr lang="en-IE" sz="3600" b="1" dirty="0"/>
              <a:t>Delegated Regulation (EU) 2023/361 </a:t>
            </a:r>
          </a:p>
          <a:p>
            <a:pPr algn="ctr">
              <a:buClr>
                <a:schemeClr val="tx1"/>
              </a:buClr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on the use of veterinary medicinal products for disease prevention and control </a:t>
            </a:r>
            <a:endParaRPr lang="en-GB" sz="2000" b="1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D13D2-1960-4B2F-A0A3-FF9F0388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14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DA3201BE-BAB7-C6EB-A79D-055AEFDF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212" y="155743"/>
            <a:ext cx="10515600" cy="782357"/>
          </a:xfrm>
        </p:spPr>
        <p:txBody>
          <a:bodyPr/>
          <a:lstStyle/>
          <a:p>
            <a:r>
              <a:rPr lang="en-US" sz="2400" dirty="0"/>
              <a:t>Animal Health Law </a:t>
            </a:r>
            <a:br>
              <a:rPr lang="en-US" sz="2400" dirty="0"/>
            </a:br>
            <a:r>
              <a:rPr lang="en-US" sz="2400" dirty="0"/>
              <a:t>legal framework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3F8D9E-1069-BB75-787D-C40CF65D9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19" y="0"/>
            <a:ext cx="9371935" cy="6882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5911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661753"/>
              </p:ext>
            </p:extLst>
          </p:nvPr>
        </p:nvGraphicFramePr>
        <p:xfrm>
          <a:off x="838200" y="1042416"/>
          <a:ext cx="10906125" cy="4986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462" y="142875"/>
            <a:ext cx="10515600" cy="621883"/>
          </a:xfrm>
        </p:spPr>
        <p:txBody>
          <a:bodyPr/>
          <a:lstStyle/>
          <a:p>
            <a:r>
              <a:rPr lang="en-GB" dirty="0"/>
              <a:t>General approach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A9303-D13D-45EE-82E8-27BD1E1F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37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893" y="347583"/>
            <a:ext cx="10515600" cy="782357"/>
          </a:xfrm>
        </p:spPr>
        <p:txBody>
          <a:bodyPr/>
          <a:lstStyle/>
          <a:p>
            <a:r>
              <a:rPr lang="en-GB" dirty="0"/>
              <a:t>Allowed vaccination strategies for HPAI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93809342"/>
              </p:ext>
            </p:extLst>
          </p:nvPr>
        </p:nvGraphicFramePr>
        <p:xfrm>
          <a:off x="518238" y="1406930"/>
          <a:ext cx="10126774" cy="2802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172191" y="2080430"/>
            <a:ext cx="1078991" cy="954996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>
                <a:solidFill>
                  <a:srgbClr val="FF0000"/>
                </a:solidFill>
              </a:rPr>
              <a:t>Link to disease control measures</a:t>
            </a:r>
          </a:p>
        </p:txBody>
      </p:sp>
      <p:sp>
        <p:nvSpPr>
          <p:cNvPr id="3" name="Right Brace 2"/>
          <p:cNvSpPr/>
          <p:nvPr/>
        </p:nvSpPr>
        <p:spPr>
          <a:xfrm>
            <a:off x="9710686" y="1242611"/>
            <a:ext cx="358471" cy="2573484"/>
          </a:xfrm>
          <a:prstGeom prst="rightBrac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9245F-70E0-A467-21BF-BB74C89E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BE2731-E8E9-81B1-2E1C-781B68D01EFF}"/>
              </a:ext>
            </a:extLst>
          </p:cNvPr>
          <p:cNvSpPr txBox="1"/>
          <p:nvPr/>
        </p:nvSpPr>
        <p:spPr>
          <a:xfrm>
            <a:off x="1912228" y="4821473"/>
            <a:ext cx="7547255" cy="15850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E" sz="2200" b="1" dirty="0">
                <a:solidFill>
                  <a:srgbClr val="004494"/>
                </a:solidFill>
              </a:rPr>
              <a:t>Biosecurity</a:t>
            </a:r>
            <a:r>
              <a:rPr lang="en-IE" sz="2200" dirty="0">
                <a:solidFill>
                  <a:srgbClr val="004494"/>
                </a:solidFill>
              </a:rPr>
              <a:t> </a:t>
            </a:r>
            <a:r>
              <a:rPr lang="en-US" sz="2200" dirty="0">
                <a:solidFill>
                  <a:srgbClr val="004494"/>
                </a:solidFill>
              </a:rPr>
              <a:t>remains the cornerstone as preventive measure to protect poultry from HPAI-infection</a:t>
            </a:r>
          </a:p>
          <a:p>
            <a:endParaRPr lang="en-IE" sz="900" dirty="0">
              <a:solidFill>
                <a:srgbClr val="00449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E" sz="2200" b="1" dirty="0">
                <a:solidFill>
                  <a:srgbClr val="004494"/>
                </a:solidFill>
              </a:rPr>
              <a:t>Stamping out </a:t>
            </a:r>
            <a:r>
              <a:rPr lang="en-IE" sz="2200" dirty="0">
                <a:solidFill>
                  <a:srgbClr val="004494"/>
                </a:solidFill>
              </a:rPr>
              <a:t>is still always a compulsory measure in all establishments where HPAI is detected</a:t>
            </a:r>
          </a:p>
        </p:txBody>
      </p:sp>
    </p:spTree>
    <p:extLst>
      <p:ext uri="{BB962C8B-B14F-4D97-AF65-F5344CB8AC3E}">
        <p14:creationId xmlns:p14="http://schemas.microsoft.com/office/powerpoint/2010/main" val="190669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111" y="377046"/>
            <a:ext cx="10515600" cy="782357"/>
          </a:xfrm>
        </p:spPr>
        <p:txBody>
          <a:bodyPr/>
          <a:lstStyle/>
          <a:p>
            <a:r>
              <a:rPr lang="fr-BE" dirty="0"/>
              <a:t>S</a:t>
            </a:r>
            <a:r>
              <a:rPr lang="en-IE" dirty="0" err="1"/>
              <a:t>pecific</a:t>
            </a:r>
            <a:r>
              <a:rPr lang="en-IE" dirty="0"/>
              <a:t> rules for vaccination against HPAI  </a:t>
            </a:r>
            <a:endParaRPr lang="en-GB" dirty="0"/>
          </a:p>
        </p:txBody>
      </p:sp>
      <p:sp>
        <p:nvSpPr>
          <p:cNvPr id="3" name="Hexagon 2"/>
          <p:cNvSpPr/>
          <p:nvPr/>
        </p:nvSpPr>
        <p:spPr>
          <a:xfrm>
            <a:off x="4857433" y="1730178"/>
            <a:ext cx="1426217" cy="1229497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6047706" y="2356896"/>
            <a:ext cx="1426217" cy="1229497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4887209" y="2998693"/>
            <a:ext cx="1426217" cy="1229497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6058209" y="3658732"/>
            <a:ext cx="1426217" cy="1229497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17" y="3267479"/>
            <a:ext cx="726679" cy="72667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 flipH="1">
            <a:off x="7330891" y="3980293"/>
            <a:ext cx="3082276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574654" y="4041547"/>
            <a:ext cx="420333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Traceability/Certificates</a:t>
            </a:r>
          </a:p>
          <a:p>
            <a:pPr marL="285750" lvl="0" indent="-285750">
              <a:buClr>
                <a:srgbClr val="034EA2"/>
              </a:buClr>
              <a:buFont typeface="Arial" panose="020B0604020202020204" pitchFamily="34" charset="0"/>
              <a:buChar char="•"/>
              <a:defRPr/>
            </a:pPr>
            <a:r>
              <a:rPr lang="en-IE" sz="1600" b="1" dirty="0">
                <a:solidFill>
                  <a:srgbClr val="4D4D4D"/>
                </a:solidFill>
              </a:rPr>
              <a:t>Emergency vaccination: </a:t>
            </a:r>
            <a:r>
              <a:rPr lang="en-IE" sz="1600" u="sng" dirty="0">
                <a:solidFill>
                  <a:srgbClr val="4D4D4D"/>
                </a:solidFill>
                <a:latin typeface="Arial"/>
              </a:rPr>
              <a:t>certificates</a:t>
            </a:r>
            <a:r>
              <a:rPr lang="en-IE" sz="1600" dirty="0">
                <a:solidFill>
                  <a:srgbClr val="4D4D4D"/>
                </a:solidFill>
                <a:latin typeface="Arial"/>
              </a:rPr>
              <a:t> for movements from vaccination zone </a:t>
            </a:r>
            <a:r>
              <a:rPr lang="en-IE" sz="1600" u="sng" dirty="0">
                <a:solidFill>
                  <a:srgbClr val="4D4D4D"/>
                </a:solidFill>
                <a:latin typeface="Arial"/>
              </a:rPr>
              <a:t>within MS and to other MS</a:t>
            </a:r>
            <a:endParaRPr kumimoji="0" lang="en-IE" sz="1600" b="0" i="0" u="sng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600" b="1" dirty="0">
                <a:solidFill>
                  <a:srgbClr val="4D4D4D"/>
                </a:solidFill>
                <a:latin typeface="Arial"/>
              </a:rPr>
              <a:t>Preventive vaccination: </a:t>
            </a:r>
            <a:r>
              <a:rPr lang="en-IE" sz="1600" u="sng" dirty="0">
                <a:solidFill>
                  <a:srgbClr val="4D4D4D"/>
                </a:solidFill>
                <a:latin typeface="Arial"/>
              </a:rPr>
              <a:t>certificates </a:t>
            </a:r>
            <a:r>
              <a:rPr lang="en-IE" sz="1600" dirty="0">
                <a:solidFill>
                  <a:srgbClr val="4D4D4D"/>
                </a:solidFill>
                <a:latin typeface="Arial"/>
              </a:rPr>
              <a:t>for </a:t>
            </a:r>
            <a:r>
              <a:rPr lang="en-IE" sz="1600" u="sng" dirty="0">
                <a:solidFill>
                  <a:srgbClr val="4D4D4D"/>
                </a:solidFill>
                <a:latin typeface="Arial"/>
              </a:rPr>
              <a:t>poultry and hatching eggs </a:t>
            </a:r>
            <a:r>
              <a:rPr lang="en-IE" sz="1600" dirty="0">
                <a:solidFill>
                  <a:srgbClr val="4D4D4D"/>
                </a:solidFill>
                <a:latin typeface="Arial"/>
              </a:rPr>
              <a:t>when moved </a:t>
            </a:r>
            <a:r>
              <a:rPr lang="en-IE" sz="1600" u="sng" dirty="0">
                <a:solidFill>
                  <a:srgbClr val="4D4D4D"/>
                </a:solidFill>
                <a:latin typeface="Arial"/>
              </a:rPr>
              <a:t>to other MS</a:t>
            </a:r>
            <a:endParaRPr kumimoji="0" lang="en-IE" sz="1600" b="0" i="0" u="sng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1943896" y="1983291"/>
            <a:ext cx="3082276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1348114" y="2104460"/>
            <a:ext cx="351648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Vaccines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858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600" dirty="0">
                <a:latin typeface="Arial"/>
              </a:rPr>
              <a:t>that </a:t>
            </a:r>
            <a:r>
              <a:rPr lang="en-IE" sz="1600" b="1" dirty="0">
                <a:latin typeface="Arial"/>
              </a:rPr>
              <a:t>do not contain live</a:t>
            </a:r>
            <a:r>
              <a:rPr lang="en-IE" sz="1600" dirty="0">
                <a:latin typeface="Arial"/>
              </a:rPr>
              <a:t> </a:t>
            </a:r>
            <a:r>
              <a:rPr lang="en-IE" sz="1600" b="1" dirty="0">
                <a:latin typeface="Arial"/>
              </a:rPr>
              <a:t>AI virus </a:t>
            </a:r>
            <a:r>
              <a:rPr lang="en-IE" sz="1600" dirty="0">
                <a:latin typeface="Arial"/>
              </a:rPr>
              <a:t>(attenuated or not)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1620624" y="3994158"/>
            <a:ext cx="3082276" cy="0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1348114" y="4041547"/>
            <a:ext cx="4091095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Reinforced surveillance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8D2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600" b="1" dirty="0">
                <a:solidFill>
                  <a:srgbClr val="4D4D4D"/>
                </a:solidFill>
                <a:latin typeface="Arial"/>
              </a:rPr>
              <a:t>clinical</a:t>
            </a:r>
            <a:r>
              <a:rPr lang="en-IE" sz="1600" dirty="0">
                <a:solidFill>
                  <a:srgbClr val="4D4D4D"/>
                </a:solidFill>
                <a:latin typeface="Arial"/>
              </a:rPr>
              <a:t> and</a:t>
            </a:r>
            <a:r>
              <a:rPr lang="en-IE" sz="1600" b="1" dirty="0">
                <a:solidFill>
                  <a:srgbClr val="4D4D4D"/>
                </a:solidFill>
                <a:latin typeface="Arial"/>
              </a:rPr>
              <a:t> laboratory </a:t>
            </a:r>
            <a:r>
              <a:rPr lang="en-IE" sz="1600" dirty="0">
                <a:solidFill>
                  <a:srgbClr val="4D4D4D"/>
                </a:solidFill>
                <a:latin typeface="Arial"/>
              </a:rPr>
              <a:t>(official activity)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8D2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600" dirty="0">
                <a:solidFill>
                  <a:srgbClr val="4D4D4D"/>
                </a:solidFill>
                <a:latin typeface="Arial"/>
              </a:rPr>
              <a:t>t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 assess </a:t>
            </a: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effectiveness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(emergency protective vaccination)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8D2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600" dirty="0">
                <a:solidFill>
                  <a:srgbClr val="4D4D4D"/>
                </a:solidFill>
                <a:latin typeface="Arial"/>
              </a:rPr>
              <a:t>to </a:t>
            </a:r>
            <a:r>
              <a:rPr lang="en-IE" sz="1600" b="1" dirty="0">
                <a:solidFill>
                  <a:srgbClr val="4D4D4D"/>
                </a:solidFill>
                <a:latin typeface="Arial"/>
              </a:rPr>
              <a:t>early detect infection </a:t>
            </a:r>
            <a:r>
              <a:rPr lang="en-IE" sz="1600" dirty="0">
                <a:solidFill>
                  <a:srgbClr val="4D4D4D"/>
                </a:solidFill>
                <a:latin typeface="Arial"/>
              </a:rPr>
              <a:t>with HPAI virus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702900" y="3712567"/>
            <a:ext cx="207558" cy="273067"/>
          </a:xfrm>
          <a:prstGeom prst="lin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7644942" y="1991851"/>
            <a:ext cx="3082276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7574654" y="2013835"/>
            <a:ext cx="431763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 mitigation measures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600" dirty="0">
                <a:solidFill>
                  <a:srgbClr val="4D4D4D"/>
                </a:solidFill>
                <a:latin typeface="Arial"/>
              </a:rPr>
              <a:t>General</a:t>
            </a:r>
            <a:r>
              <a:rPr lang="en-IE" sz="1600" b="1" dirty="0">
                <a:solidFill>
                  <a:srgbClr val="4D4D4D"/>
                </a:solidFill>
                <a:latin typeface="Arial"/>
              </a:rPr>
              <a:t> prohibition for</a:t>
            </a:r>
            <a:r>
              <a:rPr lang="en-IE" sz="1600" dirty="0">
                <a:solidFill>
                  <a:srgbClr val="4D4D4D"/>
                </a:solidFill>
                <a:latin typeface="Arial"/>
              </a:rPr>
              <a:t> </a:t>
            </a:r>
            <a:r>
              <a:rPr lang="en-IE" sz="1600" b="1" dirty="0">
                <a:solidFill>
                  <a:srgbClr val="4D4D4D"/>
                </a:solidFill>
                <a:latin typeface="Arial"/>
              </a:rPr>
              <a:t>movements </a:t>
            </a:r>
            <a:r>
              <a:rPr lang="en-IE" sz="1600" dirty="0">
                <a:solidFill>
                  <a:srgbClr val="4D4D4D"/>
                </a:solidFill>
                <a:latin typeface="Arial"/>
              </a:rPr>
              <a:t>of vaccinated poultry and their products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Derogations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IE" sz="16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move, </a:t>
            </a:r>
            <a:r>
              <a:rPr lang="en-IE" sz="1600" b="1">
                <a:solidFill>
                  <a:srgbClr val="4D4D4D"/>
                </a:solidFill>
                <a:latin typeface="Arial"/>
              </a:rPr>
              <a:t>under </a:t>
            </a:r>
            <a:r>
              <a:rPr lang="en-IE" sz="1600" b="1" dirty="0">
                <a:solidFill>
                  <a:srgbClr val="4D4D4D"/>
                </a:solidFill>
                <a:latin typeface="Arial"/>
              </a:rPr>
              <a:t>conditions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7229751" y="1983291"/>
            <a:ext cx="433221" cy="465528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3A4E2D7-18BB-2A00-94EE-61A3D5F6CC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75" y="1913586"/>
            <a:ext cx="837961" cy="843744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FA7FF37-FF39-43B6-E1A8-15009BB4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9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AB43AE-B95E-5756-4E39-D41049219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202" y="2478792"/>
            <a:ext cx="835224" cy="8413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128ECB-A68F-2E65-F2D1-769EBA709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281" y="3727665"/>
            <a:ext cx="987638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10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3.xml><?xml version="1.0" encoding="utf-8"?>
<a:theme xmlns:a="http://schemas.openxmlformats.org/drawingml/2006/main" name="3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4.xml><?xml version="1.0" encoding="utf-8"?>
<a:theme xmlns:a="http://schemas.openxmlformats.org/drawingml/2006/main" name="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21A80C86-B502-454D-9D85-26DC22072A7D}" vid="{F7297A3B-967B-0241-96F6-B5DDD796BCF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98AE41A192E4C85C747A9850AEF9A" ma:contentTypeVersion="1" ma:contentTypeDescription="Create a new document." ma:contentTypeScope="" ma:versionID="5a8770b97c883eee6e80458dbe9e6c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ACE0-6474-4130-B64E-D9F9E5478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F87431-2774-4E17-BE38-8A579357848D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8964</TotalTime>
  <Words>1126</Words>
  <Application>Microsoft Office PowerPoint</Application>
  <PresentationFormat>Widescreen</PresentationFormat>
  <Paragraphs>179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Garamond</vt:lpstr>
      <vt:lpstr>Marianne</vt:lpstr>
      <vt:lpstr>Roboto</vt:lpstr>
      <vt:lpstr>Times New Roman</vt:lpstr>
      <vt:lpstr>Verdana</vt:lpstr>
      <vt:lpstr>Wingdings</vt:lpstr>
      <vt:lpstr>Office Theme</vt:lpstr>
      <vt:lpstr>1_Office Theme</vt:lpstr>
      <vt:lpstr>3_Office Theme</vt:lpstr>
      <vt:lpstr>Beloldalak</vt:lpstr>
      <vt:lpstr>MINISTÈRIEL</vt:lpstr>
      <vt:lpstr> HIGHLY PATHOGENIC AVIAN INFLUENZA VACINATION in the EU</vt:lpstr>
      <vt:lpstr>Outcome of surveillance: HPAI in Europe in birds in 2020 – 2023</vt:lpstr>
      <vt:lpstr>Number of HPAI detections 2020-2023</vt:lpstr>
      <vt:lpstr>The trends</vt:lpstr>
      <vt:lpstr>VACCINATION AGAINST HPAI  IN THE EU </vt:lpstr>
      <vt:lpstr>Animal Health Law  legal framework</vt:lpstr>
      <vt:lpstr>General approach</vt:lpstr>
      <vt:lpstr>Allowed vaccination strategies for HPAI</vt:lpstr>
      <vt:lpstr>Specific rules for vaccination against HPAI  </vt:lpstr>
      <vt:lpstr>PowerPoint Presentation</vt:lpstr>
      <vt:lpstr>Reinforced surveillance when vaccination is applied Delegated Regulation (EU) 2023/361 </vt:lpstr>
      <vt:lpstr>Decision Making - Implementation process  for the use of vaccines against HPAI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Maša BRECELJ - A.E.S.A.</cp:lastModifiedBy>
  <cp:revision>333</cp:revision>
  <cp:lastPrinted>2022-05-03T11:57:42Z</cp:lastPrinted>
  <dcterms:created xsi:type="dcterms:W3CDTF">2019-08-09T12:06:42Z</dcterms:created>
  <dcterms:modified xsi:type="dcterms:W3CDTF">2024-03-05T05:41:14Z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2022-09-07T14:38:54Z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9d994fab-e548-4343-8567-5ccb06ec012a</vt:lpwstr>
  </property>
  <property fmtid="{D5CDD505-2E9C-101B-9397-08002B2CF9AE}" pid="9" name="MSIP_Label_6bd9ddd1-4d20-43f6-abfa-fc3c07406f94_ContentBits">
    <vt:lpwstr>0</vt:lpwstr>
  </property>
</Properties>
</file>