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 id="2147483668" r:id="rId2"/>
  </p:sldMasterIdLst>
  <p:notesMasterIdLst>
    <p:notesMasterId r:id="rId25"/>
  </p:notesMasterIdLst>
  <p:handoutMasterIdLst>
    <p:handoutMasterId r:id="rId26"/>
  </p:handoutMasterIdLst>
  <p:sldIdLst>
    <p:sldId id="256" r:id="rId3"/>
    <p:sldId id="895" r:id="rId4"/>
    <p:sldId id="4574" r:id="rId5"/>
    <p:sldId id="4571" r:id="rId6"/>
    <p:sldId id="4594" r:id="rId7"/>
    <p:sldId id="4595" r:id="rId8"/>
    <p:sldId id="4582" r:id="rId9"/>
    <p:sldId id="4596" r:id="rId10"/>
    <p:sldId id="4575" r:id="rId11"/>
    <p:sldId id="4576" r:id="rId12"/>
    <p:sldId id="933" r:id="rId13"/>
    <p:sldId id="937" r:id="rId14"/>
    <p:sldId id="4586" r:id="rId15"/>
    <p:sldId id="4585" r:id="rId16"/>
    <p:sldId id="4587" r:id="rId17"/>
    <p:sldId id="939" r:id="rId18"/>
    <p:sldId id="940" r:id="rId19"/>
    <p:sldId id="943" r:id="rId20"/>
    <p:sldId id="944" r:id="rId21"/>
    <p:sldId id="324" r:id="rId22"/>
    <p:sldId id="287" r:id="rId23"/>
    <p:sldId id="318" r:id="rId24"/>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Cambria Math" panose="02040503050406030204" pitchFamily="18" charset="0"/>
      <p:regular r:id="rId31"/>
    </p:embeddedFont>
    <p:embeddedFont>
      <p:font typeface="Roboto" panose="02000000000000000000" pitchFamily="2" charset="0"/>
      <p:regular r:id="rId32"/>
      <p:bold r:id="rId33"/>
      <p:italic r:id="rId34"/>
      <p:boldItalic r:id="rId35"/>
    </p:embeddedFont>
    <p:embeddedFont>
      <p:font typeface="Roboto Bold" panose="02000000000000000000" pitchFamily="2" charset="0"/>
      <p:bold r:id="rId36"/>
    </p:embeddedFont>
    <p:embeddedFont>
      <p:font typeface="Roboto Regular" panose="020B0604020202020204" charset="0"/>
      <p:regular r:id="rId37"/>
      <p:bold r:id="rId38"/>
      <p:italic r:id="rId39"/>
      <p:boldItalic r:id="rId40"/>
    </p:embeddedFont>
    <p:embeddedFont>
      <p:font typeface="Tahoma" panose="020B0604030504040204" pitchFamily="34" charset="0"/>
      <p:regular r:id="rId41"/>
      <p:bold r:id="rId42"/>
    </p:embeddedFont>
    <p:embeddedFont>
      <p:font typeface="Verdana" panose="020B0604030504040204" pitchFamily="34" charset="0"/>
      <p:regular r:id="rId43"/>
      <p:bold r:id="rId44"/>
      <p:italic r:id="rId45"/>
      <p:boldItalic r:id="rId46"/>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lvl9pPr>
  </p:defaultTextStyle>
  <p:extLst>
    <p:ext uri="{521415D9-36F7-43E2-AB2F-B90AF26B5E84}">
      <p14:sectionLst xmlns:p14="http://schemas.microsoft.com/office/powerpoint/2010/main">
        <p14:section name="Default Section" id="{BBAAED9A-AC28-4DFC-A0DC-0AE4E8DF09AD}">
          <p14:sldIdLst>
            <p14:sldId id="256"/>
            <p14:sldId id="895"/>
            <p14:sldId id="4574"/>
            <p14:sldId id="4571"/>
            <p14:sldId id="4594"/>
            <p14:sldId id="4595"/>
            <p14:sldId id="4582"/>
            <p14:sldId id="4596"/>
            <p14:sldId id="4575"/>
            <p14:sldId id="4576"/>
            <p14:sldId id="933"/>
            <p14:sldId id="937"/>
            <p14:sldId id="4586"/>
            <p14:sldId id="4585"/>
            <p14:sldId id="4587"/>
            <p14:sldId id="939"/>
            <p14:sldId id="940"/>
            <p14:sldId id="943"/>
            <p14:sldId id="944"/>
            <p14:sldId id="324"/>
            <p14:sldId id="287"/>
            <p14:sldId id="318"/>
          </p14:sldIdLst>
        </p14:section>
        <p14:section name="Untitled Section" id="{CEA03838-E340-4814-A6C3-F17329524F4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CE7393-9073-4387-B70F-6048F5750E90}" v="7" dt="2024-02-27T17:45:13.95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Roboto Regular"/>
          <a:ea typeface="Roboto Regular"/>
          <a:cs typeface="Robo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4DB"/>
          </a:solidFill>
        </a:fill>
      </a:tcStyle>
    </a:wholeTbl>
    <a:band2H>
      <a:tcTxStyle/>
      <a:tcStyle>
        <a:tcBdr/>
        <a:fill>
          <a:solidFill>
            <a:srgbClr val="E7F2EE"/>
          </a:solidFill>
        </a:fill>
      </a:tcStyle>
    </a:band2H>
    <a:firstCol>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oboto Regular"/>
          <a:ea typeface="Roboto Regular"/>
          <a:cs typeface="Robo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CCD8"/>
          </a:solidFill>
        </a:fill>
      </a:tcStyle>
    </a:wholeTbl>
    <a:band2H>
      <a:tcTxStyle/>
      <a:tcStyle>
        <a:tcBdr/>
        <a:fill>
          <a:solidFill>
            <a:srgbClr val="E7E7ED"/>
          </a:solidFill>
        </a:fill>
      </a:tcStyle>
    </a:band2H>
    <a:firstCol>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oboto Regular"/>
          <a:ea typeface="Roboto Regular"/>
          <a:cs typeface="Robo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E4CF"/>
          </a:solidFill>
        </a:fill>
      </a:tcStyle>
    </a:wholeTbl>
    <a:band2H>
      <a:tcTxStyle/>
      <a:tcStyle>
        <a:tcBdr/>
        <a:fill>
          <a:solidFill>
            <a:srgbClr val="F6F2E8"/>
          </a:solidFill>
        </a:fill>
      </a:tcStyle>
    </a:band2H>
    <a:firstCol>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oboto Regular"/>
          <a:ea typeface="Roboto Regular"/>
          <a:cs typeface="Roboto Regular"/>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Roboto Bold"/>
          <a:ea typeface="Roboto Bold"/>
          <a:cs typeface="Roboto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boto Bold"/>
          <a:ea typeface="Roboto Bold"/>
          <a:cs typeface="Roboto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boto Bold"/>
          <a:ea typeface="Roboto Bold"/>
          <a:cs typeface="Roboto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oboto Regular"/>
          <a:ea typeface="Roboto Regular"/>
          <a:cs typeface="Roboto Regular"/>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boto Bold"/>
          <a:ea typeface="Roboto Bold"/>
          <a:cs typeface="Roboto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Roboto Regular"/>
          <a:ea typeface="Roboto Regular"/>
          <a:cs typeface="Roboto Regular"/>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Roboto Bold"/>
          <a:ea typeface="Roboto Bold"/>
          <a:cs typeface="Roboto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Roboto Bold"/>
          <a:ea typeface="Roboto Bold"/>
          <a:cs typeface="Roboto Bold"/>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Roboto Bold"/>
          <a:ea typeface="Roboto Bold"/>
          <a:cs typeface="Roboto Bold"/>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5657" autoAdjust="0"/>
  </p:normalViewPr>
  <p:slideViewPr>
    <p:cSldViewPr snapToGrid="0">
      <p:cViewPr varScale="1">
        <p:scale>
          <a:sx n="109" d="100"/>
          <a:sy n="109" d="100"/>
        </p:scale>
        <p:origin x="678" y="96"/>
      </p:cViewPr>
      <p:guideLst/>
    </p:cSldViewPr>
  </p:slideViewPr>
  <p:notesTextViewPr>
    <p:cViewPr>
      <p:scale>
        <a:sx n="3" d="2"/>
        <a:sy n="3" d="2"/>
      </p:scale>
      <p:origin x="0" y="0"/>
    </p:cViewPr>
  </p:notesTextViewPr>
  <p:sorterViewPr>
    <p:cViewPr varScale="1">
      <p:scale>
        <a:sx n="1" d="1"/>
        <a:sy n="1" d="1"/>
      </p:scale>
      <p:origin x="0" y="-192"/>
    </p:cViewPr>
  </p:sorterViewPr>
  <p:notesViewPr>
    <p:cSldViewPr snapToGrid="0">
      <p:cViewPr varScale="1">
        <p:scale>
          <a:sx n="118" d="100"/>
          <a:sy n="118" d="100"/>
        </p:scale>
        <p:origin x="5160"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14E0334-EAD4-BBBE-439B-9358C57A4E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870D964-4379-FB07-81A0-B139A91C2B7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163322-BF17-4A4F-A99C-5BD4EF41BF7F}" type="datetimeFigureOut">
              <a:rPr lang="fr-FR" smtClean="0"/>
              <a:t>27/02/2024</a:t>
            </a:fld>
            <a:endParaRPr lang="fr-FR"/>
          </a:p>
        </p:txBody>
      </p:sp>
      <p:sp>
        <p:nvSpPr>
          <p:cNvPr id="4" name="Espace réservé du pied de page 3">
            <a:extLst>
              <a:ext uri="{FF2B5EF4-FFF2-40B4-BE49-F238E27FC236}">
                <a16:creationId xmlns:a16="http://schemas.microsoft.com/office/drawing/2014/main" id="{BFF3E11D-467C-9E27-4263-4E236FEDEC5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EA4471FA-66CD-C804-C9F1-0F8CFFC8B8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58B3F8-ED18-F745-8DC7-360613E71883}" type="slidenum">
              <a:rPr lang="fr-FR" smtClean="0"/>
              <a:t>‹#›</a:t>
            </a:fld>
            <a:endParaRPr lang="fr-FR"/>
          </a:p>
        </p:txBody>
      </p:sp>
    </p:spTree>
    <p:extLst>
      <p:ext uri="{BB962C8B-B14F-4D97-AF65-F5344CB8AC3E}">
        <p14:creationId xmlns:p14="http://schemas.microsoft.com/office/powerpoint/2010/main" val="4018572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xfrm>
            <a:off x="1143000" y="685800"/>
            <a:ext cx="4572000" cy="3429000"/>
          </a:xfrm>
          <a:prstGeom prst="rect">
            <a:avLst/>
          </a:prstGeom>
        </p:spPr>
        <p:txBody>
          <a:bodyPr/>
          <a:lstStyle/>
          <a:p>
            <a:endParaRPr/>
          </a:p>
        </p:txBody>
      </p:sp>
      <p:sp>
        <p:nvSpPr>
          <p:cNvPr id="282" name="Shape 28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574619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69454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0135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80184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32087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6047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89393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994319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134697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b="0" dirty="0"/>
          </a:p>
        </p:txBody>
      </p:sp>
    </p:spTree>
    <p:extLst>
      <p:ext uri="{BB962C8B-B14F-4D97-AF65-F5344CB8AC3E}">
        <p14:creationId xmlns:p14="http://schemas.microsoft.com/office/powerpoint/2010/main" val="814553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 name="Shape 617"/>
          <p:cNvSpPr>
            <a:spLocks noGrp="1" noRot="1" noChangeAspect="1"/>
          </p:cNvSpPr>
          <p:nvPr>
            <p:ph type="sldImg"/>
          </p:nvPr>
        </p:nvSpPr>
        <p:spPr>
          <a:xfrm>
            <a:off x="381000" y="685800"/>
            <a:ext cx="6096000" cy="3429000"/>
          </a:xfrm>
          <a:prstGeom prst="rect">
            <a:avLst/>
          </a:prstGeom>
        </p:spPr>
        <p:txBody>
          <a:bodyPr/>
          <a:lstStyle/>
          <a:p>
            <a:endParaRPr/>
          </a:p>
        </p:txBody>
      </p:sp>
      <p:sp>
        <p:nvSpPr>
          <p:cNvPr id="618" name="Shape 618"/>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64990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a:spLocks noGrp="1" noRot="1" noChangeAspect="1"/>
          </p:cNvSpPr>
          <p:nvPr>
            <p:ph type="sldImg"/>
          </p:nvPr>
        </p:nvSpPr>
        <p:spPr>
          <a:xfrm>
            <a:off x="381000" y="685800"/>
            <a:ext cx="6096000" cy="3429000"/>
          </a:xfrm>
          <a:prstGeom prst="rect">
            <a:avLst/>
          </a:prstGeom>
        </p:spPr>
        <p:txBody>
          <a:bodyPr/>
          <a:lstStyle/>
          <a:p>
            <a:endParaRPr/>
          </a:p>
        </p:txBody>
      </p:sp>
      <p:sp>
        <p:nvSpPr>
          <p:cNvPr id="726" name="Shape 726"/>
          <p:cNvSpPr>
            <a:spLocks noGrp="1"/>
          </p:cNvSpPr>
          <p:nvPr>
            <p:ph type="body" sz="quarter" idx="1"/>
          </p:nvPr>
        </p:nvSpPr>
        <p:spPr>
          <a:prstGeom prst="rect">
            <a:avLst/>
          </a:prstGeom>
        </p:spPr>
        <p:txBody>
          <a:bodyPr/>
          <a:lstStyle/>
          <a:p>
            <a:endParaRPr dirty="0"/>
          </a:p>
        </p:txBody>
      </p:sp>
    </p:spTree>
    <p:extLst>
      <p:ext uri="{BB962C8B-B14F-4D97-AF65-F5344CB8AC3E}">
        <p14:creationId xmlns:p14="http://schemas.microsoft.com/office/powerpoint/2010/main" val="4145671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2254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778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0" indent="-342900" algn="just">
              <a:lnSpc>
                <a:spcPct val="107000"/>
              </a:lnSpc>
              <a:buFont typeface="Symbol" panose="05050102010706020507" pitchFamily="18" charset="2"/>
              <a:buChar char=""/>
            </a:pPr>
            <a:endParaRPr lang="en-GB" dirty="0"/>
          </a:p>
        </p:txBody>
      </p:sp>
    </p:spTree>
    <p:extLst>
      <p:ext uri="{BB962C8B-B14F-4D97-AF65-F5344CB8AC3E}">
        <p14:creationId xmlns:p14="http://schemas.microsoft.com/office/powerpoint/2010/main" val="3967047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3048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just">
              <a:lnSpc>
                <a:spcPct val="107000"/>
              </a:lnSpc>
              <a:spcBef>
                <a:spcPts val="600"/>
              </a:spcBef>
              <a:spcAft>
                <a:spcPts val="600"/>
              </a:spcAft>
              <a:buFont typeface="Symbol" panose="05050102010706020507" pitchFamily="18" charset="2"/>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603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26058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just" defTabSz="914400" eaLnBrk="1" fontAlgn="auto" latinLnBrk="0" hangingPunct="1">
              <a:lnSpc>
                <a:spcPct val="107000"/>
              </a:lnSpc>
              <a:spcBef>
                <a:spcPts val="0"/>
              </a:spcBef>
              <a:spcAft>
                <a:spcPts val="800"/>
              </a:spcAft>
              <a:buClrTx/>
              <a:buSzTx/>
              <a:buFontTx/>
              <a:buNone/>
              <a:tabLst/>
              <a:defRPr/>
            </a:pPr>
            <a:endParaRPr lang="en-GB" dirty="0"/>
          </a:p>
        </p:txBody>
      </p:sp>
    </p:spTree>
    <p:extLst>
      <p:ext uri="{BB962C8B-B14F-4D97-AF65-F5344CB8AC3E}">
        <p14:creationId xmlns:p14="http://schemas.microsoft.com/office/powerpoint/2010/main" val="25348584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re et contenu">
    <p:spTree>
      <p:nvGrpSpPr>
        <p:cNvPr id="1" name=""/>
        <p:cNvGrpSpPr/>
        <p:nvPr/>
      </p:nvGrpSpPr>
      <p:grpSpPr>
        <a:xfrm>
          <a:off x="0" y="0"/>
          <a:ext cx="0" cy="0"/>
          <a:chOff x="0" y="0"/>
          <a:chExt cx="0" cy="0"/>
        </a:xfrm>
      </p:grpSpPr>
      <p:pic>
        <p:nvPicPr>
          <p:cNvPr id="112" name="Picture 9" descr="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 y="-2"/>
            <a:ext cx="12171926" cy="6858004"/>
          </a:xfrm>
          <a:prstGeom prst="rect">
            <a:avLst/>
          </a:prstGeom>
          <a:ln w="12700">
            <a:miter lim="400000"/>
          </a:ln>
        </p:spPr>
      </p:pic>
      <p:sp>
        <p:nvSpPr>
          <p:cNvPr id="113" name="Forme libre 11"/>
          <p:cNvSpPr/>
          <p:nvPr/>
        </p:nvSpPr>
        <p:spPr>
          <a:xfrm>
            <a:off x="2531" y="-3000"/>
            <a:ext cx="12192008" cy="6858001"/>
          </a:xfrm>
          <a:custGeom>
            <a:avLst/>
            <a:gdLst/>
            <a:ahLst/>
            <a:cxnLst>
              <a:cxn ang="0">
                <a:pos x="wd2" y="hd2"/>
              </a:cxn>
              <a:cxn ang="5400000">
                <a:pos x="wd2" y="hd2"/>
              </a:cxn>
              <a:cxn ang="10800000">
                <a:pos x="wd2" y="hd2"/>
              </a:cxn>
              <a:cxn ang="16200000">
                <a:pos x="wd2" y="hd2"/>
              </a:cxn>
            </a:cxnLst>
            <a:rect l="0" t="0" r="r" b="b"/>
            <a:pathLst>
              <a:path w="21600" h="21600" extrusionOk="0">
                <a:moveTo>
                  <a:pt x="21022" y="0"/>
                </a:moveTo>
                <a:lnTo>
                  <a:pt x="21600" y="0"/>
                </a:lnTo>
                <a:lnTo>
                  <a:pt x="21600" y="21600"/>
                </a:lnTo>
                <a:lnTo>
                  <a:pt x="0" y="21600"/>
                </a:lnTo>
                <a:lnTo>
                  <a:pt x="0" y="13658"/>
                </a:lnTo>
                <a:lnTo>
                  <a:pt x="337" y="14349"/>
                </a:lnTo>
                <a:cubicBezTo>
                  <a:pt x="2511" y="18603"/>
                  <a:pt x="5649" y="21273"/>
                  <a:pt x="9137" y="21273"/>
                </a:cubicBezTo>
                <a:cubicBezTo>
                  <a:pt x="15702" y="21273"/>
                  <a:pt x="21024" y="11811"/>
                  <a:pt x="21024" y="139"/>
                </a:cubicBezTo>
                <a:close/>
              </a:path>
            </a:pathLst>
          </a:custGeom>
          <a:solidFill>
            <a:schemeClr val="accent1"/>
          </a:solidFill>
          <a:ln w="12700">
            <a:miter lim="400000"/>
          </a:ln>
        </p:spPr>
        <p:txBody>
          <a:bodyPr lIns="45719" rIns="45719" anchor="ctr"/>
          <a:lstStyle/>
          <a:p>
            <a:pPr algn="ctr">
              <a:defRPr>
                <a:solidFill>
                  <a:srgbClr val="FFFFFF"/>
                </a:solidFill>
              </a:defRPr>
            </a:pPr>
            <a:endParaRPr/>
          </a:p>
        </p:txBody>
      </p:sp>
      <p:pic>
        <p:nvPicPr>
          <p:cNvPr id="115" name="Image 9" descr="Image 9"/>
          <p:cNvPicPr>
            <a:picLocks noChangeAspect="1"/>
          </p:cNvPicPr>
          <p:nvPr/>
        </p:nvPicPr>
        <p:blipFill>
          <a:blip r:embed="rId3"/>
          <a:stretch>
            <a:fillRect/>
          </a:stretch>
        </p:blipFill>
        <p:spPr>
          <a:xfrm>
            <a:off x="9411068" y="5666463"/>
            <a:ext cx="2294667" cy="815526"/>
          </a:xfrm>
          <a:prstGeom prst="rect">
            <a:avLst/>
          </a:prstGeom>
          <a:ln w="12700">
            <a:miter lim="400000"/>
          </a:ln>
        </p:spPr>
      </p:pic>
      <p:sp>
        <p:nvSpPr>
          <p:cNvPr id="6" name="Click to modify section title"/>
          <p:cNvSpPr txBox="1">
            <a:spLocks noGrp="1"/>
          </p:cNvSpPr>
          <p:nvPr>
            <p:ph type="title" hasCustomPrompt="1"/>
          </p:nvPr>
        </p:nvSpPr>
        <p:spPr>
          <a:xfrm>
            <a:off x="934055" y="3429000"/>
            <a:ext cx="6927555" cy="1455820"/>
          </a:xfrm>
          <a:prstGeom prst="rect">
            <a:avLst/>
          </a:prstGeom>
        </p:spPr>
        <p:txBody>
          <a:bodyPr anchor="b">
            <a:normAutofit/>
          </a:bodyPr>
          <a:lstStyle>
            <a:lvl1pPr>
              <a:defRPr sz="4800">
                <a:solidFill>
                  <a:srgbClr val="FFFFFF"/>
                </a:solidFill>
              </a:defRPr>
            </a:lvl1pPr>
          </a:lstStyle>
          <a:p>
            <a:r>
              <a:rPr dirty="0"/>
              <a:t>Click to modify section title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F38A8933-A53D-7E4E-9952-C29D59FE0525}"/>
              </a:ext>
            </a:extLst>
          </p:cNvPr>
          <p:cNvSpPr>
            <a:spLocks noGrp="1"/>
          </p:cNvSpPr>
          <p:nvPr>
            <p:ph type="body" idx="1" hasCustomPrompt="1"/>
          </p:nvPr>
        </p:nvSpPr>
        <p:spPr>
          <a:xfrm>
            <a:off x="840318" y="1401763"/>
            <a:ext cx="5158316"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1</a:t>
            </a:r>
          </a:p>
        </p:txBody>
      </p:sp>
      <p:sp>
        <p:nvSpPr>
          <p:cNvPr id="4" name="Inhaltsplatzhalter 3">
            <a:extLst>
              <a:ext uri="{FF2B5EF4-FFF2-40B4-BE49-F238E27FC236}">
                <a16:creationId xmlns:a16="http://schemas.microsoft.com/office/drawing/2014/main" id="{3821B20F-E604-9241-A19A-72D82CB9957A}"/>
              </a:ext>
            </a:extLst>
          </p:cNvPr>
          <p:cNvSpPr>
            <a:spLocks noGrp="1"/>
          </p:cNvSpPr>
          <p:nvPr>
            <p:ph sz="half" idx="2" hasCustomPrompt="1"/>
          </p:nvPr>
        </p:nvSpPr>
        <p:spPr>
          <a:xfrm>
            <a:off x="840318" y="2225675"/>
            <a:ext cx="5158316"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extplatzhalter 4">
            <a:extLst>
              <a:ext uri="{FF2B5EF4-FFF2-40B4-BE49-F238E27FC236}">
                <a16:creationId xmlns:a16="http://schemas.microsoft.com/office/drawing/2014/main" id="{317322CF-90A0-914A-AF80-601B904E4D36}"/>
              </a:ext>
            </a:extLst>
          </p:cNvPr>
          <p:cNvSpPr>
            <a:spLocks noGrp="1"/>
          </p:cNvSpPr>
          <p:nvPr>
            <p:ph type="body" sz="quarter" idx="3" hasCustomPrompt="1"/>
          </p:nvPr>
        </p:nvSpPr>
        <p:spPr>
          <a:xfrm>
            <a:off x="6172200" y="1401763"/>
            <a:ext cx="5183717" cy="823912"/>
          </a:xfrm>
          <a:prstGeom prst="rect">
            <a:avLst/>
          </a:prstGeom>
        </p:spPr>
        <p:txBody>
          <a:bodyPr anchor="b"/>
          <a:lstStyle>
            <a:lvl1pPr marL="0" indent="0">
              <a:buNone/>
              <a:defRPr sz="2400" b="1">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err="1"/>
              <a:t>Subheading</a:t>
            </a:r>
            <a:r>
              <a:rPr lang="de-DE" dirty="0"/>
              <a:t> 2</a:t>
            </a:r>
          </a:p>
        </p:txBody>
      </p:sp>
      <p:sp>
        <p:nvSpPr>
          <p:cNvPr id="6" name="Inhaltsplatzhalter 5">
            <a:extLst>
              <a:ext uri="{FF2B5EF4-FFF2-40B4-BE49-F238E27FC236}">
                <a16:creationId xmlns:a16="http://schemas.microsoft.com/office/drawing/2014/main" id="{585015DF-320A-6049-A167-50C6DCAA0D24}"/>
              </a:ext>
            </a:extLst>
          </p:cNvPr>
          <p:cNvSpPr>
            <a:spLocks noGrp="1"/>
          </p:cNvSpPr>
          <p:nvPr>
            <p:ph sz="quarter" idx="4" hasCustomPrompt="1"/>
          </p:nvPr>
        </p:nvSpPr>
        <p:spPr>
          <a:xfrm>
            <a:off x="6172200" y="2225675"/>
            <a:ext cx="5183717" cy="3963988"/>
          </a:xfrm>
          <a:prstGeom prst="rect">
            <a:avLst/>
          </a:prstGeom>
        </p:spPr>
        <p:txBody>
          <a:bodyPr/>
          <a:lstStyle>
            <a:lvl1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1pPr>
            <a:lvl2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accent3"/>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7" name="Titelplatzhalter 9">
            <a:extLst>
              <a:ext uri="{FF2B5EF4-FFF2-40B4-BE49-F238E27FC236}">
                <a16:creationId xmlns:a16="http://schemas.microsoft.com/office/drawing/2014/main" id="{976DFCE7-014A-6C4A-AFD0-ADED0B5E0256}"/>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
        <p:nvSpPr>
          <p:cNvPr id="2" name="Slide Number Placeholder 1">
            <a:extLst>
              <a:ext uri="{FF2B5EF4-FFF2-40B4-BE49-F238E27FC236}">
                <a16:creationId xmlns:a16="http://schemas.microsoft.com/office/drawing/2014/main" id="{79CA3475-46E9-4C81-A9F5-94D0A2F9FDFE}"/>
              </a:ext>
            </a:extLst>
          </p:cNvPr>
          <p:cNvSpPr>
            <a:spLocks noGrp="1"/>
          </p:cNvSpPr>
          <p:nvPr>
            <p:ph type="sldNum" sz="quarter" idx="10"/>
          </p:nvPr>
        </p:nvSpPr>
        <p:spPr/>
        <p:txBody>
          <a:bodyPr/>
          <a:lstStyle/>
          <a:p>
            <a:fld id="{50458AA6-F4E1-4775-A7C7-7F4BDD9FBD13}" type="slidenum">
              <a:rPr lang="en-GB" smtClean="0"/>
              <a:t>‹#›</a:t>
            </a:fld>
            <a:endParaRPr lang="en-GB"/>
          </a:p>
        </p:txBody>
      </p:sp>
      <p:sp>
        <p:nvSpPr>
          <p:cNvPr id="8" name="Footer Placeholder 7">
            <a:extLst>
              <a:ext uri="{FF2B5EF4-FFF2-40B4-BE49-F238E27FC236}">
                <a16:creationId xmlns:a16="http://schemas.microsoft.com/office/drawing/2014/main" id="{A127A3F9-A2FA-4F0D-B668-49677B05E34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71669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7" name="Ovale 16">
            <a:extLst>
              <a:ext uri="{FF2B5EF4-FFF2-40B4-BE49-F238E27FC236}">
                <a16:creationId xmlns:a16="http://schemas.microsoft.com/office/drawing/2014/main" id="{87FAE9A8-B5EA-405D-8338-3A767C24A6B0}"/>
              </a:ext>
            </a:extLst>
          </p:cNvPr>
          <p:cNvSpPr/>
          <p:nvPr userDrawn="1"/>
        </p:nvSpPr>
        <p:spPr>
          <a:xfrm>
            <a:off x="1343819" y="3179348"/>
            <a:ext cx="569913" cy="428625"/>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endParaRPr lang="it-IT">
              <a:solidFill>
                <a:srgbClr val="171796"/>
              </a:solidFill>
              <a:cs typeface="Arial" pitchFamily="34" charset="0"/>
            </a:endParaRPr>
          </a:p>
        </p:txBody>
      </p:sp>
      <p:sp>
        <p:nvSpPr>
          <p:cNvPr id="5" name="Picture Placeholder 4">
            <a:extLst>
              <a:ext uri="{FF2B5EF4-FFF2-40B4-BE49-F238E27FC236}">
                <a16:creationId xmlns:a16="http://schemas.microsoft.com/office/drawing/2014/main" id="{5C08185B-3C97-4D1C-81A2-CFFC9F40EA62}"/>
              </a:ext>
            </a:extLst>
          </p:cNvPr>
          <p:cNvSpPr>
            <a:spLocks noGrp="1"/>
          </p:cNvSpPr>
          <p:nvPr>
            <p:ph type="pic" sz="quarter" idx="10"/>
          </p:nvPr>
        </p:nvSpPr>
        <p:spPr>
          <a:xfrm>
            <a:off x="733425" y="1176338"/>
            <a:ext cx="10302875" cy="4997450"/>
          </a:xfrm>
          <a:prstGeom prst="rect">
            <a:avLst/>
          </a:prstGeom>
        </p:spPr>
        <p:txBody>
          <a:bodyPr/>
          <a:lstStyle/>
          <a:p>
            <a:endParaRPr lang="en-GB"/>
          </a:p>
        </p:txBody>
      </p:sp>
      <p:sp>
        <p:nvSpPr>
          <p:cNvPr id="8" name="Slide Number Placeholder 7">
            <a:extLst>
              <a:ext uri="{FF2B5EF4-FFF2-40B4-BE49-F238E27FC236}">
                <a16:creationId xmlns:a16="http://schemas.microsoft.com/office/drawing/2014/main" id="{DFCE88E5-8E01-49D6-99F4-197DE340D596}"/>
              </a:ext>
            </a:extLst>
          </p:cNvPr>
          <p:cNvSpPr>
            <a:spLocks noGrp="1"/>
          </p:cNvSpPr>
          <p:nvPr>
            <p:ph type="sldNum" sz="quarter" idx="11"/>
          </p:nvPr>
        </p:nvSpPr>
        <p:spPr/>
        <p:txBody>
          <a:bodyPr/>
          <a:lstStyle/>
          <a:p>
            <a:fld id="{50458AA6-F4E1-4775-A7C7-7F4BDD9FBD13}" type="slidenum">
              <a:rPr lang="en-GB" smtClean="0"/>
              <a:t>‹#›</a:t>
            </a:fld>
            <a:endParaRPr lang="en-GB"/>
          </a:p>
        </p:txBody>
      </p:sp>
    </p:spTree>
    <p:extLst>
      <p:ext uri="{BB962C8B-B14F-4D97-AF65-F5344CB8AC3E}">
        <p14:creationId xmlns:p14="http://schemas.microsoft.com/office/powerpoint/2010/main" val="4209703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0_Titre et contenu">
    <p:spTree>
      <p:nvGrpSpPr>
        <p:cNvPr id="1" name=""/>
        <p:cNvGrpSpPr/>
        <p:nvPr/>
      </p:nvGrpSpPr>
      <p:grpSpPr>
        <a:xfrm>
          <a:off x="0" y="0"/>
          <a:ext cx="0" cy="0"/>
          <a:chOff x="0" y="0"/>
          <a:chExt cx="0" cy="0"/>
        </a:xfrm>
      </p:grpSpPr>
      <p:pic>
        <p:nvPicPr>
          <p:cNvPr id="123" name="Picture 9" descr="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 y="-2"/>
            <a:ext cx="12171926" cy="6858004"/>
          </a:xfrm>
          <a:prstGeom prst="rect">
            <a:avLst/>
          </a:prstGeom>
          <a:ln w="12700">
            <a:miter lim="400000"/>
          </a:ln>
        </p:spPr>
      </p:pic>
      <p:sp>
        <p:nvSpPr>
          <p:cNvPr id="124" name="Forme libre 1"/>
          <p:cNvSpPr/>
          <p:nvPr/>
        </p:nvSpPr>
        <p:spPr>
          <a:xfrm>
            <a:off x="2531" y="-3000"/>
            <a:ext cx="12192008" cy="6858001"/>
          </a:xfrm>
          <a:custGeom>
            <a:avLst/>
            <a:gdLst/>
            <a:ahLst/>
            <a:cxnLst>
              <a:cxn ang="0">
                <a:pos x="wd2" y="hd2"/>
              </a:cxn>
              <a:cxn ang="5400000">
                <a:pos x="wd2" y="hd2"/>
              </a:cxn>
              <a:cxn ang="10800000">
                <a:pos x="wd2" y="hd2"/>
              </a:cxn>
              <a:cxn ang="16200000">
                <a:pos x="wd2" y="hd2"/>
              </a:cxn>
            </a:cxnLst>
            <a:rect l="0" t="0" r="r" b="b"/>
            <a:pathLst>
              <a:path w="21600" h="21600" extrusionOk="0">
                <a:moveTo>
                  <a:pt x="21022" y="0"/>
                </a:moveTo>
                <a:lnTo>
                  <a:pt x="21600" y="0"/>
                </a:lnTo>
                <a:lnTo>
                  <a:pt x="21600" y="21600"/>
                </a:lnTo>
                <a:lnTo>
                  <a:pt x="0" y="21600"/>
                </a:lnTo>
                <a:lnTo>
                  <a:pt x="0" y="13658"/>
                </a:lnTo>
                <a:lnTo>
                  <a:pt x="337" y="14349"/>
                </a:lnTo>
                <a:cubicBezTo>
                  <a:pt x="2511" y="18603"/>
                  <a:pt x="5649" y="21273"/>
                  <a:pt x="9137" y="21273"/>
                </a:cubicBezTo>
                <a:cubicBezTo>
                  <a:pt x="15702" y="21273"/>
                  <a:pt x="21024" y="11811"/>
                  <a:pt x="21024" y="139"/>
                </a:cubicBezTo>
                <a:close/>
              </a:path>
            </a:pathLst>
          </a:custGeom>
          <a:solidFill>
            <a:schemeClr val="accent1"/>
          </a:solidFill>
          <a:ln w="12700">
            <a:miter lim="400000"/>
          </a:ln>
        </p:spPr>
        <p:txBody>
          <a:bodyPr lIns="45719" rIns="45719" anchor="ctr"/>
          <a:lstStyle/>
          <a:p>
            <a:pPr algn="ctr">
              <a:defRPr>
                <a:solidFill>
                  <a:srgbClr val="FFFFFF"/>
                </a:solidFill>
              </a:defRPr>
            </a:pPr>
            <a:endParaRPr/>
          </a:p>
        </p:txBody>
      </p:sp>
      <p:sp>
        <p:nvSpPr>
          <p:cNvPr id="125" name="Click to modify section title"/>
          <p:cNvSpPr txBox="1">
            <a:spLocks noGrp="1"/>
          </p:cNvSpPr>
          <p:nvPr>
            <p:ph type="title" hasCustomPrompt="1"/>
          </p:nvPr>
        </p:nvSpPr>
        <p:spPr>
          <a:xfrm>
            <a:off x="934055" y="3429000"/>
            <a:ext cx="6927555" cy="1455820"/>
          </a:xfrm>
          <a:prstGeom prst="rect">
            <a:avLst/>
          </a:prstGeom>
        </p:spPr>
        <p:txBody>
          <a:bodyPr anchor="b">
            <a:normAutofit/>
          </a:bodyPr>
          <a:lstStyle>
            <a:lvl1pPr>
              <a:defRPr sz="4800">
                <a:solidFill>
                  <a:srgbClr val="FFFFFF"/>
                </a:solidFill>
              </a:defRPr>
            </a:lvl1pPr>
          </a:lstStyle>
          <a:p>
            <a:r>
              <a:rPr dirty="0"/>
              <a:t>Click to modify section title</a:t>
            </a:r>
          </a:p>
        </p:txBody>
      </p:sp>
      <p:pic>
        <p:nvPicPr>
          <p:cNvPr id="126" name="Picture 6" descr="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7000" y="5071319"/>
            <a:ext cx="1280973" cy="1261709"/>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1_Titre et contenu">
    <p:spTree>
      <p:nvGrpSpPr>
        <p:cNvPr id="1" name=""/>
        <p:cNvGrpSpPr/>
        <p:nvPr/>
      </p:nvGrpSpPr>
      <p:grpSpPr>
        <a:xfrm>
          <a:off x="0" y="0"/>
          <a:ext cx="0" cy="0"/>
          <a:chOff x="0" y="0"/>
          <a:chExt cx="0" cy="0"/>
        </a:xfrm>
      </p:grpSpPr>
      <p:pic>
        <p:nvPicPr>
          <p:cNvPr id="145" name="Picture 9" descr="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 y="-2"/>
            <a:ext cx="12171926" cy="6858004"/>
          </a:xfrm>
          <a:prstGeom prst="rect">
            <a:avLst/>
          </a:prstGeom>
          <a:ln w="12700">
            <a:miter lim="400000"/>
          </a:ln>
        </p:spPr>
      </p:pic>
      <p:sp>
        <p:nvSpPr>
          <p:cNvPr id="146" name="Forme libre 1"/>
          <p:cNvSpPr/>
          <p:nvPr/>
        </p:nvSpPr>
        <p:spPr>
          <a:xfrm>
            <a:off x="2531" y="-3000"/>
            <a:ext cx="12189601" cy="6858001"/>
          </a:xfrm>
          <a:custGeom>
            <a:avLst/>
            <a:gdLst/>
            <a:ahLst/>
            <a:cxnLst>
              <a:cxn ang="0">
                <a:pos x="wd2" y="hd2"/>
              </a:cxn>
              <a:cxn ang="5400000">
                <a:pos x="wd2" y="hd2"/>
              </a:cxn>
              <a:cxn ang="10800000">
                <a:pos x="wd2" y="hd2"/>
              </a:cxn>
              <a:cxn ang="16200000">
                <a:pos x="wd2" y="hd2"/>
              </a:cxn>
            </a:cxnLst>
            <a:rect l="0" t="0" r="r" b="b"/>
            <a:pathLst>
              <a:path w="21600" h="21600" extrusionOk="0">
                <a:moveTo>
                  <a:pt x="21022" y="0"/>
                </a:moveTo>
                <a:lnTo>
                  <a:pt x="21600" y="0"/>
                </a:lnTo>
                <a:lnTo>
                  <a:pt x="21600" y="21600"/>
                </a:lnTo>
                <a:lnTo>
                  <a:pt x="0" y="21600"/>
                </a:lnTo>
                <a:lnTo>
                  <a:pt x="0" y="13658"/>
                </a:lnTo>
                <a:lnTo>
                  <a:pt x="337" y="14349"/>
                </a:lnTo>
                <a:cubicBezTo>
                  <a:pt x="2511" y="18603"/>
                  <a:pt x="5649" y="21273"/>
                  <a:pt x="9137" y="21273"/>
                </a:cubicBezTo>
                <a:cubicBezTo>
                  <a:pt x="15702" y="21273"/>
                  <a:pt x="21024" y="11811"/>
                  <a:pt x="21024" y="139"/>
                </a:cubicBezTo>
                <a:close/>
              </a:path>
            </a:pathLst>
          </a:custGeom>
          <a:solidFill>
            <a:schemeClr val="accent2"/>
          </a:solidFill>
          <a:ln w="12700">
            <a:miter lim="400000"/>
          </a:ln>
        </p:spPr>
        <p:txBody>
          <a:bodyPr lIns="45719" rIns="45719" anchor="ctr"/>
          <a:lstStyle/>
          <a:p>
            <a:pPr algn="ctr">
              <a:defRPr>
                <a:solidFill>
                  <a:srgbClr val="FFFFFF"/>
                </a:solidFill>
              </a:defRPr>
            </a:pPr>
            <a:endParaRPr/>
          </a:p>
        </p:txBody>
      </p:sp>
      <p:sp>
        <p:nvSpPr>
          <p:cNvPr id="147" name="Click to modify section title"/>
          <p:cNvSpPr txBox="1">
            <a:spLocks noGrp="1"/>
          </p:cNvSpPr>
          <p:nvPr>
            <p:ph type="title" hasCustomPrompt="1"/>
          </p:nvPr>
        </p:nvSpPr>
        <p:spPr>
          <a:xfrm>
            <a:off x="1614281" y="3429000"/>
            <a:ext cx="6760286" cy="1455820"/>
          </a:xfrm>
          <a:prstGeom prst="rect">
            <a:avLst/>
          </a:prstGeom>
        </p:spPr>
        <p:txBody>
          <a:bodyPr anchor="b">
            <a:normAutofit/>
          </a:bodyPr>
          <a:lstStyle>
            <a:lvl1pPr>
              <a:defRPr sz="4400">
                <a:solidFill>
                  <a:srgbClr val="FFFFFF"/>
                </a:solidFill>
              </a:defRPr>
            </a:lvl1pPr>
          </a:lstStyle>
          <a:p>
            <a:r>
              <a:rPr dirty="0"/>
              <a:t>Click to modify section title</a:t>
            </a:r>
          </a:p>
        </p:txBody>
      </p:sp>
      <p:pic>
        <p:nvPicPr>
          <p:cNvPr id="148" name="Picture 6" descr="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7000" y="5071319"/>
            <a:ext cx="1280973" cy="1261709"/>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re et contenu">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62E7BDD5-E660-FF68-7867-3D7FB32D8DD1}"/>
              </a:ext>
            </a:extLst>
          </p:cNvPr>
          <p:cNvSpPr>
            <a:spLocks noGrp="1"/>
          </p:cNvSpPr>
          <p:nvPr>
            <p:ph type="pic" sz="quarter" idx="10" hasCustomPrompt="1"/>
          </p:nvPr>
        </p:nvSpPr>
        <p:spPr>
          <a:xfrm>
            <a:off x="0" y="0"/>
            <a:ext cx="12192000" cy="5548816"/>
          </a:xfrm>
          <a:prstGeom prst="rect">
            <a:avLst/>
          </a:prstGeom>
        </p:spPr>
        <p:txBody>
          <a:bodyPr/>
          <a:lstStyle>
            <a:lvl1pPr marL="0" indent="0" algn="ctr">
              <a:buNone/>
              <a:defRPr sz="1800">
                <a:solidFill>
                  <a:srgbClr val="465F6F"/>
                </a:solidFill>
                <a:latin typeface="Roboto" panose="02000000000000000000" pitchFamily="2" charset="0"/>
                <a:ea typeface="Roboto" panose="02000000000000000000" pitchFamily="2" charset="0"/>
              </a:defRPr>
            </a:lvl1pPr>
          </a:lstStyle>
          <a:p>
            <a:r>
              <a:rPr lang="fr-FR" dirty="0"/>
              <a:t>Click to </a:t>
            </a:r>
            <a:r>
              <a:rPr lang="fr-FR" dirty="0" err="1"/>
              <a:t>add</a:t>
            </a:r>
            <a:r>
              <a:rPr lang="fr-FR" dirty="0"/>
              <a:t> a </a:t>
            </a:r>
            <a:r>
              <a:rPr lang="en-BE" dirty="0"/>
              <a:t>picture</a:t>
            </a:r>
          </a:p>
        </p:txBody>
      </p:sp>
      <p:pic>
        <p:nvPicPr>
          <p:cNvPr id="4" name="Image 9" descr="Image 9">
            <a:extLst>
              <a:ext uri="{FF2B5EF4-FFF2-40B4-BE49-F238E27FC236}">
                <a16:creationId xmlns:a16="http://schemas.microsoft.com/office/drawing/2014/main" id="{3002AB47-FCC8-8A02-2F57-105F2DA9BB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1154563" y="5857195"/>
            <a:ext cx="735135" cy="726484"/>
          </a:xfrm>
          <a:prstGeom prst="rect">
            <a:avLst/>
          </a:prstGeom>
          <a:ln w="12700">
            <a:miter lim="400000"/>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6_Titre et contenu">
    <p:spTree>
      <p:nvGrpSpPr>
        <p:cNvPr id="1" name=""/>
        <p:cNvGrpSpPr/>
        <p:nvPr/>
      </p:nvGrpSpPr>
      <p:grpSpPr>
        <a:xfrm>
          <a:off x="0" y="0"/>
          <a:ext cx="0" cy="0"/>
          <a:chOff x="0" y="0"/>
          <a:chExt cx="0" cy="0"/>
        </a:xfrm>
      </p:grpSpPr>
      <p:sp>
        <p:nvSpPr>
          <p:cNvPr id="211" name="Rectangle 4"/>
          <p:cNvSpPr/>
          <p:nvPr/>
        </p:nvSpPr>
        <p:spPr>
          <a:xfrm>
            <a:off x="0" y="0"/>
            <a:ext cx="12192000" cy="1205272"/>
          </a:xfrm>
          <a:prstGeom prst="rect">
            <a:avLst/>
          </a:prstGeom>
          <a:solidFill>
            <a:srgbClr val="22284D"/>
          </a:solidFill>
          <a:ln w="12700">
            <a:miter lim="400000"/>
          </a:ln>
        </p:spPr>
        <p:txBody>
          <a:bodyPr lIns="45719" rIns="45719" anchor="ctr"/>
          <a:lstStyle/>
          <a:p>
            <a:pPr algn="ctr">
              <a:defRPr>
                <a:solidFill>
                  <a:srgbClr val="FFFFFF"/>
                </a:solidFill>
              </a:defRPr>
            </a:pPr>
            <a:endParaRPr/>
          </a:p>
        </p:txBody>
      </p:sp>
      <p:sp>
        <p:nvSpPr>
          <p:cNvPr id="213" name="Rectangle 8"/>
          <p:cNvSpPr/>
          <p:nvPr/>
        </p:nvSpPr>
        <p:spPr>
          <a:xfrm flipV="1">
            <a:off x="838197" y="322068"/>
            <a:ext cx="848362" cy="6767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215" name="Image 9" descr="Imag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154563" y="5857195"/>
            <a:ext cx="735135" cy="726484"/>
          </a:xfrm>
          <a:prstGeom prst="rect">
            <a:avLst/>
          </a:prstGeom>
          <a:ln w="12700">
            <a:miter lim="400000"/>
          </a:ln>
        </p:spPr>
      </p:pic>
      <p:sp>
        <p:nvSpPr>
          <p:cNvPr id="216" name="Forme libre 3"/>
          <p:cNvSpPr/>
          <p:nvPr/>
        </p:nvSpPr>
        <p:spPr>
          <a:xfrm flipH="1">
            <a:off x="0" y="5656238"/>
            <a:ext cx="488009" cy="900001"/>
          </a:xfrm>
          <a:custGeom>
            <a:avLst/>
            <a:gdLst/>
            <a:ahLst/>
            <a:cxnLst>
              <a:cxn ang="0">
                <a:pos x="wd2" y="hd2"/>
              </a:cxn>
              <a:cxn ang="5400000">
                <a:pos x="wd2" y="hd2"/>
              </a:cxn>
              <a:cxn ang="10800000">
                <a:pos x="wd2" y="hd2"/>
              </a:cxn>
              <a:cxn ang="16200000">
                <a:pos x="wd2" y="hd2"/>
              </a:cxn>
            </a:cxnLst>
            <a:rect l="0" t="0" r="r" b="b"/>
            <a:pathLst>
              <a:path w="21600" h="21600" extrusionOk="0">
                <a:moveTo>
                  <a:pt x="19918" y="0"/>
                </a:moveTo>
                <a:lnTo>
                  <a:pt x="21600" y="46"/>
                </a:lnTo>
                <a:lnTo>
                  <a:pt x="21600" y="4912"/>
                </a:lnTo>
                <a:lnTo>
                  <a:pt x="19918" y="4820"/>
                </a:lnTo>
                <a:cubicBezTo>
                  <a:pt x="13827" y="4820"/>
                  <a:pt x="8889" y="7497"/>
                  <a:pt x="8889" y="10800"/>
                </a:cubicBezTo>
                <a:cubicBezTo>
                  <a:pt x="8889" y="14103"/>
                  <a:pt x="13827" y="16780"/>
                  <a:pt x="19918" y="16780"/>
                </a:cubicBezTo>
                <a:lnTo>
                  <a:pt x="21600" y="16688"/>
                </a:lnTo>
                <a:lnTo>
                  <a:pt x="21600" y="21554"/>
                </a:lnTo>
                <a:lnTo>
                  <a:pt x="19918" y="21600"/>
                </a:lnTo>
                <a:cubicBezTo>
                  <a:pt x="8917" y="21600"/>
                  <a:pt x="0" y="16765"/>
                  <a:pt x="0" y="10800"/>
                </a:cubicBezTo>
                <a:cubicBezTo>
                  <a:pt x="0" y="4835"/>
                  <a:pt x="8917" y="0"/>
                  <a:pt x="19918" y="0"/>
                </a:cubicBezTo>
                <a:close/>
              </a:path>
            </a:pathLst>
          </a:custGeom>
          <a:solidFill>
            <a:srgbClr val="22284D"/>
          </a:solidFill>
          <a:ln w="12700">
            <a:miter lim="400000"/>
          </a:ln>
        </p:spPr>
        <p:txBody>
          <a:bodyPr lIns="45719" rIns="45719" anchor="ctr"/>
          <a:lstStyle/>
          <a:p>
            <a:pPr algn="ctr">
              <a:defRPr>
                <a:solidFill>
                  <a:srgbClr val="FFFFFF"/>
                </a:solidFill>
              </a:defRPr>
            </a:pPr>
            <a:endParaRPr/>
          </a:p>
        </p:txBody>
      </p:sp>
      <p:sp>
        <p:nvSpPr>
          <p:cNvPr id="217" name="Click to add title"/>
          <p:cNvSpPr txBox="1">
            <a:spLocks noGrp="1"/>
          </p:cNvSpPr>
          <p:nvPr>
            <p:ph type="title" hasCustomPrompt="1"/>
          </p:nvPr>
        </p:nvSpPr>
        <p:spPr>
          <a:xfrm>
            <a:off x="750770" y="523681"/>
            <a:ext cx="10053589" cy="629699"/>
          </a:xfrm>
          <a:prstGeom prst="rect">
            <a:avLst/>
          </a:prstGeom>
        </p:spPr>
        <p:txBody>
          <a:bodyPr anchor="t">
            <a:normAutofit/>
          </a:bodyPr>
          <a:lstStyle>
            <a:lvl1pPr>
              <a:defRPr sz="2800">
                <a:solidFill>
                  <a:srgbClr val="FFFFFF"/>
                </a:solidFill>
              </a:defRPr>
            </a:lvl1pPr>
          </a:lstStyle>
          <a:p>
            <a:r>
              <a:t>Click to add title</a:t>
            </a:r>
          </a:p>
        </p:txBody>
      </p:sp>
      <p:sp>
        <p:nvSpPr>
          <p:cNvPr id="3" name="Espace réservé du contenu 2">
            <a:extLst>
              <a:ext uri="{FF2B5EF4-FFF2-40B4-BE49-F238E27FC236}">
                <a16:creationId xmlns:a16="http://schemas.microsoft.com/office/drawing/2014/main" id="{F3E135CB-FC5C-A8B2-9E31-0CF0059B65FA}"/>
              </a:ext>
            </a:extLst>
          </p:cNvPr>
          <p:cNvSpPr>
            <a:spLocks noGrp="1"/>
          </p:cNvSpPr>
          <p:nvPr>
            <p:ph sz="half" idx="1"/>
          </p:nvPr>
        </p:nvSpPr>
        <p:spPr>
          <a:xfrm>
            <a:off x="838200" y="1770205"/>
            <a:ext cx="9966158" cy="3805647"/>
          </a:xfrm>
          <a:prstGeom prst="rect">
            <a:avLst/>
          </a:prstGeom>
        </p:spPr>
        <p:txBody>
          <a:bodyPr/>
          <a:lstStyle>
            <a:lvl1pPr marL="223838" indent="-223838">
              <a:buClr>
                <a:schemeClr val="accent1"/>
              </a:buClr>
              <a:buFont typeface="Arial" panose="020B0604020202020204" pitchFamily="34" charset="0"/>
              <a:buChar char="•"/>
              <a:tabLst/>
              <a:defRPr sz="2000">
                <a:solidFill>
                  <a:srgbClr val="465F6F"/>
                </a:solidFill>
                <a:latin typeface="Roboto" panose="02000000000000000000" pitchFamily="2" charset="0"/>
                <a:ea typeface="Roboto" panose="02000000000000000000" pitchFamily="2" charset="0"/>
              </a:defRPr>
            </a:lvl1pPr>
            <a:lvl2pPr marL="357188" indent="-179388">
              <a:buClr>
                <a:srgbClr val="4FB89A"/>
              </a:buClr>
              <a:tabLst/>
              <a:defRPr sz="1800">
                <a:solidFill>
                  <a:srgbClr val="465F6F"/>
                </a:solidFill>
                <a:latin typeface="Roboto" panose="02000000000000000000" pitchFamily="2" charset="0"/>
                <a:ea typeface="Roboto" panose="02000000000000000000" pitchFamily="2" charset="0"/>
              </a:defRPr>
            </a:lvl2pPr>
            <a:lvl3pPr marL="536575" indent="-179388">
              <a:buClr>
                <a:srgbClr val="4FB89A"/>
              </a:buClr>
              <a:tabLst/>
              <a:defRPr sz="1400">
                <a:solidFill>
                  <a:srgbClr val="465F6F"/>
                </a:solidFill>
                <a:latin typeface="Roboto" panose="02000000000000000000" pitchFamily="2" charset="0"/>
                <a:ea typeface="Roboto" panose="02000000000000000000" pitchFamily="2" charset="0"/>
              </a:defRPr>
            </a:lvl3pPr>
            <a:lvl4pPr marL="715963" indent="-179388">
              <a:buClr>
                <a:srgbClr val="4FB89A"/>
              </a:buClr>
              <a:tabLst/>
              <a:defRPr sz="1400">
                <a:solidFill>
                  <a:srgbClr val="465F6F"/>
                </a:solidFill>
                <a:latin typeface="Roboto" panose="02000000000000000000" pitchFamily="2" charset="0"/>
                <a:ea typeface="Roboto" panose="02000000000000000000" pitchFamily="2" charset="0"/>
              </a:defRPr>
            </a:lvl4pPr>
            <a:lvl5pPr marL="895350" indent="-180975">
              <a:buClr>
                <a:srgbClr val="4FB89A"/>
              </a:buClr>
              <a:tabLst/>
              <a:defRPr sz="1400">
                <a:solidFill>
                  <a:srgbClr val="465F6F"/>
                </a:solidFill>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Slide Number">
            <a:extLst>
              <a:ext uri="{FF2B5EF4-FFF2-40B4-BE49-F238E27FC236}">
                <a16:creationId xmlns:a16="http://schemas.microsoft.com/office/drawing/2014/main" id="{6EA74058-3C9C-30F2-98A0-6A5675DCF758}"/>
              </a:ext>
            </a:extLst>
          </p:cNvPr>
          <p:cNvSpPr txBox="1">
            <a:spLocks noGrp="1"/>
          </p:cNvSpPr>
          <p:nvPr>
            <p:ph type="sldNum" sz="quarter" idx="2"/>
          </p:nvPr>
        </p:nvSpPr>
        <p:spPr>
          <a:xfrm>
            <a:off x="9601201" y="6177775"/>
            <a:ext cx="1313396" cy="230621"/>
          </a:xfrm>
          <a:prstGeom prst="rect">
            <a:avLst/>
          </a:prstGeom>
        </p:spPr>
        <p:txBody>
          <a:bodyPr/>
          <a:lstStyle>
            <a:lvl1pPr algn="r">
              <a:defRPr sz="1400">
                <a:solidFill>
                  <a:srgbClr val="465F6F"/>
                </a:solidFill>
                <a:latin typeface="Roboto Bold"/>
                <a:ea typeface="Roboto Bold"/>
                <a:cs typeface="Roboto Bold"/>
                <a:sym typeface="Roboto Bold"/>
              </a:defRPr>
            </a:lvl1pPr>
          </a:lstStyle>
          <a:p>
            <a:fld id="{86CB4B4D-7CA3-9044-876B-883B54F8677D}" type="slidenum">
              <a:rPr lang="fr-BE" smtClean="0"/>
              <a:pPr/>
              <a:t>‹#›</a:t>
            </a:fld>
            <a:endParaRPr lang="fr-BE" dirty="0"/>
          </a:p>
        </p:txBody>
      </p:sp>
      <p:grpSp>
        <p:nvGrpSpPr>
          <p:cNvPr id="2" name="Groupe 3">
            <a:extLst>
              <a:ext uri="{FF2B5EF4-FFF2-40B4-BE49-F238E27FC236}">
                <a16:creationId xmlns:a16="http://schemas.microsoft.com/office/drawing/2014/main" id="{2558B7C3-8995-A0B7-D2BA-BC5460B7447D}"/>
              </a:ext>
            </a:extLst>
          </p:cNvPr>
          <p:cNvGrpSpPr/>
          <p:nvPr userDrawn="1"/>
        </p:nvGrpSpPr>
        <p:grpSpPr>
          <a:xfrm>
            <a:off x="-1" y="322068"/>
            <a:ext cx="1686561" cy="6234172"/>
            <a:chOff x="0" y="0"/>
            <a:chExt cx="1686559" cy="6234171"/>
          </a:xfrm>
        </p:grpSpPr>
        <p:sp>
          <p:nvSpPr>
            <p:cNvPr id="5" name="Rectangle 4">
              <a:extLst>
                <a:ext uri="{FF2B5EF4-FFF2-40B4-BE49-F238E27FC236}">
                  <a16:creationId xmlns:a16="http://schemas.microsoft.com/office/drawing/2014/main" id="{1F61B921-53CF-BF73-4AD8-873C36C5D0F3}"/>
                </a:ext>
              </a:extLst>
            </p:cNvPr>
            <p:cNvSpPr/>
            <p:nvPr/>
          </p:nvSpPr>
          <p:spPr>
            <a:xfrm rot="10800000" flipH="1">
              <a:off x="838198" y="-1"/>
              <a:ext cx="848362" cy="6767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6" name="Forme libre 5">
              <a:extLst>
                <a:ext uri="{FF2B5EF4-FFF2-40B4-BE49-F238E27FC236}">
                  <a16:creationId xmlns:a16="http://schemas.microsoft.com/office/drawing/2014/main" id="{F244A22D-41BE-76C0-BC4F-38BCC6F66782}"/>
                </a:ext>
              </a:extLst>
            </p:cNvPr>
            <p:cNvSpPr/>
            <p:nvPr/>
          </p:nvSpPr>
          <p:spPr>
            <a:xfrm flipH="1">
              <a:off x="0" y="5334171"/>
              <a:ext cx="488009" cy="900001"/>
            </a:xfrm>
            <a:custGeom>
              <a:avLst/>
              <a:gdLst/>
              <a:ahLst/>
              <a:cxnLst>
                <a:cxn ang="0">
                  <a:pos x="wd2" y="hd2"/>
                </a:cxn>
                <a:cxn ang="5400000">
                  <a:pos x="wd2" y="hd2"/>
                </a:cxn>
                <a:cxn ang="10800000">
                  <a:pos x="wd2" y="hd2"/>
                </a:cxn>
                <a:cxn ang="16200000">
                  <a:pos x="wd2" y="hd2"/>
                </a:cxn>
              </a:cxnLst>
              <a:rect l="0" t="0" r="r" b="b"/>
              <a:pathLst>
                <a:path w="21600" h="21600" extrusionOk="0">
                  <a:moveTo>
                    <a:pt x="19918" y="0"/>
                  </a:moveTo>
                  <a:lnTo>
                    <a:pt x="21600" y="46"/>
                  </a:lnTo>
                  <a:lnTo>
                    <a:pt x="21600" y="4912"/>
                  </a:lnTo>
                  <a:lnTo>
                    <a:pt x="19918" y="4820"/>
                  </a:lnTo>
                  <a:cubicBezTo>
                    <a:pt x="13827" y="4820"/>
                    <a:pt x="8889" y="7497"/>
                    <a:pt x="8889" y="10800"/>
                  </a:cubicBezTo>
                  <a:cubicBezTo>
                    <a:pt x="8889" y="14103"/>
                    <a:pt x="13827" y="16780"/>
                    <a:pt x="19918" y="16780"/>
                  </a:cubicBezTo>
                  <a:lnTo>
                    <a:pt x="21600" y="16688"/>
                  </a:lnTo>
                  <a:lnTo>
                    <a:pt x="21600" y="21554"/>
                  </a:lnTo>
                  <a:lnTo>
                    <a:pt x="19918" y="21600"/>
                  </a:lnTo>
                  <a:cubicBezTo>
                    <a:pt x="8917" y="21600"/>
                    <a:pt x="0" y="16765"/>
                    <a:pt x="0" y="10800"/>
                  </a:cubicBezTo>
                  <a:cubicBezTo>
                    <a:pt x="0" y="4835"/>
                    <a:pt x="8917" y="0"/>
                    <a:pt x="19918"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3_Diapositive de titre">
    <p:spTree>
      <p:nvGrpSpPr>
        <p:cNvPr id="1" name=""/>
        <p:cNvGrpSpPr/>
        <p:nvPr/>
      </p:nvGrpSpPr>
      <p:grpSpPr>
        <a:xfrm>
          <a:off x="0" y="0"/>
          <a:ext cx="0" cy="0"/>
          <a:chOff x="0" y="0"/>
          <a:chExt cx="0" cy="0"/>
        </a:xfrm>
      </p:grpSpPr>
      <p:pic>
        <p:nvPicPr>
          <p:cNvPr id="12" name="Image 8"/>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9221135">
            <a:off x="752349" y="1263715"/>
            <a:ext cx="5798623" cy="5461949"/>
          </a:xfrm>
          <a:prstGeom prst="ellipse">
            <a:avLst/>
          </a:prstGeom>
          <a:ln w="12700">
            <a:miter lim="400000"/>
          </a:ln>
        </p:spPr>
      </p:pic>
      <p:pic>
        <p:nvPicPr>
          <p:cNvPr id="13" name="Image 16" descr="Image 16"/>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4" cy="6876001"/>
          </a:xfrm>
          <a:prstGeom prst="rect">
            <a:avLst/>
          </a:prstGeom>
          <a:ln w="12700">
            <a:miter lim="400000"/>
          </a:ln>
        </p:spPr>
      </p:pic>
      <p:sp>
        <p:nvSpPr>
          <p:cNvPr id="14" name="Click to modify  the title"/>
          <p:cNvSpPr txBox="1">
            <a:spLocks noGrp="1"/>
          </p:cNvSpPr>
          <p:nvPr>
            <p:ph type="title" hasCustomPrompt="1"/>
          </p:nvPr>
        </p:nvSpPr>
        <p:spPr>
          <a:xfrm>
            <a:off x="5843782" y="1347537"/>
            <a:ext cx="5889415" cy="2204187"/>
          </a:xfrm>
          <a:prstGeom prst="rect">
            <a:avLst/>
          </a:prstGeom>
        </p:spPr>
        <p:txBody>
          <a:bodyPr anchor="b">
            <a:normAutofit/>
          </a:bodyPr>
          <a:lstStyle>
            <a:lvl1pPr algn="r">
              <a:defRPr sz="4500">
                <a:solidFill>
                  <a:srgbClr val="000000"/>
                </a:solidFill>
              </a:defRPr>
            </a:lvl1pPr>
          </a:lstStyle>
          <a:p>
            <a:r>
              <a:rPr dirty="0"/>
              <a:t>Click to modify  the title</a:t>
            </a:r>
          </a:p>
        </p:txBody>
      </p:sp>
      <p:sp>
        <p:nvSpPr>
          <p:cNvPr id="15" name="Body Level One…"/>
          <p:cNvSpPr txBox="1">
            <a:spLocks noGrp="1"/>
          </p:cNvSpPr>
          <p:nvPr>
            <p:ph type="body" sz="quarter" idx="1" hasCustomPrompt="1"/>
          </p:nvPr>
        </p:nvSpPr>
        <p:spPr>
          <a:xfrm>
            <a:off x="7084193" y="4273165"/>
            <a:ext cx="4649004" cy="411699"/>
          </a:xfrm>
          <a:prstGeom prst="rect">
            <a:avLst/>
          </a:prstGeom>
        </p:spPr>
        <p:txBody>
          <a:bodyPr>
            <a:normAutofit/>
          </a:bodyPr>
          <a:lstStyle>
            <a:lvl1pPr marL="0" indent="0" algn="r">
              <a:buSzTx/>
              <a:buFontTx/>
              <a:buNone/>
              <a:defRPr sz="2000">
                <a:solidFill>
                  <a:srgbClr val="465F6F"/>
                </a:solidFill>
                <a:latin typeface="Roboto" panose="02000000000000000000" pitchFamily="2" charset="0"/>
                <a:ea typeface="Roboto" panose="02000000000000000000" pitchFamily="2" charset="0"/>
              </a:defRPr>
            </a:lvl1pPr>
            <a:lvl2pPr marL="0" indent="457200" algn="r">
              <a:buSzTx/>
              <a:buFontTx/>
              <a:buNone/>
              <a:defRPr sz="2000">
                <a:solidFill>
                  <a:srgbClr val="465F6F"/>
                </a:solidFill>
                <a:latin typeface="Roboto" panose="02000000000000000000" pitchFamily="2" charset="0"/>
                <a:ea typeface="Roboto" panose="02000000000000000000" pitchFamily="2" charset="0"/>
              </a:defRPr>
            </a:lvl2pPr>
            <a:lvl3pPr marL="0" indent="914400" algn="r">
              <a:buSzTx/>
              <a:buFontTx/>
              <a:buNone/>
              <a:defRPr sz="2000">
                <a:solidFill>
                  <a:srgbClr val="465F6F"/>
                </a:solidFill>
                <a:latin typeface="Roboto" panose="02000000000000000000" pitchFamily="2" charset="0"/>
                <a:ea typeface="Roboto" panose="02000000000000000000" pitchFamily="2" charset="0"/>
              </a:defRPr>
            </a:lvl3pPr>
            <a:lvl4pPr marL="0" indent="1371600" algn="r">
              <a:buSzTx/>
              <a:buFontTx/>
              <a:buNone/>
              <a:defRPr sz="2000">
                <a:solidFill>
                  <a:srgbClr val="465F6F"/>
                </a:solidFill>
                <a:latin typeface="Roboto" panose="02000000000000000000" pitchFamily="2" charset="0"/>
                <a:ea typeface="Roboto" panose="02000000000000000000" pitchFamily="2" charset="0"/>
              </a:defRPr>
            </a:lvl4pPr>
            <a:lvl5pPr marL="0" indent="1828800" algn="r">
              <a:buSzTx/>
              <a:buFontTx/>
              <a:buNone/>
              <a:defRPr sz="2000">
                <a:solidFill>
                  <a:srgbClr val="465F6F"/>
                </a:solidFill>
                <a:latin typeface="Roboto" panose="02000000000000000000" pitchFamily="2" charset="0"/>
                <a:ea typeface="Roboto" panose="02000000000000000000" pitchFamily="2" charset="0"/>
              </a:defRPr>
            </a:lvl5pPr>
          </a:lstStyle>
          <a:p>
            <a:r>
              <a:rPr dirty="0"/>
              <a:t>Click to add Speaker / Title</a:t>
            </a:r>
          </a:p>
          <a:p>
            <a:pPr lvl="1"/>
            <a:endParaRPr dirty="0"/>
          </a:p>
          <a:p>
            <a:pPr lvl="2"/>
            <a:endParaRPr dirty="0"/>
          </a:p>
          <a:p>
            <a:pPr lvl="3"/>
            <a:endParaRPr dirty="0"/>
          </a:p>
          <a:p>
            <a:pPr lvl="4"/>
            <a:endParaRPr dirty="0"/>
          </a:p>
        </p:txBody>
      </p:sp>
      <p:pic>
        <p:nvPicPr>
          <p:cNvPr id="16" name="Image 9" descr="Image 9"/>
          <p:cNvPicPr>
            <a:picLocks noChangeAspect="1"/>
          </p:cNvPicPr>
          <p:nvPr/>
        </p:nvPicPr>
        <p:blipFill>
          <a:blip r:embed="rId4"/>
          <a:stretch>
            <a:fillRect/>
          </a:stretch>
        </p:blipFill>
        <p:spPr>
          <a:xfrm>
            <a:off x="9404619" y="5667188"/>
            <a:ext cx="2294667" cy="815527"/>
          </a:xfrm>
          <a:prstGeom prst="rect">
            <a:avLst/>
          </a:prstGeom>
          <a:ln w="12700">
            <a:miter lim="400000"/>
          </a:ln>
        </p:spPr>
      </p:pic>
      <p:grpSp>
        <p:nvGrpSpPr>
          <p:cNvPr id="18" name="Groupe 13">
            <a:extLst>
              <a:ext uri="{FF2B5EF4-FFF2-40B4-BE49-F238E27FC236}">
                <a16:creationId xmlns:a16="http://schemas.microsoft.com/office/drawing/2014/main" id="{206C549D-7AC1-EAF7-B528-F086A1C38CFC}"/>
              </a:ext>
            </a:extLst>
          </p:cNvPr>
          <p:cNvGrpSpPr/>
          <p:nvPr userDrawn="1"/>
        </p:nvGrpSpPr>
        <p:grpSpPr>
          <a:xfrm>
            <a:off x="12085624" y="-24"/>
            <a:ext cx="108002" cy="6872385"/>
            <a:chOff x="0" y="-1"/>
            <a:chExt cx="108000" cy="6857395"/>
          </a:xfrm>
        </p:grpSpPr>
        <p:sp>
          <p:nvSpPr>
            <p:cNvPr id="19" name="Rectangle 3">
              <a:extLst>
                <a:ext uri="{FF2B5EF4-FFF2-40B4-BE49-F238E27FC236}">
                  <a16:creationId xmlns:a16="http://schemas.microsoft.com/office/drawing/2014/main" id="{6B19D706-8FB6-72F8-F319-ABEA56C19C8E}"/>
                </a:ext>
              </a:extLst>
            </p:cNvPr>
            <p:cNvSpPr/>
            <p:nvPr/>
          </p:nvSpPr>
          <p:spPr>
            <a:xfrm>
              <a:off x="0" y="-1"/>
              <a:ext cx="108000" cy="1717202"/>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latin typeface="Roboto" panose="02000000000000000000" pitchFamily="2" charset="0"/>
                <a:ea typeface="Roboto" panose="02000000000000000000" pitchFamily="2" charset="0"/>
              </a:endParaRPr>
            </a:p>
          </p:txBody>
        </p:sp>
        <p:sp>
          <p:nvSpPr>
            <p:cNvPr id="20" name="Rectangle 6">
              <a:extLst>
                <a:ext uri="{FF2B5EF4-FFF2-40B4-BE49-F238E27FC236}">
                  <a16:creationId xmlns:a16="http://schemas.microsoft.com/office/drawing/2014/main" id="{2BC8FD60-8DFC-83C6-B0EC-1ACD0585322E}"/>
                </a:ext>
              </a:extLst>
            </p:cNvPr>
            <p:cNvSpPr/>
            <p:nvPr/>
          </p:nvSpPr>
          <p:spPr>
            <a:xfrm>
              <a:off x="0" y="1711192"/>
              <a:ext cx="108000" cy="1717202"/>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latin typeface="Roboto" panose="02000000000000000000" pitchFamily="2" charset="0"/>
                <a:ea typeface="Roboto" panose="02000000000000000000" pitchFamily="2" charset="0"/>
              </a:endParaRPr>
            </a:p>
          </p:txBody>
        </p:sp>
        <p:sp>
          <p:nvSpPr>
            <p:cNvPr id="21" name="Rectangle 11">
              <a:extLst>
                <a:ext uri="{FF2B5EF4-FFF2-40B4-BE49-F238E27FC236}">
                  <a16:creationId xmlns:a16="http://schemas.microsoft.com/office/drawing/2014/main" id="{4556C4D0-8883-8994-AD1D-867FD9B044F4}"/>
                </a:ext>
              </a:extLst>
            </p:cNvPr>
            <p:cNvSpPr/>
            <p:nvPr/>
          </p:nvSpPr>
          <p:spPr>
            <a:xfrm>
              <a:off x="0" y="3425076"/>
              <a:ext cx="108000" cy="17172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latin typeface="Roboto" panose="02000000000000000000" pitchFamily="2" charset="0"/>
                <a:ea typeface="Roboto" panose="02000000000000000000" pitchFamily="2" charset="0"/>
              </a:endParaRPr>
            </a:p>
          </p:txBody>
        </p:sp>
        <p:sp>
          <p:nvSpPr>
            <p:cNvPr id="22" name="Rectangle 12">
              <a:extLst>
                <a:ext uri="{FF2B5EF4-FFF2-40B4-BE49-F238E27FC236}">
                  <a16:creationId xmlns:a16="http://schemas.microsoft.com/office/drawing/2014/main" id="{A9F98437-DD70-8110-379F-436531B89597}"/>
                </a:ext>
              </a:extLst>
            </p:cNvPr>
            <p:cNvSpPr/>
            <p:nvPr/>
          </p:nvSpPr>
          <p:spPr>
            <a:xfrm>
              <a:off x="0" y="5140193"/>
              <a:ext cx="108000" cy="171720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dirty="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1285714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8_Titre et contenu">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0"/>
            <a:ext cx="12192000" cy="5548313"/>
          </a:xfrm>
          <a:prstGeom prst="rect">
            <a:avLst/>
          </a:prstGeom>
        </p:spPr>
        <p:txBody>
          <a:bodyPr/>
          <a:lstStyle>
            <a:lvl1pPr marL="0" indent="0" algn="ctr">
              <a:buNone/>
              <a:defRPr sz="1800">
                <a:latin typeface="Roboto" panose="02000000000000000000" pitchFamily="2" charset="0"/>
                <a:ea typeface="Roboto" panose="02000000000000000000" pitchFamily="2" charset="0"/>
              </a:defRPr>
            </a:lvl1pPr>
          </a:lstStyle>
          <a:p>
            <a:r>
              <a:rPr lang="en-GB"/>
              <a:t>Click icon to add picture</a:t>
            </a:r>
            <a:endParaRPr lang="en-US"/>
          </a:p>
        </p:txBody>
      </p:sp>
      <p:pic>
        <p:nvPicPr>
          <p:cNvPr id="262" name="Image 9" descr="Image 9"/>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1154563" y="5857195"/>
            <a:ext cx="735135" cy="726484"/>
          </a:xfrm>
          <a:prstGeom prst="rect">
            <a:avLst/>
          </a:prstGeom>
          <a:ln w="12700">
            <a:miter lim="400000"/>
          </a:ln>
        </p:spPr>
      </p:pic>
      <p:sp>
        <p:nvSpPr>
          <p:cNvPr id="3" name="Picture Placeholder 5">
            <a:extLst>
              <a:ext uri="{FF2B5EF4-FFF2-40B4-BE49-F238E27FC236}">
                <a16:creationId xmlns:a16="http://schemas.microsoft.com/office/drawing/2014/main" id="{8842372B-8699-CD67-7E36-110A8BF32ED3}"/>
              </a:ext>
            </a:extLst>
          </p:cNvPr>
          <p:cNvSpPr>
            <a:spLocks noGrp="1"/>
          </p:cNvSpPr>
          <p:nvPr>
            <p:ph type="pic" sz="quarter" idx="10" hasCustomPrompt="1"/>
          </p:nvPr>
        </p:nvSpPr>
        <p:spPr>
          <a:xfrm>
            <a:off x="0" y="0"/>
            <a:ext cx="12192000" cy="5548816"/>
          </a:xfrm>
          <a:prstGeom prst="rect">
            <a:avLst/>
          </a:prstGeom>
          <a:solidFill>
            <a:schemeClr val="bg2"/>
          </a:solidFill>
        </p:spPr>
        <p:txBody>
          <a:bodyPr/>
          <a:lstStyle>
            <a:lvl1pPr marL="0" indent="0" algn="ctr">
              <a:buNone/>
              <a:defRPr sz="1800">
                <a:solidFill>
                  <a:srgbClr val="465F6F"/>
                </a:solidFill>
                <a:latin typeface="Roboto" panose="02000000000000000000" pitchFamily="2" charset="0"/>
                <a:ea typeface="Roboto" panose="02000000000000000000" pitchFamily="2" charset="0"/>
                <a:cs typeface="Roboto" panose="02000000000000000000" pitchFamily="2" charset="0"/>
              </a:defRPr>
            </a:lvl1pPr>
          </a:lstStyle>
          <a:p>
            <a:r>
              <a:rPr lang="en-BE"/>
              <a:t>Click </a:t>
            </a:r>
            <a:r>
              <a:rPr lang="en-BE" dirty="0"/>
              <a:t>to add</a:t>
            </a:r>
            <a:r>
              <a:rPr lang="fr-FR" dirty="0"/>
              <a:t> a</a:t>
            </a:r>
            <a:r>
              <a:rPr lang="en-BE" dirty="0"/>
              <a:t> picture</a:t>
            </a:r>
          </a:p>
        </p:txBody>
      </p:sp>
      <p:sp>
        <p:nvSpPr>
          <p:cNvPr id="4" name="Slide Number">
            <a:extLst>
              <a:ext uri="{FF2B5EF4-FFF2-40B4-BE49-F238E27FC236}">
                <a16:creationId xmlns:a16="http://schemas.microsoft.com/office/drawing/2014/main" id="{31A39456-EBD0-8E78-8B97-09C6CAA35452}"/>
              </a:ext>
            </a:extLst>
          </p:cNvPr>
          <p:cNvSpPr txBox="1">
            <a:spLocks noGrp="1"/>
          </p:cNvSpPr>
          <p:nvPr>
            <p:ph type="sldNum" sz="quarter" idx="2"/>
          </p:nvPr>
        </p:nvSpPr>
        <p:spPr>
          <a:xfrm>
            <a:off x="9601201" y="6177775"/>
            <a:ext cx="1313396" cy="230621"/>
          </a:xfrm>
          <a:prstGeom prst="rect">
            <a:avLst/>
          </a:prstGeom>
        </p:spPr>
        <p:txBody>
          <a:bodyPr/>
          <a:lstStyle>
            <a:lvl1pPr algn="r">
              <a:defRPr sz="1400">
                <a:solidFill>
                  <a:srgbClr val="465F6F"/>
                </a:solidFill>
                <a:latin typeface="Roboto Bold"/>
                <a:ea typeface="Roboto Bold"/>
                <a:cs typeface="Roboto Bold"/>
                <a:sym typeface="Roboto Bold"/>
              </a:defRPr>
            </a:lvl1pPr>
          </a:lstStyle>
          <a:p>
            <a:fld id="{86CB4B4D-7CA3-9044-876B-883B54F8677D}" type="slidenum">
              <a:rPr lang="fr-BE" smtClean="0"/>
              <a:pPr/>
              <a:t>‹#›</a:t>
            </a:fld>
            <a:endParaRPr lang="fr-BE" dirty="0"/>
          </a:p>
        </p:txBody>
      </p:sp>
      <p:pic>
        <p:nvPicPr>
          <p:cNvPr id="7" name="Espace réservé du contenu 5" descr="Espace réservé du contenu 5"/>
          <p:cNvPicPr>
            <a:picLocks noChangeAspect="1"/>
          </p:cNvPicPr>
          <p:nvPr userDrawn="1"/>
        </p:nvPicPr>
        <p:blipFill>
          <a:blip r:embed="rId3"/>
          <a:stretch>
            <a:fillRect/>
          </a:stretch>
        </p:blipFill>
        <p:spPr>
          <a:xfrm>
            <a:off x="-12034" y="3510789"/>
            <a:ext cx="3924498" cy="2093991"/>
          </a:xfrm>
          <a:prstGeom prst="rect">
            <a:avLst/>
          </a:prstGeom>
          <a:ln w="12700">
            <a:miter lim="400000"/>
          </a:ln>
        </p:spPr>
      </p:pic>
    </p:spTree>
    <p:extLst>
      <p:ext uri="{BB962C8B-B14F-4D97-AF65-F5344CB8AC3E}">
        <p14:creationId xmlns:p14="http://schemas.microsoft.com/office/powerpoint/2010/main" val="283967467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B8DBC70-1BC9-0144-84E9-AA5A1BB163DE}"/>
              </a:ext>
            </a:extLst>
          </p:cNvPr>
          <p:cNvSpPr>
            <a:spLocks noGrp="1"/>
          </p:cNvSpPr>
          <p:nvPr>
            <p:ph idx="1" hasCustomPrompt="1"/>
          </p:nvPr>
        </p:nvSpPr>
        <p:spPr>
          <a:xfrm>
            <a:off x="838200" y="1409700"/>
            <a:ext cx="10515600" cy="476726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8" name="Titelplatzhalter 9">
            <a:extLst>
              <a:ext uri="{FF2B5EF4-FFF2-40B4-BE49-F238E27FC236}">
                <a16:creationId xmlns:a16="http://schemas.microsoft.com/office/drawing/2014/main" id="{41F66775-83DF-EB42-9A11-8D9FAEEEFF52}"/>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
        <p:nvSpPr>
          <p:cNvPr id="2" name="Slide Number Placeholder 1">
            <a:extLst>
              <a:ext uri="{FF2B5EF4-FFF2-40B4-BE49-F238E27FC236}">
                <a16:creationId xmlns:a16="http://schemas.microsoft.com/office/drawing/2014/main" id="{0E50799B-9721-4690-9404-3317B2E1B868}"/>
              </a:ext>
            </a:extLst>
          </p:cNvPr>
          <p:cNvSpPr>
            <a:spLocks noGrp="1"/>
          </p:cNvSpPr>
          <p:nvPr>
            <p:ph type="sldNum" sz="quarter" idx="10"/>
          </p:nvPr>
        </p:nvSpPr>
        <p:spPr/>
        <p:txBody>
          <a:bodyPr/>
          <a:lstStyle/>
          <a:p>
            <a:fld id="{50458AA6-F4E1-4775-A7C7-7F4BDD9FBD13}" type="slidenum">
              <a:rPr lang="en-GB" smtClean="0"/>
              <a:t>‹#›</a:t>
            </a:fld>
            <a:endParaRPr lang="en-GB"/>
          </a:p>
        </p:txBody>
      </p:sp>
      <p:sp>
        <p:nvSpPr>
          <p:cNvPr id="4" name="Footer Placeholder 3">
            <a:extLst>
              <a:ext uri="{FF2B5EF4-FFF2-40B4-BE49-F238E27FC236}">
                <a16:creationId xmlns:a16="http://schemas.microsoft.com/office/drawing/2014/main" id="{61B0BA3B-575C-4182-A946-6A490701A55E}"/>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6618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07A7FF-749B-FD4B-8FB1-CB55680A7642}"/>
              </a:ext>
            </a:extLst>
          </p:cNvPr>
          <p:cNvSpPr>
            <a:spLocks noGrp="1"/>
          </p:cNvSpPr>
          <p:nvPr>
            <p:ph sz="half" idx="1" hasCustomPrompt="1"/>
          </p:nvPr>
        </p:nvSpPr>
        <p:spPr>
          <a:xfrm>
            <a:off x="8382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4" name="Inhaltsplatzhalter 3">
            <a:extLst>
              <a:ext uri="{FF2B5EF4-FFF2-40B4-BE49-F238E27FC236}">
                <a16:creationId xmlns:a16="http://schemas.microsoft.com/office/drawing/2014/main" id="{D8E0DC7E-96D3-834D-B30A-6A21FF9CC449}"/>
              </a:ext>
            </a:extLst>
          </p:cNvPr>
          <p:cNvSpPr>
            <a:spLocks noGrp="1"/>
          </p:cNvSpPr>
          <p:nvPr>
            <p:ph sz="half" idx="2" hasCustomPrompt="1"/>
          </p:nvPr>
        </p:nvSpPr>
        <p:spPr>
          <a:xfrm>
            <a:off x="6197600" y="1403350"/>
            <a:ext cx="5156200" cy="4773613"/>
          </a:xfrm>
          <a:prstGeom prst="rect">
            <a:avLst/>
          </a:prstGeom>
        </p:spPr>
        <p:txBody>
          <a:bodyPr/>
          <a:lstStyle>
            <a:lvl1pPr marL="2286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buClr>
                <a:schemeClr val="accent5"/>
              </a:buClr>
              <a:buFont typeface="Wingdings" panose="05000000000000000000" pitchFamily="2" charset="2"/>
              <a:buChar char="§"/>
              <a:defRPr>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5pPr>
          </a:lstStyle>
          <a:p>
            <a:pPr lvl="0"/>
            <a:r>
              <a:rPr lang="de-DE" dirty="0"/>
              <a:t>Text Master</a:t>
            </a:r>
          </a:p>
          <a:p>
            <a:pPr lvl="1"/>
            <a:r>
              <a:rPr lang="de-DE" dirty="0"/>
              <a:t>Second </a:t>
            </a:r>
            <a:r>
              <a:rPr lang="de-DE" dirty="0" err="1"/>
              <a:t>line</a:t>
            </a:r>
            <a:endParaRPr lang="de-DE" dirty="0"/>
          </a:p>
          <a:p>
            <a:pPr lvl="2"/>
            <a:r>
              <a:rPr lang="de-DE" dirty="0"/>
              <a:t>Third </a:t>
            </a:r>
            <a:r>
              <a:rPr lang="de-DE" dirty="0" err="1"/>
              <a:t>line</a:t>
            </a:r>
            <a:endParaRPr lang="de-DE" dirty="0"/>
          </a:p>
          <a:p>
            <a:pPr lvl="3"/>
            <a:r>
              <a:rPr lang="de-DE" dirty="0" err="1"/>
              <a:t>Fourth</a:t>
            </a:r>
            <a:r>
              <a:rPr lang="de-DE" dirty="0"/>
              <a:t> </a:t>
            </a:r>
            <a:r>
              <a:rPr lang="de-DE" dirty="0" err="1"/>
              <a:t>line</a:t>
            </a:r>
            <a:endParaRPr lang="de-DE" dirty="0"/>
          </a:p>
          <a:p>
            <a:pPr lvl="4"/>
            <a:r>
              <a:rPr lang="de-DE" dirty="0" err="1"/>
              <a:t>Fifth</a:t>
            </a:r>
            <a:r>
              <a:rPr lang="de-DE" dirty="0"/>
              <a:t> </a:t>
            </a:r>
            <a:r>
              <a:rPr lang="de-DE" dirty="0" err="1"/>
              <a:t>line</a:t>
            </a:r>
            <a:endParaRPr lang="de-DE" dirty="0"/>
          </a:p>
        </p:txBody>
      </p:sp>
      <p:sp>
        <p:nvSpPr>
          <p:cNvPr id="5" name="Titelplatzhalter 9">
            <a:extLst>
              <a:ext uri="{FF2B5EF4-FFF2-40B4-BE49-F238E27FC236}">
                <a16:creationId xmlns:a16="http://schemas.microsoft.com/office/drawing/2014/main" id="{2380EC3E-5A77-0D46-A5C9-D398B1538FCC}"/>
              </a:ext>
            </a:extLst>
          </p:cNvPr>
          <p:cNvSpPr>
            <a:spLocks noGrp="1"/>
          </p:cNvSpPr>
          <p:nvPr>
            <p:ph type="title"/>
          </p:nvPr>
        </p:nvSpPr>
        <p:spPr>
          <a:xfrm>
            <a:off x="384000" y="64800"/>
            <a:ext cx="10240200" cy="894050"/>
          </a:xfrm>
          <a:prstGeom prst="rect">
            <a:avLst/>
          </a:prstGeom>
        </p:spPr>
        <p:txBody>
          <a:bodyPr vert="horz" lIns="91440" tIns="45720" rIns="91440" bIns="45720" rtlCol="0" anchor="ctr">
            <a:normAutofit/>
          </a:bodyPr>
          <a:lstStyle>
            <a:lvl1pPr>
              <a:defRPr sz="2800"/>
            </a:lvl1pPr>
          </a:lstStyle>
          <a:p>
            <a:r>
              <a:rPr lang="de-DE" dirty="0"/>
              <a:t>Slide </a:t>
            </a:r>
            <a:r>
              <a:rPr lang="de-DE" dirty="0" err="1"/>
              <a:t>Heading</a:t>
            </a:r>
            <a:endParaRPr lang="de-DE" dirty="0"/>
          </a:p>
        </p:txBody>
      </p:sp>
      <p:sp>
        <p:nvSpPr>
          <p:cNvPr id="2" name="Slide Number Placeholder 1">
            <a:extLst>
              <a:ext uri="{FF2B5EF4-FFF2-40B4-BE49-F238E27FC236}">
                <a16:creationId xmlns:a16="http://schemas.microsoft.com/office/drawing/2014/main" id="{E77C5585-31BC-4A2A-A1CD-208F5BA53898}"/>
              </a:ext>
            </a:extLst>
          </p:cNvPr>
          <p:cNvSpPr>
            <a:spLocks noGrp="1"/>
          </p:cNvSpPr>
          <p:nvPr>
            <p:ph type="sldNum" sz="quarter" idx="10"/>
          </p:nvPr>
        </p:nvSpPr>
        <p:spPr/>
        <p:txBody>
          <a:bodyPr/>
          <a:lstStyle/>
          <a:p>
            <a:fld id="{50458AA6-F4E1-4775-A7C7-7F4BDD9FBD13}" type="slidenum">
              <a:rPr lang="en-GB" smtClean="0"/>
              <a:t>‹#›</a:t>
            </a:fld>
            <a:endParaRPr lang="en-GB"/>
          </a:p>
        </p:txBody>
      </p:sp>
      <p:sp>
        <p:nvSpPr>
          <p:cNvPr id="6" name="Footer Placeholder 5">
            <a:extLst>
              <a:ext uri="{FF2B5EF4-FFF2-40B4-BE49-F238E27FC236}">
                <a16:creationId xmlns:a16="http://schemas.microsoft.com/office/drawing/2014/main" id="{2EEE5F10-C128-40A9-88D3-791F9A9767C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48197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 id="2147483656" r:id="rId2"/>
    <p:sldLayoutId id="2147483658" r:id="rId3"/>
    <p:sldLayoutId id="2147483662" r:id="rId4"/>
    <p:sldLayoutId id="2147483664" r:id="rId5"/>
    <p:sldLayoutId id="2147483673" r:id="rId6"/>
    <p:sldLayoutId id="2147483674" r:id="rId7"/>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1pPr>
      <a:lvl2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2pPr>
      <a:lvl3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3pPr>
      <a:lvl4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4pPr>
      <a:lvl5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5pPr>
      <a:lvl6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6pPr>
      <a:lvl7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7pPr>
      <a:lvl8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8pPr>
      <a:lvl9pPr marL="0" marR="0" indent="0" algn="l" defTabSz="914400" rtl="0" eaLnBrk="1" latinLnBrk="0" hangingPunct="1">
        <a:lnSpc>
          <a:spcPct val="90000"/>
        </a:lnSpc>
        <a:spcBef>
          <a:spcPts val="0"/>
        </a:spcBef>
        <a:spcAft>
          <a:spcPts val="0"/>
        </a:spcAft>
        <a:buClrTx/>
        <a:buSzTx/>
        <a:buFontTx/>
        <a:buNone/>
        <a:tabLst/>
        <a:defRPr sz="4400" b="0" i="0" u="none" strike="noStrike" cap="all" spc="0" baseline="0">
          <a:solidFill>
            <a:srgbClr val="22284D"/>
          </a:solidFill>
          <a:uFillTx/>
          <a:latin typeface="Roboto Bold"/>
          <a:ea typeface="Roboto Bold"/>
          <a:cs typeface="Roboto Bold"/>
          <a:sym typeface="Roboto Bold"/>
        </a:defRPr>
      </a:lvl9pPr>
    </p:titleStyle>
    <p:bodyStyle>
      <a:lvl1pPr marL="177800" marR="0" indent="-177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1pPr>
      <a:lvl2pPr marL="416983" marR="0" indent="-239183"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2pPr>
      <a:lvl3pPr marL="626836" marR="0" indent="-220436"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3pPr>
      <a:lvl4pPr marL="842509" marR="0" indent="-307522"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4pPr>
      <a:lvl5pPr marL="1019175"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5pPr>
      <a:lvl6pPr marL="25908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6pPr>
      <a:lvl7pPr marL="30480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7pPr>
      <a:lvl8pPr marL="35052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8pPr>
      <a:lvl9pPr marL="39624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Roboto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E7A19C0C-975C-4347-98DC-F47590FC5C0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7657D5FB-6878-4B66-BB24-A4AB574FD4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58AA6-F4E1-4775-A7C7-7F4BDD9FBD13}" type="slidenum">
              <a:rPr lang="en-GB" smtClean="0"/>
              <a:t>‹#›</a:t>
            </a:fld>
            <a:endParaRPr lang="en-GB"/>
          </a:p>
        </p:txBody>
      </p:sp>
      <p:sp>
        <p:nvSpPr>
          <p:cNvPr id="3" name="Footer Placeholder 2">
            <a:extLst>
              <a:ext uri="{FF2B5EF4-FFF2-40B4-BE49-F238E27FC236}">
                <a16:creationId xmlns:a16="http://schemas.microsoft.com/office/drawing/2014/main" id="{D9ADF615-63F9-425B-8CA8-7FF114C505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Tree>
    <p:extLst>
      <p:ext uri="{BB962C8B-B14F-4D97-AF65-F5344CB8AC3E}">
        <p14:creationId xmlns:p14="http://schemas.microsoft.com/office/powerpoint/2010/main" val="109274593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dt="0"/>
  <p:txStyles>
    <p:titleStyle>
      <a:lvl1pPr algn="l" defTabSz="914400" rtl="0" eaLnBrk="1" latinLnBrk="0" hangingPunct="1">
        <a:lnSpc>
          <a:spcPct val="90000"/>
        </a:lnSpc>
        <a:spcBef>
          <a:spcPct val="0"/>
        </a:spcBef>
        <a:buNone/>
        <a:defRPr sz="3200" b="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open.efsa.europa.eu/study-inventory/EFSA-Q-2022-00550"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efsa.europa.eu/en/efsajournal/pub/827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4.wdp"/><Relationship Id="rId3" Type="http://schemas.openxmlformats.org/officeDocument/2006/relationships/image" Target="../media/image2.png"/><Relationship Id="rId7" Type="http://schemas.microsoft.com/office/2007/relationships/hdphoto" Target="../media/hdphoto1.wdp"/><Relationship Id="rId12" Type="http://schemas.openxmlformats.org/officeDocument/2006/relationships/image" Target="../media/image28.png"/><Relationship Id="rId17" Type="http://schemas.microsoft.com/office/2007/relationships/hdphoto" Target="../media/hdphoto6.wdp"/><Relationship Id="rId2" Type="http://schemas.openxmlformats.org/officeDocument/2006/relationships/notesSlide" Target="../notesSlides/notesSlide20.xml"/><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5.png"/><Relationship Id="rId11" Type="http://schemas.microsoft.com/office/2007/relationships/hdphoto" Target="../media/hdphoto3.wdp"/><Relationship Id="rId5" Type="http://schemas.openxmlformats.org/officeDocument/2006/relationships/image" Target="../media/image24.svg"/><Relationship Id="rId15" Type="http://schemas.microsoft.com/office/2007/relationships/hdphoto" Target="../media/hdphoto5.wdp"/><Relationship Id="rId10" Type="http://schemas.openxmlformats.org/officeDocument/2006/relationships/image" Target="../media/image27.png"/><Relationship Id="rId4" Type="http://schemas.openxmlformats.org/officeDocument/2006/relationships/image" Target="../media/image23.png"/><Relationship Id="rId9" Type="http://schemas.microsoft.com/office/2007/relationships/hdphoto" Target="../media/hdphoto2.wdp"/><Relationship Id="rId1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3.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8BB0-9E0C-4593-9942-2A32FCC2D6E4}"/>
              </a:ext>
            </a:extLst>
          </p:cNvPr>
          <p:cNvSpPr>
            <a:spLocks noGrp="1"/>
          </p:cNvSpPr>
          <p:nvPr>
            <p:ph type="title"/>
          </p:nvPr>
        </p:nvSpPr>
        <p:spPr>
          <a:xfrm>
            <a:off x="4835951" y="1612600"/>
            <a:ext cx="6897247" cy="2204187"/>
          </a:xfrm>
        </p:spPr>
        <p:txBody>
          <a:bodyPr>
            <a:noAutofit/>
          </a:bodyPr>
          <a:lstStyle/>
          <a:p>
            <a:r>
              <a:rPr lang="en-US" sz="3600" dirty="0"/>
              <a:t>Vaccination of poultry against HPAI</a:t>
            </a:r>
            <a:br>
              <a:rPr lang="en-US" sz="3600" dirty="0"/>
            </a:br>
            <a:r>
              <a:rPr lang="en-US" sz="3600" dirty="0"/>
              <a:t> </a:t>
            </a:r>
            <a:r>
              <a:rPr lang="en-US" sz="2000" dirty="0"/>
              <a:t>Available vaccines and </a:t>
            </a:r>
            <a:br>
              <a:rPr lang="en-US" sz="2000" dirty="0"/>
            </a:br>
            <a:r>
              <a:rPr lang="en-US" sz="2000" dirty="0"/>
              <a:t>vaccination strategies</a:t>
            </a:r>
            <a:endParaRPr lang="en-GB" sz="2000" cap="none" dirty="0"/>
          </a:p>
        </p:txBody>
      </p:sp>
      <p:sp>
        <p:nvSpPr>
          <p:cNvPr id="3" name="Text Placeholder 2">
            <a:extLst>
              <a:ext uri="{FF2B5EF4-FFF2-40B4-BE49-F238E27FC236}">
                <a16:creationId xmlns:a16="http://schemas.microsoft.com/office/drawing/2014/main" id="{4FA62E26-E338-4A53-BBD0-3796EFD5F2F5}"/>
              </a:ext>
            </a:extLst>
          </p:cNvPr>
          <p:cNvSpPr>
            <a:spLocks noGrp="1"/>
          </p:cNvSpPr>
          <p:nvPr>
            <p:ph type="body" sz="quarter" idx="1"/>
          </p:nvPr>
        </p:nvSpPr>
        <p:spPr>
          <a:xfrm>
            <a:off x="6499812" y="4128613"/>
            <a:ext cx="5233386" cy="411699"/>
          </a:xfrm>
        </p:spPr>
        <p:txBody>
          <a:bodyPr>
            <a:noAutofit/>
          </a:bodyPr>
          <a:lstStyle/>
          <a:p>
            <a:pPr defTabSz="886968">
              <a:spcBef>
                <a:spcPts val="900"/>
              </a:spcBef>
              <a:defRPr sz="1940"/>
            </a:pPr>
            <a:r>
              <a:rPr lang="en-US" dirty="0">
                <a:solidFill>
                  <a:schemeClr val="tx1"/>
                </a:solidFill>
              </a:rPr>
              <a:t>Inma Aznar</a:t>
            </a:r>
            <a:endParaRPr lang="en-US" sz="2000" dirty="0">
              <a:solidFill>
                <a:schemeClr val="tx1"/>
              </a:solidFill>
            </a:endParaRPr>
          </a:p>
          <a:p>
            <a:pPr defTabSz="886968">
              <a:spcBef>
                <a:spcPts val="900"/>
              </a:spcBef>
              <a:defRPr sz="1940"/>
            </a:pPr>
            <a:r>
              <a:rPr lang="en-US" sz="2000" dirty="0">
                <a:solidFill>
                  <a:schemeClr val="tx1"/>
                </a:solidFill>
              </a:rPr>
              <a:t> Team Leader Animal Health </a:t>
            </a:r>
          </a:p>
          <a:p>
            <a:pPr defTabSz="886968">
              <a:spcBef>
                <a:spcPts val="900"/>
              </a:spcBef>
              <a:defRPr sz="1940"/>
            </a:pPr>
            <a:r>
              <a:rPr lang="en-US" sz="2000" dirty="0">
                <a:solidFill>
                  <a:schemeClr val="tx1"/>
                </a:solidFill>
              </a:rPr>
              <a:t>Biological Hazard &amp; Animal Health and Welfare Unit (BIOHAW)</a:t>
            </a:r>
          </a:p>
        </p:txBody>
      </p:sp>
      <p:sp>
        <p:nvSpPr>
          <p:cNvPr id="5" name="Sous-titre 2">
            <a:extLst>
              <a:ext uri="{FF2B5EF4-FFF2-40B4-BE49-F238E27FC236}">
                <a16:creationId xmlns:a16="http://schemas.microsoft.com/office/drawing/2014/main" id="{14313A0E-B207-414B-D2F1-3ABCB2772E57}"/>
              </a:ext>
            </a:extLst>
          </p:cNvPr>
          <p:cNvSpPr txBox="1">
            <a:spLocks/>
          </p:cNvSpPr>
          <p:nvPr/>
        </p:nvSpPr>
        <p:spPr>
          <a:xfrm>
            <a:off x="6096000" y="416449"/>
            <a:ext cx="5637198" cy="1016590"/>
          </a:xfrm>
          <a:prstGeom prst="rect">
            <a:avLst/>
          </a:prstGeom>
        </p:spPr>
        <p:txBody>
          <a:bodyPr>
            <a:normAutofit/>
          </a:bodyPr>
          <a:lstStyle>
            <a:lvl1pPr marL="0" marR="0" indent="0" algn="r" defTabSz="914400" rtl="0" eaLnBrk="1" latinLnBrk="0" hangingPunct="1">
              <a:lnSpc>
                <a:spcPct val="90000"/>
              </a:lnSpc>
              <a:spcBef>
                <a:spcPts val="1000"/>
              </a:spcBef>
              <a:spcAft>
                <a:spcPts val="0"/>
              </a:spcAft>
              <a:buClrTx/>
              <a:buSzTx/>
              <a:buFontTx/>
              <a:buNone/>
              <a:tabLst/>
              <a:defRPr sz="2000" b="0" i="0" u="none" strike="noStrike" cap="none" spc="0" baseline="0">
                <a:solidFill>
                  <a:srgbClr val="FFFFFF"/>
                </a:solidFill>
                <a:uFillTx/>
                <a:latin typeface="Roboto" panose="02000000000000000000" pitchFamily="2" charset="0"/>
                <a:ea typeface="Roboto" panose="02000000000000000000" pitchFamily="2" charset="0"/>
                <a:cs typeface="Roboto Regular"/>
                <a:sym typeface="Roboto Regular"/>
              </a:defRPr>
            </a:lvl1pPr>
            <a:lvl2pPr marL="0" marR="0" indent="457200" algn="r" defTabSz="914400" rtl="0" eaLnBrk="1" latinLnBrk="0" hangingPunct="1">
              <a:lnSpc>
                <a:spcPct val="90000"/>
              </a:lnSpc>
              <a:spcBef>
                <a:spcPts val="1000"/>
              </a:spcBef>
              <a:spcAft>
                <a:spcPts val="0"/>
              </a:spcAft>
              <a:buClrTx/>
              <a:buSzTx/>
              <a:buFontTx/>
              <a:buNone/>
              <a:tabLst/>
              <a:defRPr sz="2000" b="0" i="0" u="none" strike="noStrike" cap="none" spc="0" baseline="0">
                <a:solidFill>
                  <a:srgbClr val="FFFFFF"/>
                </a:solidFill>
                <a:uFillTx/>
                <a:latin typeface="Roboto" panose="02000000000000000000" pitchFamily="2" charset="0"/>
                <a:ea typeface="Roboto" panose="02000000000000000000" pitchFamily="2" charset="0"/>
                <a:cs typeface="Roboto Regular"/>
                <a:sym typeface="Roboto Regular"/>
              </a:defRPr>
            </a:lvl2pPr>
            <a:lvl3pPr marL="0" marR="0" indent="914400" algn="r" defTabSz="914400" rtl="0" eaLnBrk="1" latinLnBrk="0" hangingPunct="1">
              <a:lnSpc>
                <a:spcPct val="90000"/>
              </a:lnSpc>
              <a:spcBef>
                <a:spcPts val="1000"/>
              </a:spcBef>
              <a:spcAft>
                <a:spcPts val="0"/>
              </a:spcAft>
              <a:buClrTx/>
              <a:buSzTx/>
              <a:buFontTx/>
              <a:buNone/>
              <a:tabLst/>
              <a:defRPr sz="2000" b="0" i="0" u="none" strike="noStrike" cap="none" spc="0" baseline="0">
                <a:solidFill>
                  <a:srgbClr val="FFFFFF"/>
                </a:solidFill>
                <a:uFillTx/>
                <a:latin typeface="Roboto" panose="02000000000000000000" pitchFamily="2" charset="0"/>
                <a:ea typeface="Roboto" panose="02000000000000000000" pitchFamily="2" charset="0"/>
                <a:cs typeface="Roboto Regular"/>
                <a:sym typeface="Roboto Regular"/>
              </a:defRPr>
            </a:lvl3pPr>
            <a:lvl4pPr marL="0" marR="0" indent="1371600" algn="r" defTabSz="914400" rtl="0" eaLnBrk="1" latinLnBrk="0" hangingPunct="1">
              <a:lnSpc>
                <a:spcPct val="90000"/>
              </a:lnSpc>
              <a:spcBef>
                <a:spcPts val="1000"/>
              </a:spcBef>
              <a:spcAft>
                <a:spcPts val="0"/>
              </a:spcAft>
              <a:buClrTx/>
              <a:buSzTx/>
              <a:buFontTx/>
              <a:buNone/>
              <a:tabLst/>
              <a:defRPr sz="2000" b="0" i="0" u="none" strike="noStrike" cap="none" spc="0" baseline="0">
                <a:solidFill>
                  <a:srgbClr val="FFFFFF"/>
                </a:solidFill>
                <a:uFillTx/>
                <a:latin typeface="Roboto" panose="02000000000000000000" pitchFamily="2" charset="0"/>
                <a:ea typeface="Roboto" panose="02000000000000000000" pitchFamily="2" charset="0"/>
                <a:cs typeface="Roboto Regular"/>
                <a:sym typeface="Roboto Regular"/>
              </a:defRPr>
            </a:lvl4pPr>
            <a:lvl5pPr marL="0" marR="0" indent="1828800" algn="r" defTabSz="914400" rtl="0" eaLnBrk="1" latinLnBrk="0" hangingPunct="1">
              <a:lnSpc>
                <a:spcPct val="90000"/>
              </a:lnSpc>
              <a:spcBef>
                <a:spcPts val="1000"/>
              </a:spcBef>
              <a:spcAft>
                <a:spcPts val="0"/>
              </a:spcAft>
              <a:buClrTx/>
              <a:buSzTx/>
              <a:buFontTx/>
              <a:buNone/>
              <a:tabLst/>
              <a:defRPr sz="2000" b="0" i="0" u="none" strike="noStrike" cap="none" spc="0" baseline="0">
                <a:solidFill>
                  <a:srgbClr val="FFFFFF"/>
                </a:solidFill>
                <a:uFillTx/>
                <a:latin typeface="Roboto" panose="02000000000000000000" pitchFamily="2" charset="0"/>
                <a:ea typeface="Roboto" panose="02000000000000000000" pitchFamily="2" charset="0"/>
                <a:cs typeface="Roboto Regular"/>
                <a:sym typeface="Roboto Regular"/>
              </a:defRPr>
            </a:lvl5pPr>
            <a:lvl6pPr marL="25908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6pPr>
            <a:lvl7pPr marL="30480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7pPr>
            <a:lvl8pPr marL="35052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8pPr>
            <a:lvl9pPr marL="39624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9pPr>
          </a:lstStyle>
          <a:p>
            <a:pPr defTabSz="886968">
              <a:spcBef>
                <a:spcPts val="900"/>
              </a:spcBef>
              <a:defRPr sz="1940"/>
            </a:pPr>
            <a:r>
              <a:rPr lang="en-US" sz="1940" dirty="0">
                <a:solidFill>
                  <a:schemeClr val="tx1"/>
                </a:solidFill>
              </a:rPr>
              <a:t>07 March 2024</a:t>
            </a:r>
          </a:p>
          <a:p>
            <a:pPr defTabSz="886968">
              <a:spcBef>
                <a:spcPts val="900"/>
              </a:spcBef>
              <a:defRPr sz="1940"/>
            </a:pPr>
            <a:r>
              <a:rPr lang="en-US" sz="1940" dirty="0">
                <a:solidFill>
                  <a:schemeClr val="tx1"/>
                </a:solidFill>
              </a:rPr>
              <a:t>BTSF  </a:t>
            </a:r>
          </a:p>
          <a:p>
            <a:pPr defTabSz="886968">
              <a:spcBef>
                <a:spcPts val="900"/>
              </a:spcBef>
              <a:defRPr sz="1940"/>
            </a:pPr>
            <a:endParaRPr lang="en-US" sz="1940" dirty="0">
              <a:solidFill>
                <a:schemeClr val="tx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C606-03C9-D00E-67D2-9840BC56948C}"/>
              </a:ext>
            </a:extLst>
          </p:cNvPr>
          <p:cNvSpPr>
            <a:spLocks noGrp="1"/>
          </p:cNvSpPr>
          <p:nvPr>
            <p:ph type="title"/>
          </p:nvPr>
        </p:nvSpPr>
        <p:spPr/>
        <p:txBody>
          <a:bodyPr/>
          <a:lstStyle/>
          <a:p>
            <a:r>
              <a:rPr lang="en-GB" dirty="0" err="1"/>
              <a:t>ToR</a:t>
            </a:r>
            <a:r>
              <a:rPr lang="en-GB" dirty="0"/>
              <a:t> 2 – VACCINATION </a:t>
            </a:r>
            <a:r>
              <a:rPr lang="en-GB" dirty="0" err="1"/>
              <a:t>STRATEGy</a:t>
            </a:r>
            <a:r>
              <a:rPr lang="en-GB" dirty="0"/>
              <a:t> scenarios</a:t>
            </a:r>
          </a:p>
        </p:txBody>
      </p:sp>
      <p:sp>
        <p:nvSpPr>
          <p:cNvPr id="3" name="Content Placeholder 2">
            <a:extLst>
              <a:ext uri="{FF2B5EF4-FFF2-40B4-BE49-F238E27FC236}">
                <a16:creationId xmlns:a16="http://schemas.microsoft.com/office/drawing/2014/main" id="{B2F922B9-BBAD-5F3A-3A1D-630CE0AA8EA8}"/>
              </a:ext>
            </a:extLst>
          </p:cNvPr>
          <p:cNvSpPr>
            <a:spLocks noGrp="1"/>
          </p:cNvSpPr>
          <p:nvPr>
            <p:ph sz="half" idx="1"/>
          </p:nvPr>
        </p:nvSpPr>
        <p:spPr>
          <a:xfrm>
            <a:off x="681260" y="1494755"/>
            <a:ext cx="10829479" cy="3805647"/>
          </a:xfrm>
        </p:spPr>
        <p:txBody>
          <a:bodyPr/>
          <a:lstStyle/>
          <a:p>
            <a:r>
              <a:rPr lang="en-GB" sz="2400" dirty="0">
                <a:effectLst/>
                <a:latin typeface="+mn-lt"/>
                <a:ea typeface="Yu Mincho" panose="02020400000000000000" pitchFamily="18" charset="-128"/>
              </a:rPr>
              <a:t>A number of specific </a:t>
            </a:r>
            <a:r>
              <a:rPr lang="en-GB" sz="2400" b="1" dirty="0">
                <a:solidFill>
                  <a:schemeClr val="accent2"/>
                </a:solidFill>
              </a:rPr>
              <a:t>vaccination scenarios </a:t>
            </a:r>
            <a:r>
              <a:rPr lang="en-GB" sz="2400" dirty="0">
                <a:effectLst/>
                <a:latin typeface="+mn-lt"/>
                <a:ea typeface="Yu Mincho" panose="02020400000000000000" pitchFamily="18" charset="-128"/>
              </a:rPr>
              <a:t>focussing on the main domestic poultry species - </a:t>
            </a:r>
            <a:r>
              <a:rPr lang="en-GB" sz="2400" b="1" dirty="0">
                <a:effectLst/>
                <a:latin typeface="+mn-lt"/>
                <a:ea typeface="Yu Mincho" panose="02020400000000000000" pitchFamily="18" charset="-128"/>
              </a:rPr>
              <a:t>ducks</a:t>
            </a:r>
            <a:r>
              <a:rPr lang="en-GB" sz="2400" dirty="0">
                <a:effectLst/>
                <a:latin typeface="+mn-lt"/>
                <a:ea typeface="Yu Mincho" panose="02020400000000000000" pitchFamily="18" charset="-128"/>
              </a:rPr>
              <a:t>, </a:t>
            </a:r>
            <a:r>
              <a:rPr lang="en-GB" sz="2400" b="1" dirty="0">
                <a:effectLst/>
                <a:latin typeface="+mn-lt"/>
                <a:ea typeface="Yu Mincho" panose="02020400000000000000" pitchFamily="18" charset="-128"/>
              </a:rPr>
              <a:t>turkeys</a:t>
            </a:r>
            <a:r>
              <a:rPr lang="en-GB" sz="2400" dirty="0">
                <a:effectLst/>
                <a:latin typeface="+mn-lt"/>
                <a:ea typeface="Yu Mincho" panose="02020400000000000000" pitchFamily="18" charset="-128"/>
              </a:rPr>
              <a:t>, </a:t>
            </a:r>
            <a:r>
              <a:rPr lang="en-GB" sz="2400" b="1" dirty="0">
                <a:effectLst/>
                <a:latin typeface="+mn-lt"/>
                <a:ea typeface="Yu Mincho" panose="02020400000000000000" pitchFamily="18" charset="-128"/>
              </a:rPr>
              <a:t>chickens</a:t>
            </a:r>
            <a:r>
              <a:rPr lang="en-GB" sz="2400" dirty="0">
                <a:effectLst/>
                <a:latin typeface="+mn-lt"/>
                <a:ea typeface="Yu Mincho" panose="02020400000000000000" pitchFamily="18" charset="-128"/>
              </a:rPr>
              <a:t> - were defined using data from </a:t>
            </a:r>
            <a:r>
              <a:rPr lang="en-GB" sz="2400" b="1" dirty="0">
                <a:effectLst/>
                <a:latin typeface="+mn-lt"/>
                <a:ea typeface="Yu Mincho" panose="02020400000000000000" pitchFamily="18" charset="-128"/>
              </a:rPr>
              <a:t>France, Italy and the Netherlands </a:t>
            </a:r>
            <a:r>
              <a:rPr lang="en-GB" sz="2400" dirty="0">
                <a:latin typeface="+mn-lt"/>
                <a:ea typeface="Yu Mincho" panose="02020400000000000000" pitchFamily="18" charset="-128"/>
              </a:rPr>
              <a:t>as case studies</a:t>
            </a:r>
            <a:br>
              <a:rPr lang="en-GB" sz="2400" dirty="0">
                <a:latin typeface="+mn-lt"/>
                <a:ea typeface="Yu Mincho" panose="02020400000000000000" pitchFamily="18" charset="-128"/>
              </a:rPr>
            </a:br>
            <a:endParaRPr lang="en-GB" sz="1000" dirty="0">
              <a:latin typeface="+mn-lt"/>
              <a:ea typeface="Yu Mincho" panose="02020400000000000000" pitchFamily="18" charset="-128"/>
            </a:endParaRPr>
          </a:p>
          <a:p>
            <a:r>
              <a:rPr lang="en-GB" sz="2400" dirty="0">
                <a:latin typeface="+mn-lt"/>
                <a:ea typeface="Yu Mincho" panose="02020400000000000000" pitchFamily="18" charset="-128"/>
              </a:rPr>
              <a:t>The virus was assumed to be introduced </a:t>
            </a:r>
            <a:r>
              <a:rPr lang="en-US" sz="2400" dirty="0">
                <a:latin typeface="+mn-lt"/>
                <a:ea typeface="Yu Mincho" panose="02020400000000000000" pitchFamily="18" charset="-128"/>
              </a:rPr>
              <a:t>via wild birds into </a:t>
            </a:r>
            <a:r>
              <a:rPr lang="en-US" sz="2400" b="1" dirty="0">
                <a:latin typeface="+mn-lt"/>
                <a:ea typeface="Yu Mincho" panose="02020400000000000000" pitchFamily="18" charset="-128"/>
              </a:rPr>
              <a:t>densely populated poultry areas</a:t>
            </a:r>
            <a:r>
              <a:rPr lang="en-US" sz="2400" dirty="0">
                <a:latin typeface="+mn-lt"/>
                <a:ea typeface="Yu Mincho" panose="02020400000000000000" pitchFamily="18" charset="-128"/>
              </a:rPr>
              <a:t>, where the risk of between-farm transmission is the highest</a:t>
            </a:r>
            <a:br>
              <a:rPr lang="en-US" sz="2400" dirty="0">
                <a:latin typeface="+mn-lt"/>
                <a:ea typeface="Yu Mincho" panose="02020400000000000000" pitchFamily="18" charset="-128"/>
              </a:rPr>
            </a:br>
            <a:endParaRPr lang="en-GB" sz="1000" dirty="0">
              <a:latin typeface="+mn-lt"/>
              <a:ea typeface="Yu Mincho" panose="02020400000000000000" pitchFamily="18" charset="-128"/>
            </a:endParaRPr>
          </a:p>
          <a:p>
            <a:r>
              <a:rPr lang="en-GB" sz="2400" dirty="0">
                <a:effectLst/>
                <a:latin typeface="+mn-lt"/>
                <a:ea typeface="Calibri" panose="020F0502020204030204" pitchFamily="34" charset="0"/>
              </a:rPr>
              <a:t>The </a:t>
            </a:r>
            <a:r>
              <a:rPr lang="en-GB" sz="2400" b="1" dirty="0">
                <a:effectLst/>
                <a:latin typeface="+mn-lt"/>
                <a:ea typeface="Calibri" panose="020F0502020204030204" pitchFamily="34" charset="0"/>
              </a:rPr>
              <a:t>between-farm transmission </a:t>
            </a:r>
            <a:r>
              <a:rPr lang="en-GB" sz="2400" dirty="0">
                <a:effectLst/>
                <a:latin typeface="+mn-lt"/>
                <a:ea typeface="Calibri" panose="020F0502020204030204" pitchFamily="34" charset="0"/>
              </a:rPr>
              <a:t>and the </a:t>
            </a:r>
            <a:r>
              <a:rPr lang="en-GB" sz="2400" b="1" dirty="0">
                <a:effectLst/>
                <a:latin typeface="+mn-lt"/>
                <a:ea typeface="Calibri" panose="020F0502020204030204" pitchFamily="34" charset="0"/>
              </a:rPr>
              <a:t>impact of the vaccination scenarios </a:t>
            </a:r>
            <a:r>
              <a:rPr lang="en-GB" sz="2400" dirty="0">
                <a:effectLst/>
                <a:latin typeface="+mn-lt"/>
                <a:ea typeface="Calibri" panose="020F0502020204030204" pitchFamily="34" charset="0"/>
              </a:rPr>
              <a:t>were then investigated using a </a:t>
            </a:r>
            <a:r>
              <a:rPr lang="en-GB" sz="2400" b="1" dirty="0">
                <a:effectLst/>
                <a:latin typeface="+mn-lt"/>
                <a:ea typeface="Calibri" panose="020F0502020204030204" pitchFamily="34" charset="0"/>
              </a:rPr>
              <a:t>SEIR</a:t>
            </a:r>
            <a:r>
              <a:rPr lang="en-GB" sz="2400" dirty="0">
                <a:effectLst/>
                <a:latin typeface="+mn-lt"/>
                <a:ea typeface="Calibri" panose="020F0502020204030204" pitchFamily="34" charset="0"/>
              </a:rPr>
              <a:t> model framework incorporating a </a:t>
            </a:r>
            <a:r>
              <a:rPr lang="en-GB" sz="2400" b="1" dirty="0">
                <a:solidFill>
                  <a:srgbClr val="0000FF"/>
                </a:solidFill>
                <a:effectLst/>
                <a:latin typeface="+mn-lt"/>
                <a:ea typeface="Calibri" panose="020F0502020204030204" pitchFamily="34" charset="0"/>
              </a:rPr>
              <a:t>spatial kernel </a:t>
            </a:r>
            <a:r>
              <a:rPr lang="en-GB" sz="2400" dirty="0">
                <a:effectLst/>
                <a:latin typeface="+mn-lt"/>
                <a:ea typeface="Calibri" panose="020F0502020204030204" pitchFamily="34" charset="0"/>
              </a:rPr>
              <a:t>for between-farm transmission dynamics</a:t>
            </a:r>
          </a:p>
        </p:txBody>
      </p:sp>
      <p:sp>
        <p:nvSpPr>
          <p:cNvPr id="4" name="Slide Number Placeholder 3">
            <a:extLst>
              <a:ext uri="{FF2B5EF4-FFF2-40B4-BE49-F238E27FC236}">
                <a16:creationId xmlns:a16="http://schemas.microsoft.com/office/drawing/2014/main" id="{247FB4E4-13FA-D50D-711D-AF85BE94AA46}"/>
              </a:ext>
            </a:extLst>
          </p:cNvPr>
          <p:cNvSpPr>
            <a:spLocks noGrp="1"/>
          </p:cNvSpPr>
          <p:nvPr>
            <p:ph type="sldNum" sz="quarter" idx="2"/>
          </p:nvPr>
        </p:nvSpPr>
        <p:spPr/>
        <p:txBody>
          <a:bodyPr/>
          <a:lstStyle/>
          <a:p>
            <a:fld id="{86CB4B4D-7CA3-9044-876B-883B54F8677D}" type="slidenum">
              <a:rPr lang="fr-BE" smtClean="0"/>
              <a:pPr/>
              <a:t>10</a:t>
            </a:fld>
            <a:endParaRPr lang="fr-BE"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5CB27E0-12E8-3C5E-FEB4-B7093B112040}"/>
                  </a:ext>
                </a:extLst>
              </p:cNvPr>
              <p:cNvSpPr txBox="1"/>
              <p:nvPr/>
            </p:nvSpPr>
            <p:spPr>
              <a:xfrm>
                <a:off x="2811052" y="5659264"/>
                <a:ext cx="7455165" cy="11079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GB" sz="2200" dirty="0">
                    <a:solidFill>
                      <a:srgbClr val="0000FF"/>
                    </a:solidFill>
                    <a:effectLst/>
                    <a:latin typeface="+mn-lt"/>
                    <a:ea typeface="Calibri" panose="020F0502020204030204" pitchFamily="34" charset="0"/>
                  </a:rPr>
                  <a:t>likelihood of virus transmission between farms is dependent on the distance between the source farm </a:t>
                </a:r>
                <a14:m>
                  <m:oMath xmlns:m="http://schemas.openxmlformats.org/officeDocument/2006/math">
                    <m:r>
                      <a:rPr lang="en-GB" sz="2200" i="1">
                        <a:solidFill>
                          <a:srgbClr val="0000FF"/>
                        </a:solidFill>
                        <a:effectLst/>
                        <a:latin typeface="Cambria Math" panose="02040503050406030204" pitchFamily="18" charset="0"/>
                        <a:ea typeface="Calibri" panose="020F0502020204030204" pitchFamily="34" charset="0"/>
                        <a:cs typeface="Tahoma" panose="020B0604030504040204" pitchFamily="34" charset="0"/>
                      </a:rPr>
                      <m:t>𝑖</m:t>
                    </m:r>
                  </m:oMath>
                </a14:m>
                <a:r>
                  <a:rPr lang="en-GB" sz="2200" dirty="0">
                    <a:solidFill>
                      <a:srgbClr val="0000FF"/>
                    </a:solidFill>
                    <a:effectLst/>
                    <a:latin typeface="+mn-lt"/>
                    <a:ea typeface="Yu Mincho" panose="02020400000000000000" pitchFamily="18" charset="-128"/>
                  </a:rPr>
                  <a:t> </a:t>
                </a:r>
                <a:r>
                  <a:rPr lang="en-GB" sz="2200" dirty="0">
                    <a:solidFill>
                      <a:srgbClr val="0000FF"/>
                    </a:solidFill>
                    <a:effectLst/>
                    <a:latin typeface="+mn-lt"/>
                    <a:ea typeface="Calibri" panose="020F0502020204030204" pitchFamily="34" charset="0"/>
                  </a:rPr>
                  <a:t>and the destination farm </a:t>
                </a:r>
                <a14:m>
                  <m:oMath xmlns:m="http://schemas.openxmlformats.org/officeDocument/2006/math">
                    <m:r>
                      <a:rPr lang="en-GB" sz="2200" i="1">
                        <a:solidFill>
                          <a:srgbClr val="0000FF"/>
                        </a:solidFill>
                        <a:effectLst/>
                        <a:latin typeface="Cambria Math" panose="02040503050406030204" pitchFamily="18" charset="0"/>
                        <a:ea typeface="Calibri" panose="020F0502020204030204" pitchFamily="34" charset="0"/>
                        <a:cs typeface="Tahoma" panose="020B0604030504040204" pitchFamily="34" charset="0"/>
                      </a:rPr>
                      <m:t>𝑗</m:t>
                    </m:r>
                  </m:oMath>
                </a14:m>
                <a:r>
                  <a:rPr lang="en-GB" sz="2200" dirty="0">
                    <a:solidFill>
                      <a:srgbClr val="0000FF"/>
                    </a:solidFill>
                    <a:effectLst/>
                    <a:latin typeface="+mn-lt"/>
                    <a:ea typeface="Yu Mincho" panose="02020400000000000000" pitchFamily="18" charset="-128"/>
                  </a:rPr>
                  <a:t> and the corresponding poultry type</a:t>
                </a:r>
                <a:endParaRPr kumimoji="0" lang="en-GB" sz="2200" b="0" i="0" u="none" strike="noStrike" cap="none" spc="0" normalizeH="0" baseline="0" dirty="0">
                  <a:ln>
                    <a:noFill/>
                  </a:ln>
                  <a:solidFill>
                    <a:srgbClr val="0000FF"/>
                  </a:solidFill>
                  <a:effectLst/>
                  <a:uFillTx/>
                  <a:latin typeface="+mn-lt"/>
                  <a:sym typeface="Roboto Regular"/>
                </a:endParaRPr>
              </a:p>
            </p:txBody>
          </p:sp>
        </mc:Choice>
        <mc:Fallback xmlns="">
          <p:sp>
            <p:nvSpPr>
              <p:cNvPr id="5" name="TextBox 4">
                <a:extLst>
                  <a:ext uri="{FF2B5EF4-FFF2-40B4-BE49-F238E27FC236}">
                    <a16:creationId xmlns:a16="http://schemas.microsoft.com/office/drawing/2014/main" id="{B5CB27E0-12E8-3C5E-FEB4-B7093B112040}"/>
                  </a:ext>
                </a:extLst>
              </p:cNvPr>
              <p:cNvSpPr txBox="1">
                <a:spLocks noRot="1" noChangeAspect="1" noMove="1" noResize="1" noEditPoints="1" noAdjustHandles="1" noChangeArrowheads="1" noChangeShapeType="1" noTextEdit="1"/>
              </p:cNvSpPr>
              <p:nvPr/>
            </p:nvSpPr>
            <p:spPr>
              <a:xfrm>
                <a:off x="2811052" y="5659264"/>
                <a:ext cx="7455165" cy="1107994"/>
              </a:xfrm>
              <a:prstGeom prst="rect">
                <a:avLst/>
              </a:prstGeom>
              <a:blipFill>
                <a:blip r:embed="rId3"/>
                <a:stretch>
                  <a:fillRect l="-1635" t="-2747" b="-10989"/>
                </a:stretch>
              </a:blipFill>
              <a:ln w="12700" cap="flat">
                <a:noFill/>
                <a:miter lim="400000"/>
              </a:ln>
              <a:effectLst/>
            </p:spPr>
            <p:txBody>
              <a:bodyPr/>
              <a:lstStyle/>
              <a:p>
                <a:r>
                  <a:rPr lang="en-GB">
                    <a:noFill/>
                  </a:rPr>
                  <a:t> </a:t>
                </a:r>
              </a:p>
            </p:txBody>
          </p:sp>
        </mc:Fallback>
      </mc:AlternateContent>
      <p:sp>
        <p:nvSpPr>
          <p:cNvPr id="6" name="Arrow: Right 5">
            <a:extLst>
              <a:ext uri="{FF2B5EF4-FFF2-40B4-BE49-F238E27FC236}">
                <a16:creationId xmlns:a16="http://schemas.microsoft.com/office/drawing/2014/main" id="{A1B3E267-18E0-59F9-FB50-F6AF32DA8A11}"/>
              </a:ext>
            </a:extLst>
          </p:cNvPr>
          <p:cNvSpPr/>
          <p:nvPr/>
        </p:nvSpPr>
        <p:spPr>
          <a:xfrm rot="5400000">
            <a:off x="3926105" y="5205835"/>
            <a:ext cx="561441" cy="345417"/>
          </a:xfrm>
          <a:prstGeom prst="rightArrow">
            <a:avLst>
              <a:gd name="adj1" fmla="val 50000"/>
              <a:gd name="adj2" fmla="val 37112"/>
            </a:avLst>
          </a:prstGeom>
          <a:solidFill>
            <a:srgbClr val="0000FF"/>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34896654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9E85-FED9-133E-37F9-62D88D246181}"/>
              </a:ext>
            </a:extLst>
          </p:cNvPr>
          <p:cNvSpPr>
            <a:spLocks noGrp="1"/>
          </p:cNvSpPr>
          <p:nvPr>
            <p:ph type="title"/>
          </p:nvPr>
        </p:nvSpPr>
        <p:spPr/>
        <p:txBody>
          <a:bodyPr/>
          <a:lstStyle/>
          <a:p>
            <a:r>
              <a:rPr lang="en-GB" dirty="0"/>
              <a:t>Tor 2 – transmission maps</a:t>
            </a:r>
          </a:p>
        </p:txBody>
      </p:sp>
      <p:sp>
        <p:nvSpPr>
          <p:cNvPr id="4" name="Slide Number Placeholder 3">
            <a:extLst>
              <a:ext uri="{FF2B5EF4-FFF2-40B4-BE49-F238E27FC236}">
                <a16:creationId xmlns:a16="http://schemas.microsoft.com/office/drawing/2014/main" id="{D3D8ACEE-AAA5-E76C-E04A-07CD99B475CE}"/>
              </a:ext>
            </a:extLst>
          </p:cNvPr>
          <p:cNvSpPr>
            <a:spLocks noGrp="1"/>
          </p:cNvSpPr>
          <p:nvPr>
            <p:ph type="sldNum" sz="quarter" idx="2"/>
          </p:nvPr>
        </p:nvSpPr>
        <p:spPr/>
        <p:txBody>
          <a:bodyPr/>
          <a:lstStyle/>
          <a:p>
            <a:fld id="{86CB4B4D-7CA3-9044-876B-883B54F8677D}" type="slidenum">
              <a:rPr lang="fr-BE" smtClean="0"/>
              <a:pPr/>
              <a:t>11</a:t>
            </a:fld>
            <a:endParaRPr lang="fr-BE" dirty="0"/>
          </a:p>
        </p:txBody>
      </p:sp>
      <p:pic>
        <p:nvPicPr>
          <p:cNvPr id="8" name="Picture 7" descr="A map of the netherlands&#10;&#10;Description automatically generated with low confidence">
            <a:extLst>
              <a:ext uri="{FF2B5EF4-FFF2-40B4-BE49-F238E27FC236}">
                <a16:creationId xmlns:a16="http://schemas.microsoft.com/office/drawing/2014/main" id="{BD4C4306-3552-92DE-F7E5-C8AE0196EE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4317" y="1859057"/>
            <a:ext cx="4572000" cy="4572000"/>
          </a:xfrm>
          <a:prstGeom prst="rect">
            <a:avLst/>
          </a:prstGeom>
        </p:spPr>
      </p:pic>
      <p:pic>
        <p:nvPicPr>
          <p:cNvPr id="9" name="Picture 8" descr="A map of italy with red and yellow dots&#10;&#10;Description automatically generated">
            <a:extLst>
              <a:ext uri="{FF2B5EF4-FFF2-40B4-BE49-F238E27FC236}">
                <a16:creationId xmlns:a16="http://schemas.microsoft.com/office/drawing/2014/main" id="{6D62E75C-50B8-ACC7-C393-402EB62905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687" y="1958447"/>
            <a:ext cx="4572000" cy="4572000"/>
          </a:xfrm>
          <a:prstGeom prst="rect">
            <a:avLst/>
          </a:prstGeom>
        </p:spPr>
      </p:pic>
      <p:pic>
        <p:nvPicPr>
          <p:cNvPr id="10" name="Picture 9" descr="A map of france with red and yellow spots&#10;&#10;Description automatically generated">
            <a:extLst>
              <a:ext uri="{FF2B5EF4-FFF2-40B4-BE49-F238E27FC236}">
                <a16:creationId xmlns:a16="http://schemas.microsoft.com/office/drawing/2014/main" id="{CF25FE5F-E021-E55D-D1B0-445CC00C49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859057"/>
            <a:ext cx="4572000" cy="4572000"/>
          </a:xfrm>
          <a:prstGeom prst="rect">
            <a:avLst/>
          </a:prstGeom>
        </p:spPr>
      </p:pic>
      <p:sp>
        <p:nvSpPr>
          <p:cNvPr id="3" name="Content Placeholder 2">
            <a:extLst>
              <a:ext uri="{FF2B5EF4-FFF2-40B4-BE49-F238E27FC236}">
                <a16:creationId xmlns:a16="http://schemas.microsoft.com/office/drawing/2014/main" id="{4495678D-AA4F-0D5F-0688-94DC7A920F16}"/>
              </a:ext>
            </a:extLst>
          </p:cNvPr>
          <p:cNvSpPr>
            <a:spLocks noGrp="1"/>
          </p:cNvSpPr>
          <p:nvPr>
            <p:ph sz="half" idx="1"/>
          </p:nvPr>
        </p:nvSpPr>
        <p:spPr>
          <a:xfrm>
            <a:off x="155713" y="1282587"/>
            <a:ext cx="11582400" cy="683016"/>
          </a:xfrm>
        </p:spPr>
        <p:txBody>
          <a:bodyPr/>
          <a:lstStyle/>
          <a:p>
            <a:pPr marL="0" indent="0">
              <a:buNone/>
            </a:pPr>
            <a:r>
              <a:rPr lang="en-US" dirty="0"/>
              <a:t>Rh are the between-farm reproduction numbers quantified using the kernel. Areas where Rh &gt; 0.8 are considered high-risk areas for transmission</a:t>
            </a:r>
            <a:endParaRPr lang="en-GB" dirty="0"/>
          </a:p>
        </p:txBody>
      </p:sp>
      <p:sp>
        <p:nvSpPr>
          <p:cNvPr id="11" name="TextBox 10">
            <a:extLst>
              <a:ext uri="{FF2B5EF4-FFF2-40B4-BE49-F238E27FC236}">
                <a16:creationId xmlns:a16="http://schemas.microsoft.com/office/drawing/2014/main" id="{6A9EDDAE-8582-097B-5117-A59B8A266D11}"/>
              </a:ext>
            </a:extLst>
          </p:cNvPr>
          <p:cNvSpPr txBox="1"/>
          <p:nvPr/>
        </p:nvSpPr>
        <p:spPr>
          <a:xfrm>
            <a:off x="526774" y="6408396"/>
            <a:ext cx="33047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(farm density &gt; 0.54 farm/km2)</a:t>
            </a:r>
            <a:endParaRPr kumimoji="0" lang="en-GB" sz="18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
        <p:nvSpPr>
          <p:cNvPr id="12" name="TextBox 11">
            <a:extLst>
              <a:ext uri="{FF2B5EF4-FFF2-40B4-BE49-F238E27FC236}">
                <a16:creationId xmlns:a16="http://schemas.microsoft.com/office/drawing/2014/main" id="{DF6F159A-0852-9D4F-5F4A-F4ED14E3E319}"/>
              </a:ext>
            </a:extLst>
          </p:cNvPr>
          <p:cNvSpPr txBox="1"/>
          <p:nvPr/>
        </p:nvSpPr>
        <p:spPr>
          <a:xfrm>
            <a:off x="4534839" y="6431057"/>
            <a:ext cx="33047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(farm density &gt; 0.52 farm/km2)</a:t>
            </a:r>
            <a:endParaRPr kumimoji="0" lang="en-GB" sz="18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
        <p:nvSpPr>
          <p:cNvPr id="13" name="TextBox 12">
            <a:extLst>
              <a:ext uri="{FF2B5EF4-FFF2-40B4-BE49-F238E27FC236}">
                <a16:creationId xmlns:a16="http://schemas.microsoft.com/office/drawing/2014/main" id="{7E8FCAD7-2316-AD1D-9A91-4F22E403375C}"/>
              </a:ext>
            </a:extLst>
          </p:cNvPr>
          <p:cNvSpPr txBox="1"/>
          <p:nvPr/>
        </p:nvSpPr>
        <p:spPr>
          <a:xfrm>
            <a:off x="8586065" y="6458751"/>
            <a:ext cx="33047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(farm density &gt; 0.84 farm/km2)</a:t>
            </a:r>
            <a:endParaRPr kumimoji="0" lang="en-GB" sz="1800" b="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
        <p:nvSpPr>
          <p:cNvPr id="5" name="TextBox 4">
            <a:extLst>
              <a:ext uri="{FF2B5EF4-FFF2-40B4-BE49-F238E27FC236}">
                <a16:creationId xmlns:a16="http://schemas.microsoft.com/office/drawing/2014/main" id="{CBDD0D84-C490-B756-715A-0A7CD21D7BD1}"/>
              </a:ext>
            </a:extLst>
          </p:cNvPr>
          <p:cNvSpPr txBox="1"/>
          <p:nvPr/>
        </p:nvSpPr>
        <p:spPr>
          <a:xfrm>
            <a:off x="2724912" y="6016752"/>
            <a:ext cx="97077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Roboto Regular"/>
                <a:ea typeface="Roboto Regular"/>
                <a:cs typeface="Roboto Regular"/>
                <a:sym typeface="Roboto Regular"/>
              </a:rPr>
              <a:t>Rh=1.58</a:t>
            </a:r>
          </a:p>
        </p:txBody>
      </p:sp>
      <p:sp>
        <p:nvSpPr>
          <p:cNvPr id="6" name="TextBox 5">
            <a:extLst>
              <a:ext uri="{FF2B5EF4-FFF2-40B4-BE49-F238E27FC236}">
                <a16:creationId xmlns:a16="http://schemas.microsoft.com/office/drawing/2014/main" id="{C6393EC4-8D6D-819E-E9C5-74EB693AC7F0}"/>
              </a:ext>
            </a:extLst>
          </p:cNvPr>
          <p:cNvSpPr txBox="1"/>
          <p:nvPr/>
        </p:nvSpPr>
        <p:spPr>
          <a:xfrm>
            <a:off x="6717792" y="6004560"/>
            <a:ext cx="97077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Roboto Regular"/>
                <a:ea typeface="Roboto Regular"/>
                <a:cs typeface="Roboto Regular"/>
                <a:sym typeface="Roboto Regular"/>
              </a:rPr>
              <a:t>Rh=1.52</a:t>
            </a:r>
          </a:p>
        </p:txBody>
      </p:sp>
      <p:sp>
        <p:nvSpPr>
          <p:cNvPr id="7" name="TextBox 6">
            <a:extLst>
              <a:ext uri="{FF2B5EF4-FFF2-40B4-BE49-F238E27FC236}">
                <a16:creationId xmlns:a16="http://schemas.microsoft.com/office/drawing/2014/main" id="{A5795AC3-AFA7-FA66-58A8-2ED281CC751F}"/>
              </a:ext>
            </a:extLst>
          </p:cNvPr>
          <p:cNvSpPr txBox="1"/>
          <p:nvPr/>
        </p:nvSpPr>
        <p:spPr>
          <a:xfrm>
            <a:off x="11076432" y="6010656"/>
            <a:ext cx="97077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Roboto Regular"/>
                <a:ea typeface="Roboto Regular"/>
                <a:cs typeface="Roboto Regular"/>
                <a:sym typeface="Roboto Regular"/>
              </a:rPr>
              <a:t>Rh=1.05</a:t>
            </a:r>
          </a:p>
        </p:txBody>
      </p:sp>
    </p:spTree>
    <p:extLst>
      <p:ext uri="{BB962C8B-B14F-4D97-AF65-F5344CB8AC3E}">
        <p14:creationId xmlns:p14="http://schemas.microsoft.com/office/powerpoint/2010/main" val="191580948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30EC-3240-B2B9-66E9-F1A065B96D13}"/>
              </a:ext>
            </a:extLst>
          </p:cNvPr>
          <p:cNvSpPr>
            <a:spLocks noGrp="1"/>
          </p:cNvSpPr>
          <p:nvPr>
            <p:ph type="title"/>
          </p:nvPr>
        </p:nvSpPr>
        <p:spPr/>
        <p:txBody>
          <a:bodyPr>
            <a:normAutofit/>
          </a:bodyPr>
          <a:lstStyle/>
          <a:p>
            <a:r>
              <a:rPr lang="en-GB" dirty="0"/>
              <a:t>TOR 2 – vaccination scenarios</a:t>
            </a:r>
          </a:p>
        </p:txBody>
      </p:sp>
      <p:graphicFrame>
        <p:nvGraphicFramePr>
          <p:cNvPr id="7" name="Content Placeholder 6">
            <a:extLst>
              <a:ext uri="{FF2B5EF4-FFF2-40B4-BE49-F238E27FC236}">
                <a16:creationId xmlns:a16="http://schemas.microsoft.com/office/drawing/2014/main" id="{2473AF84-6FD0-9B8E-53BA-08023B4BE714}"/>
              </a:ext>
            </a:extLst>
          </p:cNvPr>
          <p:cNvGraphicFramePr>
            <a:graphicFrameLocks noGrp="1"/>
          </p:cNvGraphicFramePr>
          <p:nvPr>
            <p:ph sz="half" idx="1"/>
            <p:extLst>
              <p:ext uri="{D42A27DB-BD31-4B8C-83A1-F6EECF244321}">
                <p14:modId xmlns:p14="http://schemas.microsoft.com/office/powerpoint/2010/main" val="87985639"/>
              </p:ext>
            </p:extLst>
          </p:nvPr>
        </p:nvGraphicFramePr>
        <p:xfrm>
          <a:off x="15240" y="1371600"/>
          <a:ext cx="12176760" cy="5486400"/>
        </p:xfrm>
        <a:graphic>
          <a:graphicData uri="http://schemas.openxmlformats.org/drawingml/2006/table">
            <a:tbl>
              <a:tblPr firstRow="1" firstCol="1">
                <a:tableStyleId>{EEE7283C-3CF3-47DC-8721-378D4A62B228}</a:tableStyleId>
              </a:tblPr>
              <a:tblGrid>
                <a:gridCol w="2335379">
                  <a:extLst>
                    <a:ext uri="{9D8B030D-6E8A-4147-A177-3AD203B41FA5}">
                      <a16:colId xmlns:a16="http://schemas.microsoft.com/office/drawing/2014/main" val="60670143"/>
                    </a:ext>
                  </a:extLst>
                </a:gridCol>
                <a:gridCol w="9841381">
                  <a:extLst>
                    <a:ext uri="{9D8B030D-6E8A-4147-A177-3AD203B41FA5}">
                      <a16:colId xmlns:a16="http://schemas.microsoft.com/office/drawing/2014/main" val="2167762932"/>
                    </a:ext>
                  </a:extLst>
                </a:gridCol>
              </a:tblGrid>
              <a:tr h="180549">
                <a:tc>
                  <a:txBody>
                    <a:bodyPr/>
                    <a:lstStyle/>
                    <a:p>
                      <a:pPr algn="l"/>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bg1"/>
                    </a:solidFill>
                  </a:tcPr>
                </a:tc>
                <a:tc>
                  <a:txBody>
                    <a:bodyPr/>
                    <a:lstStyle/>
                    <a:p>
                      <a:pPr algn="l"/>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bg1"/>
                    </a:solidFill>
                  </a:tcPr>
                </a:tc>
                <a:extLst>
                  <a:ext uri="{0D108BD9-81ED-4DB2-BD59-A6C34878D82A}">
                    <a16:rowId xmlns:a16="http://schemas.microsoft.com/office/drawing/2014/main" val="881627249"/>
                  </a:ext>
                </a:extLst>
              </a:tr>
              <a:tr h="377557">
                <a:tc>
                  <a:txBody>
                    <a:bodyPr/>
                    <a:lstStyle/>
                    <a:p>
                      <a:pPr algn="l"/>
                      <a:r>
                        <a:rPr lang="en-GB" sz="2000" b="1" dirty="0">
                          <a:solidFill>
                            <a:schemeClr val="bg2">
                              <a:lumMod val="50000"/>
                            </a:schemeClr>
                          </a:solidFill>
                          <a:effectLst/>
                        </a:rPr>
                        <a:t>Scenario 0 (S0)</a:t>
                      </a:r>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nchor="ctr">
                    <a:solidFill>
                      <a:schemeClr val="bg1"/>
                    </a:solidFill>
                  </a:tcPr>
                </a:tc>
                <a:tc>
                  <a:txBody>
                    <a:bodyPr/>
                    <a:lstStyle/>
                    <a:p>
                      <a:pPr algn="l"/>
                      <a:r>
                        <a:rPr lang="en-GB" sz="2000" b="1" dirty="0">
                          <a:solidFill>
                            <a:schemeClr val="bg1"/>
                          </a:solidFill>
                          <a:effectLst/>
                        </a:rPr>
                        <a:t>No vaccination</a:t>
                      </a:r>
                    </a:p>
                    <a:p>
                      <a:pPr algn="l"/>
                      <a:r>
                        <a:rPr lang="en-GB" sz="2000" dirty="0">
                          <a:solidFill>
                            <a:schemeClr val="bg1"/>
                          </a:solidFill>
                          <a:effectLst/>
                        </a:rPr>
                        <a:t>Culling in all infected poultry farms</a:t>
                      </a:r>
                      <a:endParaRPr lang="en-GB" sz="2000" dirty="0">
                        <a:solidFill>
                          <a:schemeClr val="bg1"/>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accent1"/>
                    </a:solidFill>
                  </a:tcPr>
                </a:tc>
                <a:extLst>
                  <a:ext uri="{0D108BD9-81ED-4DB2-BD59-A6C34878D82A}">
                    <a16:rowId xmlns:a16="http://schemas.microsoft.com/office/drawing/2014/main" val="1036663214"/>
                  </a:ext>
                </a:extLst>
              </a:tr>
              <a:tr h="389987">
                <a:tc>
                  <a:txBody>
                    <a:bodyPr/>
                    <a:lstStyle/>
                    <a:p>
                      <a:pPr algn="l"/>
                      <a:r>
                        <a:rPr lang="en-GB" sz="2000" b="1" dirty="0">
                          <a:solidFill>
                            <a:schemeClr val="bg2">
                              <a:lumMod val="50000"/>
                            </a:schemeClr>
                          </a:solidFill>
                          <a:effectLst/>
                        </a:rPr>
                        <a:t>Scenario 1 (S1)</a:t>
                      </a:r>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nchor="ctr">
                    <a:solidFill>
                      <a:schemeClr val="bg1"/>
                    </a:solidFill>
                  </a:tcPr>
                </a:tc>
                <a:tc>
                  <a:txBody>
                    <a:bodyPr/>
                    <a:lstStyle/>
                    <a:p>
                      <a:pPr algn="l"/>
                      <a:r>
                        <a:rPr lang="en-GB" sz="2000" b="1" dirty="0">
                          <a:solidFill>
                            <a:schemeClr val="bg1"/>
                          </a:solidFill>
                          <a:effectLst/>
                        </a:rPr>
                        <a:t>No vaccination</a:t>
                      </a:r>
                    </a:p>
                    <a:p>
                      <a:pPr algn="l"/>
                      <a:r>
                        <a:rPr lang="en-GB" sz="2000" dirty="0">
                          <a:solidFill>
                            <a:schemeClr val="bg1"/>
                          </a:solidFill>
                          <a:effectLst/>
                        </a:rPr>
                        <a:t>Culling in all infected poultry farms</a:t>
                      </a:r>
                    </a:p>
                    <a:p>
                      <a:pPr algn="l"/>
                      <a:r>
                        <a:rPr lang="en-GB" sz="2000" dirty="0">
                          <a:solidFill>
                            <a:schemeClr val="bg1"/>
                          </a:solidFill>
                          <a:effectLst/>
                        </a:rPr>
                        <a:t>Preventive ring </a:t>
                      </a:r>
                      <a:r>
                        <a:rPr lang="en-GB" sz="2000" b="1" dirty="0">
                          <a:solidFill>
                            <a:schemeClr val="bg1"/>
                          </a:solidFill>
                          <a:effectLst/>
                        </a:rPr>
                        <a:t>culling</a:t>
                      </a:r>
                      <a:r>
                        <a:rPr lang="en-GB" sz="2000" dirty="0">
                          <a:solidFill>
                            <a:schemeClr val="bg1"/>
                          </a:solidFill>
                          <a:effectLst/>
                        </a:rPr>
                        <a:t> in all poultry farms within </a:t>
                      </a:r>
                      <a:r>
                        <a:rPr lang="en-GB" sz="2000" b="1" dirty="0">
                          <a:solidFill>
                            <a:schemeClr val="bg1"/>
                          </a:solidFill>
                          <a:effectLst/>
                        </a:rPr>
                        <a:t>1-km</a:t>
                      </a:r>
                      <a:r>
                        <a:rPr lang="en-GB" sz="2000" dirty="0">
                          <a:solidFill>
                            <a:schemeClr val="bg1"/>
                          </a:solidFill>
                          <a:effectLst/>
                        </a:rPr>
                        <a:t> radius of infected poultry farms</a:t>
                      </a:r>
                      <a:endParaRPr lang="en-GB" sz="2000" dirty="0">
                        <a:solidFill>
                          <a:schemeClr val="bg1"/>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accent1"/>
                    </a:solidFill>
                  </a:tcPr>
                </a:tc>
                <a:extLst>
                  <a:ext uri="{0D108BD9-81ED-4DB2-BD59-A6C34878D82A}">
                    <a16:rowId xmlns:a16="http://schemas.microsoft.com/office/drawing/2014/main" val="3311930879"/>
                  </a:ext>
                </a:extLst>
              </a:tr>
              <a:tr h="259991">
                <a:tc>
                  <a:txBody>
                    <a:bodyPr/>
                    <a:lstStyle/>
                    <a:p>
                      <a:pPr algn="l"/>
                      <a:r>
                        <a:rPr lang="en-GB" sz="2000" b="1" dirty="0">
                          <a:solidFill>
                            <a:schemeClr val="bg2">
                              <a:lumMod val="50000"/>
                            </a:schemeClr>
                          </a:solidFill>
                          <a:effectLst/>
                        </a:rPr>
                        <a:t>Scenario 2 (S2)</a:t>
                      </a:r>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nchor="ctr">
                    <a:solidFill>
                      <a:schemeClr val="bg1"/>
                    </a:solidFill>
                  </a:tcPr>
                </a:tc>
                <a:tc>
                  <a:txBody>
                    <a:bodyPr/>
                    <a:lstStyle/>
                    <a:p>
                      <a:pPr algn="l"/>
                      <a:r>
                        <a:rPr lang="en-GB" sz="2000" b="1" dirty="0">
                          <a:solidFill>
                            <a:schemeClr val="bg1"/>
                          </a:solidFill>
                          <a:effectLst/>
                        </a:rPr>
                        <a:t>Emergency </a:t>
                      </a:r>
                      <a:r>
                        <a:rPr lang="en-GB" sz="2000" b="0" dirty="0">
                          <a:solidFill>
                            <a:schemeClr val="bg1"/>
                          </a:solidFill>
                          <a:effectLst/>
                        </a:rPr>
                        <a:t>protective</a:t>
                      </a:r>
                      <a:r>
                        <a:rPr lang="en-GB" sz="2000" b="1" dirty="0">
                          <a:solidFill>
                            <a:schemeClr val="bg1"/>
                          </a:solidFill>
                          <a:effectLst/>
                        </a:rPr>
                        <a:t> </a:t>
                      </a:r>
                      <a:r>
                        <a:rPr lang="en-GB" sz="2000" dirty="0">
                          <a:solidFill>
                            <a:schemeClr val="bg1"/>
                          </a:solidFill>
                          <a:effectLst/>
                        </a:rPr>
                        <a:t>vaccination of all poultry farms (except broiler farms) within a </a:t>
                      </a:r>
                      <a:r>
                        <a:rPr lang="en-GB" sz="2000" b="1" dirty="0">
                          <a:solidFill>
                            <a:schemeClr val="bg1"/>
                          </a:solidFill>
                          <a:effectLst/>
                        </a:rPr>
                        <a:t>1-km</a:t>
                      </a:r>
                      <a:r>
                        <a:rPr lang="en-GB" sz="2000" dirty="0">
                          <a:solidFill>
                            <a:schemeClr val="bg1"/>
                          </a:solidFill>
                          <a:effectLst/>
                        </a:rPr>
                        <a:t> radius of infected poultry farms</a:t>
                      </a:r>
                    </a:p>
                    <a:p>
                      <a:pPr algn="l"/>
                      <a:r>
                        <a:rPr lang="en-GB" sz="2000" dirty="0">
                          <a:solidFill>
                            <a:schemeClr val="bg1"/>
                          </a:solidFill>
                          <a:effectLst/>
                        </a:rPr>
                        <a:t>Culling in all infected poultry farms</a:t>
                      </a:r>
                      <a:endParaRPr lang="en-GB" sz="2000" dirty="0">
                        <a:solidFill>
                          <a:schemeClr val="bg1"/>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accent2"/>
                    </a:solidFill>
                  </a:tcPr>
                </a:tc>
                <a:extLst>
                  <a:ext uri="{0D108BD9-81ED-4DB2-BD59-A6C34878D82A}">
                    <a16:rowId xmlns:a16="http://schemas.microsoft.com/office/drawing/2014/main" val="2452033255"/>
                  </a:ext>
                </a:extLst>
              </a:tr>
              <a:tr h="390620">
                <a:tc>
                  <a:txBody>
                    <a:bodyPr/>
                    <a:lstStyle/>
                    <a:p>
                      <a:pPr algn="l"/>
                      <a:r>
                        <a:rPr lang="en-GB" sz="2000" b="1" dirty="0">
                          <a:solidFill>
                            <a:schemeClr val="bg2">
                              <a:lumMod val="50000"/>
                            </a:schemeClr>
                          </a:solidFill>
                          <a:effectLst/>
                        </a:rPr>
                        <a:t>Scenario 3 (S3)</a:t>
                      </a:r>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nchor="ctr">
                    <a:solidFill>
                      <a:schemeClr val="bg1"/>
                    </a:solidFill>
                  </a:tcPr>
                </a:tc>
                <a:tc>
                  <a:txBody>
                    <a:bodyPr/>
                    <a:lstStyle/>
                    <a:p>
                      <a:pPr algn="l"/>
                      <a:r>
                        <a:rPr lang="en-GB" sz="2000" b="1" dirty="0">
                          <a:solidFill>
                            <a:schemeClr val="bg1"/>
                          </a:solidFill>
                          <a:effectLst/>
                        </a:rPr>
                        <a:t>Emergency</a:t>
                      </a:r>
                      <a:r>
                        <a:rPr lang="en-GB" sz="2000" dirty="0">
                          <a:solidFill>
                            <a:schemeClr val="bg1"/>
                          </a:solidFill>
                          <a:effectLst/>
                        </a:rPr>
                        <a:t> protective vaccination of all poultry farms (except broiler farms) within a </a:t>
                      </a:r>
                      <a:r>
                        <a:rPr lang="en-GB" sz="2000" b="1" dirty="0">
                          <a:solidFill>
                            <a:schemeClr val="bg1"/>
                          </a:solidFill>
                          <a:effectLst/>
                        </a:rPr>
                        <a:t>3-km</a:t>
                      </a:r>
                      <a:r>
                        <a:rPr lang="en-GB" sz="2000" dirty="0">
                          <a:solidFill>
                            <a:schemeClr val="bg1"/>
                          </a:solidFill>
                          <a:effectLst/>
                        </a:rPr>
                        <a:t> radius of infected poultry farms</a:t>
                      </a:r>
                    </a:p>
                    <a:p>
                      <a:pPr algn="l"/>
                      <a:r>
                        <a:rPr lang="en-GB" sz="2000" dirty="0">
                          <a:solidFill>
                            <a:schemeClr val="bg1"/>
                          </a:solidFill>
                          <a:effectLst/>
                        </a:rPr>
                        <a:t>Culling in all infected poultry farms</a:t>
                      </a:r>
                      <a:endParaRPr lang="en-GB" sz="2000" dirty="0">
                        <a:solidFill>
                          <a:schemeClr val="bg1"/>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accent2"/>
                    </a:solidFill>
                  </a:tcPr>
                </a:tc>
                <a:extLst>
                  <a:ext uri="{0D108BD9-81ED-4DB2-BD59-A6C34878D82A}">
                    <a16:rowId xmlns:a16="http://schemas.microsoft.com/office/drawing/2014/main" val="3647105163"/>
                  </a:ext>
                </a:extLst>
              </a:tr>
              <a:tr h="259991">
                <a:tc>
                  <a:txBody>
                    <a:bodyPr/>
                    <a:lstStyle/>
                    <a:p>
                      <a:pPr algn="l"/>
                      <a:r>
                        <a:rPr lang="en-GB" sz="2000" b="1" dirty="0">
                          <a:solidFill>
                            <a:schemeClr val="bg2">
                              <a:lumMod val="50000"/>
                            </a:schemeClr>
                          </a:solidFill>
                          <a:effectLst/>
                        </a:rPr>
                        <a:t>Scenario 4 (S4)</a:t>
                      </a:r>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nchor="ctr">
                    <a:solidFill>
                      <a:schemeClr val="bg1"/>
                    </a:solidFill>
                  </a:tcPr>
                </a:tc>
                <a:tc>
                  <a:txBody>
                    <a:bodyPr/>
                    <a:lstStyle/>
                    <a:p>
                      <a:pPr algn="l"/>
                      <a:r>
                        <a:rPr lang="en-GB" sz="2000" b="1" dirty="0">
                          <a:solidFill>
                            <a:schemeClr val="bg1"/>
                          </a:solidFill>
                          <a:effectLst/>
                        </a:rPr>
                        <a:t>Emergency</a:t>
                      </a:r>
                      <a:r>
                        <a:rPr lang="en-GB" sz="2000" dirty="0">
                          <a:solidFill>
                            <a:schemeClr val="bg1"/>
                          </a:solidFill>
                          <a:effectLst/>
                        </a:rPr>
                        <a:t> protective vaccination of all poultry farms (except broiler farms) within a </a:t>
                      </a:r>
                      <a:r>
                        <a:rPr lang="en-GB" sz="2000" b="1" dirty="0">
                          <a:solidFill>
                            <a:schemeClr val="bg1"/>
                          </a:solidFill>
                          <a:effectLst/>
                        </a:rPr>
                        <a:t>10-km</a:t>
                      </a:r>
                      <a:r>
                        <a:rPr lang="en-GB" sz="2000" dirty="0">
                          <a:solidFill>
                            <a:schemeClr val="bg1"/>
                          </a:solidFill>
                          <a:effectLst/>
                        </a:rPr>
                        <a:t> radius of infected poultry farms</a:t>
                      </a:r>
                    </a:p>
                    <a:p>
                      <a:pPr algn="l"/>
                      <a:r>
                        <a:rPr lang="en-GB" sz="2000" dirty="0">
                          <a:solidFill>
                            <a:schemeClr val="bg1"/>
                          </a:solidFill>
                          <a:effectLst/>
                        </a:rPr>
                        <a:t>Culling in all infected poultry farms</a:t>
                      </a:r>
                      <a:endParaRPr lang="en-GB" sz="2000" dirty="0">
                        <a:solidFill>
                          <a:schemeClr val="bg1"/>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accent2"/>
                    </a:solidFill>
                  </a:tcPr>
                </a:tc>
                <a:extLst>
                  <a:ext uri="{0D108BD9-81ED-4DB2-BD59-A6C34878D82A}">
                    <a16:rowId xmlns:a16="http://schemas.microsoft.com/office/drawing/2014/main" val="3020128510"/>
                  </a:ext>
                </a:extLst>
              </a:tr>
              <a:tr h="233233">
                <a:tc>
                  <a:txBody>
                    <a:bodyPr/>
                    <a:lstStyle/>
                    <a:p>
                      <a:pPr algn="l"/>
                      <a:r>
                        <a:rPr lang="en-GB" sz="2000" b="1" dirty="0">
                          <a:solidFill>
                            <a:schemeClr val="bg2">
                              <a:lumMod val="50000"/>
                            </a:schemeClr>
                          </a:solidFill>
                          <a:effectLst/>
                        </a:rPr>
                        <a:t>Scenario 5 (S5) </a:t>
                      </a:r>
                      <a:endParaRPr lang="en-GB" sz="2000" b="1" dirty="0">
                        <a:solidFill>
                          <a:schemeClr val="bg2">
                            <a:lumMod val="50000"/>
                          </a:schemeClr>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nchor="ctr">
                    <a:solidFill>
                      <a:schemeClr val="bg1"/>
                    </a:solidFill>
                  </a:tcPr>
                </a:tc>
                <a:tc>
                  <a:txBody>
                    <a:bodyPr/>
                    <a:lstStyle/>
                    <a:p>
                      <a:pPr algn="l"/>
                      <a:r>
                        <a:rPr lang="en-GB" sz="2000" b="1" dirty="0">
                          <a:solidFill>
                            <a:schemeClr val="bg1"/>
                          </a:solidFill>
                          <a:effectLst/>
                        </a:rPr>
                        <a:t>Preventive</a:t>
                      </a:r>
                      <a:r>
                        <a:rPr lang="en-GB" sz="2000" dirty="0">
                          <a:solidFill>
                            <a:schemeClr val="bg1"/>
                          </a:solidFill>
                          <a:effectLst/>
                        </a:rPr>
                        <a:t> vaccination of only duck farms (France), turkey farms (Italy) or layer chicken farms (The Netherlands) located in the high-risk transmission area (R</a:t>
                      </a:r>
                      <a:r>
                        <a:rPr lang="en-GB" sz="2000" baseline="-25000" dirty="0">
                          <a:solidFill>
                            <a:schemeClr val="bg1"/>
                          </a:solidFill>
                          <a:effectLst/>
                        </a:rPr>
                        <a:t>h</a:t>
                      </a:r>
                      <a:r>
                        <a:rPr lang="en-GB" sz="2000" dirty="0">
                          <a:solidFill>
                            <a:schemeClr val="bg1"/>
                          </a:solidFill>
                          <a:effectLst/>
                        </a:rPr>
                        <a:t> ≥ 0.8)</a:t>
                      </a:r>
                    </a:p>
                    <a:p>
                      <a:pPr algn="l"/>
                      <a:r>
                        <a:rPr lang="en-GB" sz="2000" dirty="0">
                          <a:solidFill>
                            <a:schemeClr val="bg1"/>
                          </a:solidFill>
                          <a:effectLst/>
                        </a:rPr>
                        <a:t>Culling in all infected poultry farms</a:t>
                      </a:r>
                      <a:endParaRPr lang="en-GB" sz="2000" dirty="0">
                        <a:solidFill>
                          <a:schemeClr val="bg1"/>
                        </a:solidFill>
                        <a:effectLst/>
                        <a:latin typeface="Tahoma" panose="020B0604030504040204" pitchFamily="34" charset="0"/>
                        <a:ea typeface="Calibri" panose="020F0502020204030204" pitchFamily="34" charset="0"/>
                        <a:cs typeface="Arial" panose="020B0604020202020204" pitchFamily="34" charset="0"/>
                      </a:endParaRPr>
                    </a:p>
                  </a:txBody>
                  <a:tcPr marL="64998" marR="64998" marT="0" marB="0">
                    <a:solidFill>
                      <a:schemeClr val="accent3">
                        <a:lumMod val="75000"/>
                      </a:schemeClr>
                    </a:solidFill>
                  </a:tcPr>
                </a:tc>
                <a:extLst>
                  <a:ext uri="{0D108BD9-81ED-4DB2-BD59-A6C34878D82A}">
                    <a16:rowId xmlns:a16="http://schemas.microsoft.com/office/drawing/2014/main" val="3934745692"/>
                  </a:ext>
                </a:extLst>
              </a:tr>
            </a:tbl>
          </a:graphicData>
        </a:graphic>
      </p:graphicFrame>
      <p:sp>
        <p:nvSpPr>
          <p:cNvPr id="5" name="Rectangle 4">
            <a:extLst>
              <a:ext uri="{FF2B5EF4-FFF2-40B4-BE49-F238E27FC236}">
                <a16:creationId xmlns:a16="http://schemas.microsoft.com/office/drawing/2014/main" id="{0AA41B3A-9EAC-7196-2BCB-4CFA35E12BA2}"/>
              </a:ext>
            </a:extLst>
          </p:cNvPr>
          <p:cNvSpPr/>
          <p:nvPr/>
        </p:nvSpPr>
        <p:spPr>
          <a:xfrm>
            <a:off x="0" y="5943600"/>
            <a:ext cx="12192000" cy="949740"/>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6" name="Rectangle 5">
            <a:extLst>
              <a:ext uri="{FF2B5EF4-FFF2-40B4-BE49-F238E27FC236}">
                <a16:creationId xmlns:a16="http://schemas.microsoft.com/office/drawing/2014/main" id="{2A0027F5-FA77-EF89-03FF-780CEEB2F68C}"/>
              </a:ext>
            </a:extLst>
          </p:cNvPr>
          <p:cNvSpPr/>
          <p:nvPr/>
        </p:nvSpPr>
        <p:spPr>
          <a:xfrm>
            <a:off x="0" y="3200400"/>
            <a:ext cx="12176760" cy="2768820"/>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55954046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text&#10;&#10;Description automatically generated">
            <a:extLst>
              <a:ext uri="{FF2B5EF4-FFF2-40B4-BE49-F238E27FC236}">
                <a16:creationId xmlns:a16="http://schemas.microsoft.com/office/drawing/2014/main" id="{E1E116D8-408C-9EE6-AFA9-9C8CD07C8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69" y="2116926"/>
            <a:ext cx="11284673" cy="4752000"/>
          </a:xfrm>
          <a:prstGeom prst="rect">
            <a:avLst/>
          </a:prstGeom>
        </p:spPr>
      </p:pic>
      <p:sp>
        <p:nvSpPr>
          <p:cNvPr id="2" name="Title 1">
            <a:extLst>
              <a:ext uri="{FF2B5EF4-FFF2-40B4-BE49-F238E27FC236}">
                <a16:creationId xmlns:a16="http://schemas.microsoft.com/office/drawing/2014/main" id="{62FA9E85-FED9-133E-37F9-62D88D246181}"/>
              </a:ext>
            </a:extLst>
          </p:cNvPr>
          <p:cNvSpPr>
            <a:spLocks noGrp="1"/>
          </p:cNvSpPr>
          <p:nvPr>
            <p:ph type="title"/>
          </p:nvPr>
        </p:nvSpPr>
        <p:spPr>
          <a:xfrm>
            <a:off x="750769" y="449604"/>
            <a:ext cx="10053589" cy="629699"/>
          </a:xfrm>
        </p:spPr>
        <p:txBody>
          <a:bodyPr/>
          <a:lstStyle/>
          <a:p>
            <a:r>
              <a:rPr lang="en-GB" dirty="0"/>
              <a:t>Tor 2 – vaccination scenarios</a:t>
            </a:r>
          </a:p>
        </p:txBody>
      </p:sp>
      <p:sp>
        <p:nvSpPr>
          <p:cNvPr id="3" name="Content Placeholder 2">
            <a:extLst>
              <a:ext uri="{FF2B5EF4-FFF2-40B4-BE49-F238E27FC236}">
                <a16:creationId xmlns:a16="http://schemas.microsoft.com/office/drawing/2014/main" id="{4495678D-AA4F-0D5F-0688-94DC7A920F16}"/>
              </a:ext>
            </a:extLst>
          </p:cNvPr>
          <p:cNvSpPr>
            <a:spLocks noGrp="1"/>
          </p:cNvSpPr>
          <p:nvPr>
            <p:ph sz="half" idx="1"/>
          </p:nvPr>
        </p:nvSpPr>
        <p:spPr>
          <a:xfrm>
            <a:off x="838200" y="1614395"/>
            <a:ext cx="9966158" cy="629700"/>
          </a:xfrm>
        </p:spPr>
        <p:txBody>
          <a:bodyPr/>
          <a:lstStyle/>
          <a:p>
            <a:pPr marL="0" indent="0">
              <a:buNone/>
            </a:pPr>
            <a:r>
              <a:rPr lang="en-GB" dirty="0"/>
              <a:t>Results from the model simulation for each scenario in </a:t>
            </a:r>
            <a:r>
              <a:rPr lang="en-GB" b="1" dirty="0"/>
              <a:t>France </a:t>
            </a:r>
          </a:p>
        </p:txBody>
      </p:sp>
      <p:sp>
        <p:nvSpPr>
          <p:cNvPr id="5" name="Rectangle: Rounded Corners 4">
            <a:extLst>
              <a:ext uri="{FF2B5EF4-FFF2-40B4-BE49-F238E27FC236}">
                <a16:creationId xmlns:a16="http://schemas.microsoft.com/office/drawing/2014/main" id="{7331DE35-737D-0462-2A54-F265A82F5CCD}"/>
              </a:ext>
            </a:extLst>
          </p:cNvPr>
          <p:cNvSpPr/>
          <p:nvPr/>
        </p:nvSpPr>
        <p:spPr>
          <a:xfrm>
            <a:off x="518160" y="2274575"/>
            <a:ext cx="11395362" cy="230621"/>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7" name="Rectangle: Rounded Corners 6">
            <a:extLst>
              <a:ext uri="{FF2B5EF4-FFF2-40B4-BE49-F238E27FC236}">
                <a16:creationId xmlns:a16="http://schemas.microsoft.com/office/drawing/2014/main" id="{0BAB55ED-4DA4-7F44-5071-4B87E4E9215D}"/>
              </a:ext>
            </a:extLst>
          </p:cNvPr>
          <p:cNvSpPr/>
          <p:nvPr/>
        </p:nvSpPr>
        <p:spPr>
          <a:xfrm>
            <a:off x="518160" y="4585352"/>
            <a:ext cx="11395362" cy="230621"/>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8" name="Rectangle: Rounded Corners 7">
            <a:extLst>
              <a:ext uri="{FF2B5EF4-FFF2-40B4-BE49-F238E27FC236}">
                <a16:creationId xmlns:a16="http://schemas.microsoft.com/office/drawing/2014/main" id="{6711FB1F-6586-6BE6-1EB5-1498CEBC8619}"/>
              </a:ext>
            </a:extLst>
          </p:cNvPr>
          <p:cNvSpPr/>
          <p:nvPr/>
        </p:nvSpPr>
        <p:spPr>
          <a:xfrm>
            <a:off x="518160" y="2564135"/>
            <a:ext cx="11395362" cy="230621"/>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9" name="Rectangle: Rounded Corners 8">
            <a:extLst>
              <a:ext uri="{FF2B5EF4-FFF2-40B4-BE49-F238E27FC236}">
                <a16:creationId xmlns:a16="http://schemas.microsoft.com/office/drawing/2014/main" id="{6E36CBD2-D003-1FCD-95CC-86C4623B6A9D}"/>
              </a:ext>
            </a:extLst>
          </p:cNvPr>
          <p:cNvSpPr/>
          <p:nvPr/>
        </p:nvSpPr>
        <p:spPr>
          <a:xfrm>
            <a:off x="518160" y="4895855"/>
            <a:ext cx="11395362" cy="230621"/>
          </a:xfrm>
          <a:prstGeom prst="roundRect">
            <a:avLst/>
          </a:prstGeom>
          <a:no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0061795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text&#10;&#10;Description automatically generated">
            <a:extLst>
              <a:ext uri="{FF2B5EF4-FFF2-40B4-BE49-F238E27FC236}">
                <a16:creationId xmlns:a16="http://schemas.microsoft.com/office/drawing/2014/main" id="{E1E116D8-408C-9EE6-AFA9-9C8CD07C8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69" y="2105434"/>
            <a:ext cx="11284673" cy="4752000"/>
          </a:xfrm>
          <a:prstGeom prst="rect">
            <a:avLst/>
          </a:prstGeom>
        </p:spPr>
      </p:pic>
      <p:sp>
        <p:nvSpPr>
          <p:cNvPr id="2" name="Title 1">
            <a:extLst>
              <a:ext uri="{FF2B5EF4-FFF2-40B4-BE49-F238E27FC236}">
                <a16:creationId xmlns:a16="http://schemas.microsoft.com/office/drawing/2014/main" id="{62FA9E85-FED9-133E-37F9-62D88D246181}"/>
              </a:ext>
            </a:extLst>
          </p:cNvPr>
          <p:cNvSpPr>
            <a:spLocks noGrp="1"/>
          </p:cNvSpPr>
          <p:nvPr>
            <p:ph type="title"/>
          </p:nvPr>
        </p:nvSpPr>
        <p:spPr>
          <a:xfrm>
            <a:off x="750769" y="449604"/>
            <a:ext cx="10053589" cy="629699"/>
          </a:xfrm>
        </p:spPr>
        <p:txBody>
          <a:bodyPr/>
          <a:lstStyle/>
          <a:p>
            <a:r>
              <a:rPr lang="en-GB" dirty="0"/>
              <a:t>Tor 2 – vaccination scenarios</a:t>
            </a:r>
          </a:p>
        </p:txBody>
      </p:sp>
      <p:sp>
        <p:nvSpPr>
          <p:cNvPr id="3" name="Content Placeholder 2">
            <a:extLst>
              <a:ext uri="{FF2B5EF4-FFF2-40B4-BE49-F238E27FC236}">
                <a16:creationId xmlns:a16="http://schemas.microsoft.com/office/drawing/2014/main" id="{4495678D-AA4F-0D5F-0688-94DC7A920F16}"/>
              </a:ext>
            </a:extLst>
          </p:cNvPr>
          <p:cNvSpPr>
            <a:spLocks noGrp="1"/>
          </p:cNvSpPr>
          <p:nvPr>
            <p:ph sz="half" idx="1"/>
          </p:nvPr>
        </p:nvSpPr>
        <p:spPr>
          <a:xfrm>
            <a:off x="838200" y="1614395"/>
            <a:ext cx="9966158" cy="629700"/>
          </a:xfrm>
        </p:spPr>
        <p:txBody>
          <a:bodyPr/>
          <a:lstStyle/>
          <a:p>
            <a:pPr marL="0" indent="0">
              <a:buNone/>
            </a:pPr>
            <a:r>
              <a:rPr lang="en-GB" dirty="0"/>
              <a:t>Results from the model simulation for each scenario in </a:t>
            </a:r>
            <a:r>
              <a:rPr lang="en-GB" b="1" dirty="0"/>
              <a:t>France </a:t>
            </a:r>
          </a:p>
        </p:txBody>
      </p:sp>
      <p:sp>
        <p:nvSpPr>
          <p:cNvPr id="11" name="Rectangle: Rounded Corners 10">
            <a:extLst>
              <a:ext uri="{FF2B5EF4-FFF2-40B4-BE49-F238E27FC236}">
                <a16:creationId xmlns:a16="http://schemas.microsoft.com/office/drawing/2014/main" id="{6599030D-86B6-BB51-8DF7-1C17D5C6CE0F}"/>
              </a:ext>
            </a:extLst>
          </p:cNvPr>
          <p:cNvSpPr/>
          <p:nvPr/>
        </p:nvSpPr>
        <p:spPr>
          <a:xfrm>
            <a:off x="518160" y="5183845"/>
            <a:ext cx="11395362" cy="910043"/>
          </a:xfrm>
          <a:prstGeom prst="roundRect">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12" name="Rectangle: Rounded Corners 11">
            <a:extLst>
              <a:ext uri="{FF2B5EF4-FFF2-40B4-BE49-F238E27FC236}">
                <a16:creationId xmlns:a16="http://schemas.microsoft.com/office/drawing/2014/main" id="{1F884EF3-D0F4-B7AC-FF39-EC320FAEC1F4}"/>
              </a:ext>
            </a:extLst>
          </p:cNvPr>
          <p:cNvSpPr/>
          <p:nvPr/>
        </p:nvSpPr>
        <p:spPr>
          <a:xfrm>
            <a:off x="518160" y="2834640"/>
            <a:ext cx="11395362" cy="910043"/>
          </a:xfrm>
          <a:prstGeom prst="roundRect">
            <a:avLst/>
          </a:prstGeom>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5524502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black and white text&#10;&#10;Description automatically generated">
            <a:extLst>
              <a:ext uri="{FF2B5EF4-FFF2-40B4-BE49-F238E27FC236}">
                <a16:creationId xmlns:a16="http://schemas.microsoft.com/office/drawing/2014/main" id="{E1E116D8-408C-9EE6-AFA9-9C8CD07C84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69" y="2162193"/>
            <a:ext cx="11284673" cy="4752000"/>
          </a:xfrm>
          <a:prstGeom prst="rect">
            <a:avLst/>
          </a:prstGeom>
        </p:spPr>
      </p:pic>
      <p:sp>
        <p:nvSpPr>
          <p:cNvPr id="2" name="Title 1">
            <a:extLst>
              <a:ext uri="{FF2B5EF4-FFF2-40B4-BE49-F238E27FC236}">
                <a16:creationId xmlns:a16="http://schemas.microsoft.com/office/drawing/2014/main" id="{62FA9E85-FED9-133E-37F9-62D88D246181}"/>
              </a:ext>
            </a:extLst>
          </p:cNvPr>
          <p:cNvSpPr>
            <a:spLocks noGrp="1"/>
          </p:cNvSpPr>
          <p:nvPr>
            <p:ph type="title"/>
          </p:nvPr>
        </p:nvSpPr>
        <p:spPr>
          <a:xfrm>
            <a:off x="750769" y="449604"/>
            <a:ext cx="10053589" cy="629699"/>
          </a:xfrm>
        </p:spPr>
        <p:txBody>
          <a:bodyPr/>
          <a:lstStyle/>
          <a:p>
            <a:r>
              <a:rPr lang="en-GB" dirty="0"/>
              <a:t>Tor 2 – vaccination scenarios</a:t>
            </a:r>
          </a:p>
        </p:txBody>
      </p:sp>
      <p:sp>
        <p:nvSpPr>
          <p:cNvPr id="3" name="Content Placeholder 2">
            <a:extLst>
              <a:ext uri="{FF2B5EF4-FFF2-40B4-BE49-F238E27FC236}">
                <a16:creationId xmlns:a16="http://schemas.microsoft.com/office/drawing/2014/main" id="{4495678D-AA4F-0D5F-0688-94DC7A920F16}"/>
              </a:ext>
            </a:extLst>
          </p:cNvPr>
          <p:cNvSpPr>
            <a:spLocks noGrp="1"/>
          </p:cNvSpPr>
          <p:nvPr>
            <p:ph sz="half" idx="1"/>
          </p:nvPr>
        </p:nvSpPr>
        <p:spPr>
          <a:xfrm>
            <a:off x="838200" y="1614395"/>
            <a:ext cx="9966158" cy="629700"/>
          </a:xfrm>
        </p:spPr>
        <p:txBody>
          <a:bodyPr/>
          <a:lstStyle/>
          <a:p>
            <a:pPr marL="0" indent="0">
              <a:buNone/>
            </a:pPr>
            <a:r>
              <a:rPr lang="en-GB" dirty="0"/>
              <a:t>Results from the model simulation for each scenario in </a:t>
            </a:r>
            <a:r>
              <a:rPr lang="en-GB" b="1" dirty="0"/>
              <a:t>France </a:t>
            </a:r>
          </a:p>
        </p:txBody>
      </p:sp>
      <p:sp>
        <p:nvSpPr>
          <p:cNvPr id="15" name="Rectangle: Rounded Corners 14">
            <a:extLst>
              <a:ext uri="{FF2B5EF4-FFF2-40B4-BE49-F238E27FC236}">
                <a16:creationId xmlns:a16="http://schemas.microsoft.com/office/drawing/2014/main" id="{5DCAB6E1-289F-5C31-BCA9-D0FF68D6BC54}"/>
              </a:ext>
            </a:extLst>
          </p:cNvPr>
          <p:cNvSpPr/>
          <p:nvPr/>
        </p:nvSpPr>
        <p:spPr>
          <a:xfrm>
            <a:off x="518160" y="6177775"/>
            <a:ext cx="11395362" cy="230621"/>
          </a:xfrm>
          <a:prstGeom prst="roundRect">
            <a:avLst/>
          </a:prstGeom>
          <a:noFill/>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16" name="Rectangle: Rounded Corners 15">
            <a:extLst>
              <a:ext uri="{FF2B5EF4-FFF2-40B4-BE49-F238E27FC236}">
                <a16:creationId xmlns:a16="http://schemas.microsoft.com/office/drawing/2014/main" id="{A11F35BC-A3A2-131C-9490-57457C16CEB1}"/>
              </a:ext>
            </a:extLst>
          </p:cNvPr>
          <p:cNvSpPr/>
          <p:nvPr/>
        </p:nvSpPr>
        <p:spPr>
          <a:xfrm>
            <a:off x="518160" y="3839403"/>
            <a:ext cx="11395362" cy="230621"/>
          </a:xfrm>
          <a:prstGeom prst="roundRect">
            <a:avLst/>
          </a:prstGeom>
          <a:noFill/>
          <a:ln/>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878798804"/>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9E85-FED9-133E-37F9-62D88D246181}"/>
              </a:ext>
            </a:extLst>
          </p:cNvPr>
          <p:cNvSpPr>
            <a:spLocks noGrp="1"/>
          </p:cNvSpPr>
          <p:nvPr>
            <p:ph type="title"/>
          </p:nvPr>
        </p:nvSpPr>
        <p:spPr>
          <a:xfrm>
            <a:off x="750769" y="449604"/>
            <a:ext cx="10053589" cy="629699"/>
          </a:xfrm>
        </p:spPr>
        <p:txBody>
          <a:bodyPr/>
          <a:lstStyle/>
          <a:p>
            <a:r>
              <a:rPr lang="en-GB" dirty="0"/>
              <a:t>Tor 2 – vaccination scenarios</a:t>
            </a:r>
          </a:p>
        </p:txBody>
      </p:sp>
      <p:sp>
        <p:nvSpPr>
          <p:cNvPr id="3" name="Content Placeholder 2">
            <a:extLst>
              <a:ext uri="{FF2B5EF4-FFF2-40B4-BE49-F238E27FC236}">
                <a16:creationId xmlns:a16="http://schemas.microsoft.com/office/drawing/2014/main" id="{4495678D-AA4F-0D5F-0688-94DC7A920F16}"/>
              </a:ext>
            </a:extLst>
          </p:cNvPr>
          <p:cNvSpPr>
            <a:spLocks noGrp="1"/>
          </p:cNvSpPr>
          <p:nvPr>
            <p:ph sz="half" idx="1"/>
          </p:nvPr>
        </p:nvSpPr>
        <p:spPr>
          <a:xfrm>
            <a:off x="838200" y="1614395"/>
            <a:ext cx="9966158" cy="629700"/>
          </a:xfrm>
        </p:spPr>
        <p:txBody>
          <a:bodyPr/>
          <a:lstStyle/>
          <a:p>
            <a:pPr marL="0" indent="0">
              <a:buNone/>
            </a:pPr>
            <a:r>
              <a:rPr lang="en-GB" dirty="0"/>
              <a:t>Results from the model simulation for each scenario in </a:t>
            </a:r>
            <a:r>
              <a:rPr lang="en-GB" b="1" dirty="0"/>
              <a:t>Italy</a:t>
            </a:r>
          </a:p>
        </p:txBody>
      </p:sp>
      <p:sp>
        <p:nvSpPr>
          <p:cNvPr id="4" name="Slide Number Placeholder 3">
            <a:extLst>
              <a:ext uri="{FF2B5EF4-FFF2-40B4-BE49-F238E27FC236}">
                <a16:creationId xmlns:a16="http://schemas.microsoft.com/office/drawing/2014/main" id="{D3D8ACEE-AAA5-E76C-E04A-07CD99B475CE}"/>
              </a:ext>
            </a:extLst>
          </p:cNvPr>
          <p:cNvSpPr>
            <a:spLocks noGrp="1"/>
          </p:cNvSpPr>
          <p:nvPr>
            <p:ph type="sldNum" sz="quarter" idx="2"/>
          </p:nvPr>
        </p:nvSpPr>
        <p:spPr/>
        <p:txBody>
          <a:bodyPr/>
          <a:lstStyle/>
          <a:p>
            <a:fld id="{86CB4B4D-7CA3-9044-876B-883B54F8677D}" type="slidenum">
              <a:rPr lang="fr-BE" smtClean="0"/>
              <a:pPr/>
              <a:t>16</a:t>
            </a:fld>
            <a:endParaRPr lang="fr-BE" dirty="0"/>
          </a:p>
        </p:txBody>
      </p:sp>
      <p:pic>
        <p:nvPicPr>
          <p:cNvPr id="7" name="Picture 6" descr="A group of black and white graphs&#10;&#10;Description automatically generated">
            <a:extLst>
              <a:ext uri="{FF2B5EF4-FFF2-40B4-BE49-F238E27FC236}">
                <a16:creationId xmlns:a16="http://schemas.microsoft.com/office/drawing/2014/main" id="{7B89DECA-D586-A1AA-4B46-4566869EA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347" y="1986630"/>
            <a:ext cx="9720001" cy="4860000"/>
          </a:xfrm>
          <a:prstGeom prst="rect">
            <a:avLst/>
          </a:prstGeom>
        </p:spPr>
      </p:pic>
    </p:spTree>
    <p:extLst>
      <p:ext uri="{BB962C8B-B14F-4D97-AF65-F5344CB8AC3E}">
        <p14:creationId xmlns:p14="http://schemas.microsoft.com/office/powerpoint/2010/main" val="325324449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A9E85-FED9-133E-37F9-62D88D246181}"/>
              </a:ext>
            </a:extLst>
          </p:cNvPr>
          <p:cNvSpPr>
            <a:spLocks noGrp="1"/>
          </p:cNvSpPr>
          <p:nvPr>
            <p:ph type="title"/>
          </p:nvPr>
        </p:nvSpPr>
        <p:spPr>
          <a:xfrm>
            <a:off x="750769" y="449604"/>
            <a:ext cx="10053589" cy="629699"/>
          </a:xfrm>
        </p:spPr>
        <p:txBody>
          <a:bodyPr/>
          <a:lstStyle/>
          <a:p>
            <a:r>
              <a:rPr lang="en-GB" dirty="0"/>
              <a:t>Tor 2 – vaccination scenarios</a:t>
            </a:r>
          </a:p>
        </p:txBody>
      </p:sp>
      <p:sp>
        <p:nvSpPr>
          <p:cNvPr id="3" name="Content Placeholder 2">
            <a:extLst>
              <a:ext uri="{FF2B5EF4-FFF2-40B4-BE49-F238E27FC236}">
                <a16:creationId xmlns:a16="http://schemas.microsoft.com/office/drawing/2014/main" id="{4495678D-AA4F-0D5F-0688-94DC7A920F16}"/>
              </a:ext>
            </a:extLst>
          </p:cNvPr>
          <p:cNvSpPr>
            <a:spLocks noGrp="1"/>
          </p:cNvSpPr>
          <p:nvPr>
            <p:ph sz="half" idx="1"/>
          </p:nvPr>
        </p:nvSpPr>
        <p:spPr>
          <a:xfrm>
            <a:off x="838200" y="1614395"/>
            <a:ext cx="9966158" cy="629700"/>
          </a:xfrm>
        </p:spPr>
        <p:txBody>
          <a:bodyPr/>
          <a:lstStyle/>
          <a:p>
            <a:pPr marL="0" indent="0">
              <a:buNone/>
            </a:pPr>
            <a:r>
              <a:rPr lang="en-GB" dirty="0"/>
              <a:t>Results from the model simulation for each scenario in </a:t>
            </a:r>
            <a:r>
              <a:rPr lang="en-GB" b="1" dirty="0"/>
              <a:t>the Netherlands</a:t>
            </a:r>
          </a:p>
        </p:txBody>
      </p:sp>
      <p:sp>
        <p:nvSpPr>
          <p:cNvPr id="4" name="Slide Number Placeholder 3">
            <a:extLst>
              <a:ext uri="{FF2B5EF4-FFF2-40B4-BE49-F238E27FC236}">
                <a16:creationId xmlns:a16="http://schemas.microsoft.com/office/drawing/2014/main" id="{D3D8ACEE-AAA5-E76C-E04A-07CD99B475CE}"/>
              </a:ext>
            </a:extLst>
          </p:cNvPr>
          <p:cNvSpPr>
            <a:spLocks noGrp="1"/>
          </p:cNvSpPr>
          <p:nvPr>
            <p:ph type="sldNum" sz="quarter" idx="2"/>
          </p:nvPr>
        </p:nvSpPr>
        <p:spPr/>
        <p:txBody>
          <a:bodyPr/>
          <a:lstStyle/>
          <a:p>
            <a:fld id="{86CB4B4D-7CA3-9044-876B-883B54F8677D}" type="slidenum">
              <a:rPr lang="fr-BE" smtClean="0"/>
              <a:pPr/>
              <a:t>17</a:t>
            </a:fld>
            <a:endParaRPr lang="fr-BE" dirty="0"/>
          </a:p>
        </p:txBody>
      </p:sp>
      <p:pic>
        <p:nvPicPr>
          <p:cNvPr id="7" name="Picture 6" descr="A close-up of several graphs&#10;&#10;Description automatically generated">
            <a:extLst>
              <a:ext uri="{FF2B5EF4-FFF2-40B4-BE49-F238E27FC236}">
                <a16:creationId xmlns:a16="http://schemas.microsoft.com/office/drawing/2014/main" id="{A1EE3724-6CA0-6AF4-A121-88734D1495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257" y="1998000"/>
            <a:ext cx="9724826" cy="4860000"/>
          </a:xfrm>
          <a:prstGeom prst="rect">
            <a:avLst/>
          </a:prstGeom>
        </p:spPr>
      </p:pic>
    </p:spTree>
    <p:extLst>
      <p:ext uri="{BB962C8B-B14F-4D97-AF65-F5344CB8AC3E}">
        <p14:creationId xmlns:p14="http://schemas.microsoft.com/office/powerpoint/2010/main" val="78443264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DD61F-439F-673B-A2BB-2569A07CC5F7}"/>
              </a:ext>
            </a:extLst>
          </p:cNvPr>
          <p:cNvSpPr>
            <a:spLocks noGrp="1"/>
          </p:cNvSpPr>
          <p:nvPr>
            <p:ph type="title"/>
          </p:nvPr>
        </p:nvSpPr>
        <p:spPr/>
        <p:txBody>
          <a:bodyPr/>
          <a:lstStyle/>
          <a:p>
            <a:r>
              <a:rPr lang="en-GB" dirty="0"/>
              <a:t>Tor 2 – Recommendations</a:t>
            </a:r>
          </a:p>
        </p:txBody>
      </p:sp>
      <p:sp>
        <p:nvSpPr>
          <p:cNvPr id="3" name="Content Placeholder 2">
            <a:extLst>
              <a:ext uri="{FF2B5EF4-FFF2-40B4-BE49-F238E27FC236}">
                <a16:creationId xmlns:a16="http://schemas.microsoft.com/office/drawing/2014/main" id="{CE1E8B15-94F1-9843-3391-CAB0D3AC8BF2}"/>
              </a:ext>
            </a:extLst>
          </p:cNvPr>
          <p:cNvSpPr>
            <a:spLocks noGrp="1"/>
          </p:cNvSpPr>
          <p:nvPr>
            <p:ph sz="half" idx="1"/>
          </p:nvPr>
        </p:nvSpPr>
        <p:spPr>
          <a:xfrm>
            <a:off x="750770" y="1526176"/>
            <a:ext cx="9966158" cy="3805647"/>
          </a:xfrm>
        </p:spPr>
        <p:txBody>
          <a:bodyPr/>
          <a:lstStyle/>
          <a:p>
            <a:pPr marL="342900" lvl="0" indent="-342900" algn="just">
              <a:lnSpc>
                <a:spcPct val="107000"/>
              </a:lnSpc>
              <a:spcBef>
                <a:spcPts val="600"/>
              </a:spcBef>
              <a:spcAft>
                <a:spcPts val="600"/>
              </a:spcAft>
              <a:buFont typeface="Symbol" panose="05050102010706020507" pitchFamily="18" charset="2"/>
              <a:buChar char=""/>
            </a:pPr>
            <a:r>
              <a:rPr lang="en-GB" sz="2200" dirty="0">
                <a:effectLst/>
                <a:latin typeface="Tahoma" panose="020B0604030504040204" pitchFamily="34" charset="0"/>
                <a:ea typeface="Calibri" panose="020F0502020204030204" pitchFamily="34" charset="0"/>
                <a:cs typeface="Arial" panose="020B0604020202020204" pitchFamily="34" charset="0"/>
              </a:rPr>
              <a:t>To minimise the number of infected and culled farms and epidemic duration, </a:t>
            </a:r>
            <a:r>
              <a:rPr lang="en-GB" sz="2200" b="1" dirty="0">
                <a:solidFill>
                  <a:schemeClr val="accent3"/>
                </a:solidFill>
                <a:effectLst/>
                <a:latin typeface="Tahoma" panose="020B0604030504040204" pitchFamily="34" charset="0"/>
                <a:ea typeface="Calibri" panose="020F0502020204030204" pitchFamily="34" charset="0"/>
                <a:cs typeface="Arial" panose="020B0604020202020204" pitchFamily="34" charset="0"/>
              </a:rPr>
              <a:t>preventive vaccination </a:t>
            </a:r>
            <a:r>
              <a:rPr lang="en-GB" sz="2200" b="1" dirty="0">
                <a:effectLst/>
                <a:latin typeface="Tahoma" panose="020B0604030504040204" pitchFamily="34" charset="0"/>
                <a:ea typeface="Calibri" panose="020F0502020204030204" pitchFamily="34" charset="0"/>
                <a:cs typeface="Arial" panose="020B0604020202020204" pitchFamily="34" charset="0"/>
              </a:rPr>
              <a:t>of the most susceptible and/or infectious poultry species is recommended </a:t>
            </a:r>
            <a:r>
              <a:rPr lang="en-GB" sz="2200" dirty="0">
                <a:effectLst/>
                <a:latin typeface="Tahoma" panose="020B0604030504040204" pitchFamily="34" charset="0"/>
                <a:ea typeface="Calibri" panose="020F0502020204030204" pitchFamily="34" charset="0"/>
                <a:cs typeface="Arial" panose="020B0604020202020204" pitchFamily="34" charset="0"/>
              </a:rPr>
              <a:t>in high-risk transmission areas. Depending on the region, these species are ducks, geese, turkeys and layers chickens</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n-GB" sz="2200" dirty="0">
                <a:effectLst/>
                <a:latin typeface="Tahoma" panose="020B0604030504040204" pitchFamily="34" charset="0"/>
                <a:ea typeface="Calibri" panose="020F0502020204030204" pitchFamily="34" charset="0"/>
                <a:cs typeface="Arial" panose="020B0604020202020204" pitchFamily="34" charset="0"/>
              </a:rPr>
              <a:t>In case of an outbreak in a high-risk transmission area, </a:t>
            </a:r>
            <a:r>
              <a:rPr lang="en-GB" sz="2200" b="1" dirty="0">
                <a:solidFill>
                  <a:schemeClr val="accent2"/>
                </a:solidFill>
                <a:effectLst/>
                <a:latin typeface="Tahoma" panose="020B0604030504040204" pitchFamily="34" charset="0"/>
                <a:ea typeface="Calibri" panose="020F0502020204030204" pitchFamily="34" charset="0"/>
                <a:cs typeface="Arial" panose="020B0604020202020204" pitchFamily="34" charset="0"/>
              </a:rPr>
              <a:t>emergency protective </a:t>
            </a:r>
            <a:r>
              <a:rPr lang="en-GB" sz="2200" b="1" dirty="0">
                <a:effectLst/>
                <a:latin typeface="Tahoma" panose="020B0604030504040204" pitchFamily="34" charset="0"/>
                <a:ea typeface="Calibri" panose="020F0502020204030204" pitchFamily="34" charset="0"/>
                <a:cs typeface="Arial" panose="020B0604020202020204" pitchFamily="34" charset="0"/>
              </a:rPr>
              <a:t>vaccination in a </a:t>
            </a:r>
            <a:r>
              <a:rPr lang="en-GB" sz="2200" b="1" dirty="0">
                <a:solidFill>
                  <a:schemeClr val="accent2"/>
                </a:solidFill>
                <a:effectLst/>
                <a:latin typeface="Tahoma" panose="020B0604030504040204" pitchFamily="34" charset="0"/>
                <a:ea typeface="Calibri" panose="020F0502020204030204" pitchFamily="34" charset="0"/>
                <a:cs typeface="Arial" panose="020B0604020202020204" pitchFamily="34" charset="0"/>
              </a:rPr>
              <a:t>3-km</a:t>
            </a:r>
            <a:r>
              <a:rPr lang="en-GB" sz="2200" b="1" dirty="0">
                <a:effectLst/>
                <a:latin typeface="Tahoma" panose="020B0604030504040204" pitchFamily="34" charset="0"/>
                <a:ea typeface="Calibri" panose="020F0502020204030204" pitchFamily="34" charset="0"/>
                <a:cs typeface="Arial" panose="020B0604020202020204" pitchFamily="34" charset="0"/>
              </a:rPr>
              <a:t> radius is recommended</a:t>
            </a:r>
            <a:r>
              <a:rPr lang="en-GB" sz="2200" dirty="0">
                <a:effectLst/>
                <a:latin typeface="Tahoma" panose="020B0604030504040204" pitchFamily="34" charset="0"/>
                <a:ea typeface="Calibri" panose="020F0502020204030204" pitchFamily="34" charset="0"/>
                <a:cs typeface="Arial" panose="020B0604020202020204" pitchFamily="34" charset="0"/>
              </a:rPr>
              <a:t>, as it showed to be the most effective strategy among the three emergency vaccination scenarios tested</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n-GB" sz="2200" b="1" dirty="0">
                <a:effectLst/>
                <a:latin typeface="Tahoma" panose="020B0604030504040204" pitchFamily="34" charset="0"/>
                <a:ea typeface="Calibri" panose="020F0502020204030204" pitchFamily="34" charset="0"/>
                <a:cs typeface="Arial" panose="020B0604020202020204" pitchFamily="34" charset="0"/>
              </a:rPr>
              <a:t>Monitoring of vaccine efficacy over time </a:t>
            </a:r>
            <a:r>
              <a:rPr lang="en-GB" sz="2200" dirty="0">
                <a:effectLst/>
                <a:latin typeface="Tahoma" panose="020B0604030504040204" pitchFamily="34" charset="0"/>
                <a:ea typeface="Calibri" panose="020F0502020204030204" pitchFamily="34" charset="0"/>
                <a:cs typeface="Arial" panose="020B0604020202020204" pitchFamily="34" charset="0"/>
              </a:rPr>
              <a:t>should be planned under the implementation of every vaccination strategy, due to possible changes in the antigenicity of circulating HPAI viruses, changes that can also be accelerated by the selection pressure exerted by vaccine-induced immunity</a:t>
            </a:r>
            <a:endParaRPr lang="en-GB" sz="2200" dirty="0">
              <a:effectLst/>
              <a:latin typeface="Calibri" panose="020F0502020204030204" pitchFamily="34" charset="0"/>
              <a:ea typeface="Calibri" panose="020F0502020204030204" pitchFamily="34" charset="0"/>
              <a:cs typeface="Arial" panose="020B0604020202020204" pitchFamily="34" charset="0"/>
            </a:endParaRPr>
          </a:p>
          <a:p>
            <a:endParaRPr lang="en-GB" sz="2200" dirty="0"/>
          </a:p>
        </p:txBody>
      </p:sp>
      <p:sp>
        <p:nvSpPr>
          <p:cNvPr id="4" name="Slide Number Placeholder 3">
            <a:extLst>
              <a:ext uri="{FF2B5EF4-FFF2-40B4-BE49-F238E27FC236}">
                <a16:creationId xmlns:a16="http://schemas.microsoft.com/office/drawing/2014/main" id="{8CF1FE96-BB30-0F15-60EE-9527B434929D}"/>
              </a:ext>
            </a:extLst>
          </p:cNvPr>
          <p:cNvSpPr>
            <a:spLocks noGrp="1"/>
          </p:cNvSpPr>
          <p:nvPr>
            <p:ph type="sldNum" sz="quarter" idx="2"/>
          </p:nvPr>
        </p:nvSpPr>
        <p:spPr/>
        <p:txBody>
          <a:bodyPr/>
          <a:lstStyle/>
          <a:p>
            <a:fld id="{86CB4B4D-7CA3-9044-876B-883B54F8677D}" type="slidenum">
              <a:rPr lang="fr-BE" smtClean="0"/>
              <a:pPr/>
              <a:t>18</a:t>
            </a:fld>
            <a:endParaRPr lang="fr-BE" dirty="0"/>
          </a:p>
        </p:txBody>
      </p:sp>
    </p:spTree>
    <p:extLst>
      <p:ext uri="{BB962C8B-B14F-4D97-AF65-F5344CB8AC3E}">
        <p14:creationId xmlns:p14="http://schemas.microsoft.com/office/powerpoint/2010/main" val="188233550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98642-874F-B4BF-7E3D-EF61C7AC8A1C}"/>
              </a:ext>
            </a:extLst>
          </p:cNvPr>
          <p:cNvSpPr>
            <a:spLocks noGrp="1"/>
          </p:cNvSpPr>
          <p:nvPr>
            <p:ph type="title"/>
          </p:nvPr>
        </p:nvSpPr>
        <p:spPr/>
        <p:txBody>
          <a:bodyPr/>
          <a:lstStyle/>
          <a:p>
            <a:r>
              <a:rPr lang="en-GB" dirty="0"/>
              <a:t>Tor 2 – Recommendations</a:t>
            </a:r>
          </a:p>
        </p:txBody>
      </p:sp>
      <p:sp>
        <p:nvSpPr>
          <p:cNvPr id="3" name="Content Placeholder 2">
            <a:extLst>
              <a:ext uri="{FF2B5EF4-FFF2-40B4-BE49-F238E27FC236}">
                <a16:creationId xmlns:a16="http://schemas.microsoft.com/office/drawing/2014/main" id="{E6CC69CE-5CF5-BFE6-231E-714AAAA368D1}"/>
              </a:ext>
            </a:extLst>
          </p:cNvPr>
          <p:cNvSpPr>
            <a:spLocks noGrp="1"/>
          </p:cNvSpPr>
          <p:nvPr>
            <p:ph sz="half" idx="1"/>
          </p:nvPr>
        </p:nvSpPr>
        <p:spPr/>
        <p:txBody>
          <a:bodyPr/>
          <a:lstStyle/>
          <a:p>
            <a:pPr marL="342900" indent="-342900" algn="just">
              <a:lnSpc>
                <a:spcPct val="107000"/>
              </a:lnSpc>
              <a:spcBef>
                <a:spcPts val="600"/>
              </a:spcBef>
              <a:spcAft>
                <a:spcPts val="600"/>
              </a:spcAft>
              <a:buFont typeface="Symbol" panose="05050102010706020507" pitchFamily="18" charset="2"/>
              <a:buChar char=""/>
            </a:pPr>
            <a:r>
              <a:rPr lang="en-GB" sz="2400" dirty="0">
                <a:effectLst/>
                <a:latin typeface="+mn-lt"/>
                <a:ea typeface="Calibri" panose="020F0502020204030204" pitchFamily="34" charset="0"/>
              </a:rPr>
              <a:t>For </a:t>
            </a:r>
            <a:r>
              <a:rPr lang="en-GB" sz="2400" b="1" dirty="0">
                <a:effectLst/>
                <a:latin typeface="+mn-lt"/>
                <a:ea typeface="Calibri" panose="020F0502020204030204" pitchFamily="34" charset="0"/>
              </a:rPr>
              <a:t>areas with high risk of introduction from wild birds and low farm density</a:t>
            </a:r>
            <a:r>
              <a:rPr lang="en-GB" sz="2400" dirty="0">
                <a:effectLst/>
                <a:latin typeface="+mn-lt"/>
                <a:ea typeface="Calibri" panose="020F0502020204030204" pitchFamily="34" charset="0"/>
              </a:rPr>
              <a:t>, preventive vaccination could be considered to reduce the number of outbreaks resulting from primary introductions</a:t>
            </a:r>
            <a:endParaRPr lang="en-GB" sz="2400" dirty="0">
              <a:latin typeface="+mn-lt"/>
            </a:endParaRPr>
          </a:p>
          <a:p>
            <a:pPr marL="342900" lvl="0" indent="-342900" algn="just">
              <a:lnSpc>
                <a:spcPct val="107000"/>
              </a:lnSpc>
              <a:spcBef>
                <a:spcPts val="600"/>
              </a:spcBef>
              <a:spcAft>
                <a:spcPts val="600"/>
              </a:spcAft>
              <a:buFont typeface="Symbol" panose="05050102010706020507" pitchFamily="18" charset="2"/>
              <a:buChar char=""/>
            </a:pPr>
            <a:endParaRPr lang="en-GB" sz="2400" dirty="0">
              <a:effectLst/>
              <a:latin typeface="+mn-lt"/>
              <a:ea typeface="Calibri" panose="020F0502020204030204" pitchFamily="34" charset="0"/>
              <a:cs typeface="Arial" panose="020B0604020202020204" pitchFamily="34" charset="0"/>
            </a:endParaRPr>
          </a:p>
          <a:p>
            <a:pPr marL="342900" lvl="0" indent="-342900" algn="just">
              <a:lnSpc>
                <a:spcPct val="107000"/>
              </a:lnSpc>
              <a:spcBef>
                <a:spcPts val="600"/>
              </a:spcBef>
              <a:spcAft>
                <a:spcPts val="600"/>
              </a:spcAft>
              <a:buFont typeface="Symbol" panose="05050102010706020507" pitchFamily="18" charset="2"/>
              <a:buChar char=""/>
            </a:pPr>
            <a:r>
              <a:rPr lang="en-GB" sz="2400" dirty="0">
                <a:effectLst/>
                <a:latin typeface="+mn-lt"/>
                <a:ea typeface="Calibri" panose="020F0502020204030204" pitchFamily="34" charset="0"/>
                <a:cs typeface="Arial" panose="020B0604020202020204" pitchFamily="34" charset="0"/>
              </a:rPr>
              <a:t>It is a crucial prerequisite that </a:t>
            </a:r>
            <a:r>
              <a:rPr lang="en-GB" sz="2400" b="1" dirty="0">
                <a:effectLst/>
                <a:latin typeface="+mn-lt"/>
                <a:ea typeface="Calibri" panose="020F0502020204030204" pitchFamily="34" charset="0"/>
                <a:cs typeface="Arial" panose="020B0604020202020204" pitchFamily="34" charset="0"/>
              </a:rPr>
              <a:t>vaccination should not replace other preventive and control measures </a:t>
            </a:r>
            <a:r>
              <a:rPr lang="en-GB" sz="2400" dirty="0">
                <a:effectLst/>
                <a:latin typeface="+mn-lt"/>
                <a:ea typeface="Calibri" panose="020F0502020204030204" pitchFamily="34" charset="0"/>
                <a:cs typeface="Arial" panose="020B0604020202020204" pitchFamily="34" charset="0"/>
              </a:rPr>
              <a:t>such as infection monitoring in wild birds, early detection and biosecurity, but complement them to reinforce their impact, so to adopt an integrated disease prevention and control approach</a:t>
            </a:r>
            <a:endParaRPr lang="en-GB" sz="2400" dirty="0">
              <a:latin typeface="+mn-lt"/>
            </a:endParaRPr>
          </a:p>
        </p:txBody>
      </p:sp>
      <p:sp>
        <p:nvSpPr>
          <p:cNvPr id="4" name="Slide Number Placeholder 3">
            <a:extLst>
              <a:ext uri="{FF2B5EF4-FFF2-40B4-BE49-F238E27FC236}">
                <a16:creationId xmlns:a16="http://schemas.microsoft.com/office/drawing/2014/main" id="{F4A726FA-19B8-A25E-B516-05EFA9F66447}"/>
              </a:ext>
            </a:extLst>
          </p:cNvPr>
          <p:cNvSpPr>
            <a:spLocks noGrp="1"/>
          </p:cNvSpPr>
          <p:nvPr>
            <p:ph type="sldNum" sz="quarter" idx="2"/>
          </p:nvPr>
        </p:nvSpPr>
        <p:spPr/>
        <p:txBody>
          <a:bodyPr/>
          <a:lstStyle/>
          <a:p>
            <a:fld id="{86CB4B4D-7CA3-9044-876B-883B54F8677D}" type="slidenum">
              <a:rPr lang="fr-BE" smtClean="0"/>
              <a:pPr/>
              <a:t>19</a:t>
            </a:fld>
            <a:endParaRPr lang="fr-BE" dirty="0"/>
          </a:p>
        </p:txBody>
      </p:sp>
    </p:spTree>
    <p:extLst>
      <p:ext uri="{BB962C8B-B14F-4D97-AF65-F5344CB8AC3E}">
        <p14:creationId xmlns:p14="http://schemas.microsoft.com/office/powerpoint/2010/main" val="30217473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3700-39F8-D80B-1929-0032D7262AFB}"/>
              </a:ext>
            </a:extLst>
          </p:cNvPr>
          <p:cNvSpPr>
            <a:spLocks noGrp="1"/>
          </p:cNvSpPr>
          <p:nvPr>
            <p:ph type="title"/>
          </p:nvPr>
        </p:nvSpPr>
        <p:spPr/>
        <p:txBody>
          <a:bodyPr/>
          <a:lstStyle/>
          <a:p>
            <a:r>
              <a:rPr lang="en-GB" dirty="0"/>
              <a:t>Term of References</a:t>
            </a:r>
          </a:p>
        </p:txBody>
      </p:sp>
      <p:sp>
        <p:nvSpPr>
          <p:cNvPr id="3" name="Content Placeholder 2">
            <a:extLst>
              <a:ext uri="{FF2B5EF4-FFF2-40B4-BE49-F238E27FC236}">
                <a16:creationId xmlns:a16="http://schemas.microsoft.com/office/drawing/2014/main" id="{F214EA6B-3534-F3DB-7B02-33A0E0E0DDDC}"/>
              </a:ext>
            </a:extLst>
          </p:cNvPr>
          <p:cNvSpPr>
            <a:spLocks noGrp="1"/>
          </p:cNvSpPr>
          <p:nvPr>
            <p:ph sz="half" idx="1"/>
          </p:nvPr>
        </p:nvSpPr>
        <p:spPr>
          <a:xfrm>
            <a:off x="838199" y="1770205"/>
            <a:ext cx="10076397" cy="3805647"/>
          </a:xfrm>
        </p:spPr>
        <p:txBody>
          <a:bodyPr/>
          <a:lstStyle/>
          <a:p>
            <a:pPr marL="514350" indent="-514350">
              <a:buFont typeface="+mj-lt"/>
              <a:buAutoNum type="arabicPeriod"/>
            </a:pPr>
            <a:r>
              <a:rPr lang="en-US" sz="2800" dirty="0"/>
              <a:t>Update on the available vaccines against HPAI for poultry</a:t>
            </a:r>
          </a:p>
          <a:p>
            <a:pPr marL="514350" indent="-514350">
              <a:buFont typeface="+mj-lt"/>
              <a:buAutoNum type="arabicPeriod"/>
            </a:pPr>
            <a:r>
              <a:rPr lang="en-GB" sz="2800" dirty="0"/>
              <a:t>Vaccination strategies </a:t>
            </a:r>
          </a:p>
          <a:p>
            <a:pPr marL="514350" indent="-514350">
              <a:buFont typeface="+mj-lt"/>
              <a:buAutoNum type="arabicPeriod"/>
            </a:pPr>
            <a:endParaRPr lang="en-GB" sz="2800" dirty="0"/>
          </a:p>
          <a:p>
            <a:pPr marL="514350" indent="-514350">
              <a:buFont typeface="+mj-lt"/>
              <a:buAutoNum type="arabicPeriod"/>
            </a:pPr>
            <a:endParaRPr lang="en-GB" sz="2800" dirty="0"/>
          </a:p>
          <a:p>
            <a:pPr marL="514350" indent="-514350">
              <a:buFont typeface="+mj-lt"/>
              <a:buAutoNum type="arabicPeriod"/>
            </a:pPr>
            <a:r>
              <a:rPr lang="en-US" sz="2800" dirty="0"/>
              <a:t>Surveillance in the vaccinated zone and/or vaccinated establishments</a:t>
            </a:r>
          </a:p>
          <a:p>
            <a:pPr marL="514350" indent="-514350">
              <a:buFont typeface="+mj-lt"/>
              <a:buAutoNum type="arabicPeriod"/>
            </a:pPr>
            <a:r>
              <a:rPr lang="en-US" sz="2800" dirty="0"/>
              <a:t>Restrictions and risk mitigation measures to be applied in a vaccinated establishment or a vaccination zone</a:t>
            </a:r>
            <a:endParaRPr lang="en-GB" sz="2800" dirty="0"/>
          </a:p>
          <a:p>
            <a:endParaRPr lang="en-GB" sz="2800" dirty="0"/>
          </a:p>
        </p:txBody>
      </p:sp>
      <p:sp>
        <p:nvSpPr>
          <p:cNvPr id="4" name="Slide Number Placeholder 3">
            <a:extLst>
              <a:ext uri="{FF2B5EF4-FFF2-40B4-BE49-F238E27FC236}">
                <a16:creationId xmlns:a16="http://schemas.microsoft.com/office/drawing/2014/main" id="{F1A403F6-6CE3-0F08-404E-2BEBEE96B1D7}"/>
              </a:ext>
            </a:extLst>
          </p:cNvPr>
          <p:cNvSpPr>
            <a:spLocks noGrp="1"/>
          </p:cNvSpPr>
          <p:nvPr>
            <p:ph type="sldNum" sz="quarter" idx="2"/>
          </p:nvPr>
        </p:nvSpPr>
        <p:spPr/>
        <p:txBody>
          <a:bodyPr/>
          <a:lstStyle/>
          <a:p>
            <a:fld id="{86CB4B4D-7CA3-9044-876B-883B54F8677D}" type="slidenum">
              <a:rPr lang="fr-BE" smtClean="0"/>
              <a:pPr/>
              <a:t>2</a:t>
            </a:fld>
            <a:endParaRPr lang="fr-BE" dirty="0"/>
          </a:p>
        </p:txBody>
      </p:sp>
      <p:sp>
        <p:nvSpPr>
          <p:cNvPr id="11" name="TextBox 10">
            <a:extLst>
              <a:ext uri="{FF2B5EF4-FFF2-40B4-BE49-F238E27FC236}">
                <a16:creationId xmlns:a16="http://schemas.microsoft.com/office/drawing/2014/main" id="{ECC83BC1-E429-95D3-308A-DCFA75D2B015}"/>
              </a:ext>
            </a:extLst>
          </p:cNvPr>
          <p:cNvSpPr txBox="1"/>
          <p:nvPr/>
        </p:nvSpPr>
        <p:spPr>
          <a:xfrm>
            <a:off x="502351" y="6420474"/>
            <a:ext cx="7174230" cy="369332"/>
          </a:xfrm>
          <a:prstGeom prst="rect">
            <a:avLst/>
          </a:prstGeom>
          <a:noFill/>
        </p:spPr>
        <p:txBody>
          <a:bodyPr wrap="square">
            <a:spAutoFit/>
          </a:bodyPr>
          <a:lstStyle/>
          <a:p>
            <a:r>
              <a:rPr lang="en-GB" sz="1800" u="sng" dirty="0">
                <a:solidFill>
                  <a:schemeClr val="accent2">
                    <a:lumMod val="75000"/>
                  </a:schemeClr>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https://open.efsa.europa.eu/study-inventory/EFSA-Q-2022-00550</a:t>
            </a:r>
            <a:endParaRPr lang="en-GB" sz="1800" dirty="0">
              <a:solidFill>
                <a:schemeClr val="accent2">
                  <a:lumMod val="75000"/>
                </a:schemeClr>
              </a:solidFill>
              <a:effectLst/>
              <a:latin typeface="Calibri" panose="020F0502020204030204" pitchFamily="34" charset="0"/>
              <a:ea typeface="Calibri" panose="020F0502020204030204" pitchFamily="34" charset="0"/>
            </a:endParaRPr>
          </a:p>
        </p:txBody>
      </p:sp>
      <p:sp>
        <p:nvSpPr>
          <p:cNvPr id="15" name="Rectangle: Rounded Corners 14">
            <a:extLst>
              <a:ext uri="{FF2B5EF4-FFF2-40B4-BE49-F238E27FC236}">
                <a16:creationId xmlns:a16="http://schemas.microsoft.com/office/drawing/2014/main" id="{2E041AFE-53C5-8794-F0EC-0BDE9C3F0D1C}"/>
              </a:ext>
            </a:extLst>
          </p:cNvPr>
          <p:cNvSpPr/>
          <p:nvPr/>
        </p:nvSpPr>
        <p:spPr>
          <a:xfrm>
            <a:off x="615820" y="1366578"/>
            <a:ext cx="11028784" cy="2225610"/>
          </a:xfrm>
          <a:prstGeom prst="roundRect">
            <a:avLst/>
          </a:prstGeom>
          <a:noFill/>
          <a:ln w="28575" cap="flat" cmpd="sng" algn="ctr">
            <a:solidFill>
              <a:srgbClr val="58B0C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Verdana" panose="020B0604030504040204"/>
              <a:ea typeface="+mn-ea"/>
              <a:cs typeface="+mn-cs"/>
            </a:endParaRPr>
          </a:p>
        </p:txBody>
      </p:sp>
      <p:sp>
        <p:nvSpPr>
          <p:cNvPr id="16" name="TextBox 15">
            <a:extLst>
              <a:ext uri="{FF2B5EF4-FFF2-40B4-BE49-F238E27FC236}">
                <a16:creationId xmlns:a16="http://schemas.microsoft.com/office/drawing/2014/main" id="{431999B1-40A0-633D-2500-833B02DE2CED}"/>
              </a:ext>
            </a:extLst>
          </p:cNvPr>
          <p:cNvSpPr txBox="1"/>
          <p:nvPr/>
        </p:nvSpPr>
        <p:spPr>
          <a:xfrm>
            <a:off x="7622151" y="2533203"/>
            <a:ext cx="4438475" cy="523220"/>
          </a:xfrm>
          <a:prstGeom prst="rect">
            <a:avLst/>
          </a:prstGeom>
          <a:noFill/>
        </p:spPr>
        <p:txBody>
          <a:bodyPr wrap="square" rtlCol="0">
            <a:spAutoFit/>
          </a:bodyPr>
          <a:lstStyle/>
          <a:p>
            <a:pPr hangingPunct="1"/>
            <a:r>
              <a:rPr lang="en-GB" sz="2800" b="1" kern="1200" dirty="0">
                <a:solidFill>
                  <a:srgbClr val="58B0CD"/>
                </a:solidFill>
                <a:latin typeface="Verdana" panose="020B0604030504040204"/>
                <a:ea typeface="+mn-ea"/>
                <a:cs typeface="+mn-cs"/>
              </a:rPr>
              <a:t>available at:</a:t>
            </a:r>
          </a:p>
        </p:txBody>
      </p:sp>
      <p:sp>
        <p:nvSpPr>
          <p:cNvPr id="17" name="Arrow: Right 16">
            <a:extLst>
              <a:ext uri="{FF2B5EF4-FFF2-40B4-BE49-F238E27FC236}">
                <a16:creationId xmlns:a16="http://schemas.microsoft.com/office/drawing/2014/main" id="{4BDC9975-153B-1DB8-9F83-1E786F74C022}"/>
              </a:ext>
            </a:extLst>
          </p:cNvPr>
          <p:cNvSpPr/>
          <p:nvPr/>
        </p:nvSpPr>
        <p:spPr>
          <a:xfrm>
            <a:off x="6540212" y="2724989"/>
            <a:ext cx="923730" cy="241489"/>
          </a:xfrm>
          <a:prstGeom prst="rightArrow">
            <a:avLst/>
          </a:prstGeom>
          <a:solidFill>
            <a:srgbClr val="58B0CD"/>
          </a:solidFill>
          <a:ln w="12700" cap="flat" cmpd="sng" algn="ctr">
            <a:solidFill>
              <a:srgbClr val="58B0CD"/>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
        <p:nvSpPr>
          <p:cNvPr id="21" name="Rectangle: Rounded Corners 20">
            <a:extLst>
              <a:ext uri="{FF2B5EF4-FFF2-40B4-BE49-F238E27FC236}">
                <a16:creationId xmlns:a16="http://schemas.microsoft.com/office/drawing/2014/main" id="{A82E5643-C5A9-332A-E429-0AB106A1498B}"/>
              </a:ext>
            </a:extLst>
          </p:cNvPr>
          <p:cNvSpPr/>
          <p:nvPr/>
        </p:nvSpPr>
        <p:spPr>
          <a:xfrm>
            <a:off x="615820" y="3681868"/>
            <a:ext cx="11028784" cy="2453951"/>
          </a:xfrm>
          <a:prstGeom prst="roundRect">
            <a:avLst/>
          </a:prstGeom>
          <a:noFill/>
          <a:ln w="28575" cap="flat" cmpd="sng" algn="ctr">
            <a:solidFill>
              <a:srgbClr val="1AAE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noFill/>
              <a:effectLst/>
              <a:uLnTx/>
              <a:uFillTx/>
              <a:latin typeface="Verdana" panose="020B0604030504040204"/>
              <a:ea typeface="+mn-ea"/>
              <a:cs typeface="+mn-cs"/>
            </a:endParaRPr>
          </a:p>
        </p:txBody>
      </p:sp>
      <p:sp>
        <p:nvSpPr>
          <p:cNvPr id="5" name="TextBox 4">
            <a:extLst>
              <a:ext uri="{FF2B5EF4-FFF2-40B4-BE49-F238E27FC236}">
                <a16:creationId xmlns:a16="http://schemas.microsoft.com/office/drawing/2014/main" id="{D658F964-CB1D-713B-E8F1-1513DD9AB452}"/>
              </a:ext>
            </a:extLst>
          </p:cNvPr>
          <p:cNvSpPr txBox="1"/>
          <p:nvPr/>
        </p:nvSpPr>
        <p:spPr>
          <a:xfrm>
            <a:off x="3140529" y="3013502"/>
            <a:ext cx="7442386"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sz="2400" b="1" u="sng" dirty="0">
                <a:solidFill>
                  <a:srgbClr val="0563C1"/>
                </a:solidFill>
                <a:effectLst/>
                <a:latin typeface="Calibri" panose="020F0502020204030204" pitchFamily="34" charset="0"/>
                <a:ea typeface="Calibri" panose="020F0502020204030204" pitchFamily="34" charset="0"/>
                <a:hlinkClick r:id="rId4"/>
              </a:rPr>
              <a:t>https://www.efsa.europa.eu/en/efsajournal/pub/8271</a:t>
            </a:r>
            <a:endParaRPr lang="en-GB" sz="3600" b="1" kern="1200" dirty="0">
              <a:solidFill>
                <a:srgbClr val="58B0CD"/>
              </a:solidFill>
              <a:latin typeface="Verdana" panose="020B0604030504040204"/>
              <a:ea typeface="+mn-ea"/>
              <a:cs typeface="+mn-cs"/>
            </a:endParaRPr>
          </a:p>
          <a:p>
            <a:pPr marL="0" marR="0" indent="0" algn="l" defTabSz="914400" rtl="0" fontAlgn="auto" latinLnBrk="0" hangingPunct="0">
              <a:lnSpc>
                <a:spcPct val="100000"/>
              </a:lnSpc>
              <a:spcBef>
                <a:spcPts val="0"/>
              </a:spcBef>
              <a:spcAft>
                <a:spcPts val="0"/>
              </a:spcAft>
              <a:buClrTx/>
              <a:buSzTx/>
              <a:buFontTx/>
              <a:buNone/>
              <a:tabLst/>
            </a:pPr>
            <a:endParaRPr kumimoji="0" lang="en-GB" sz="2400" b="1" i="0" u="none" strike="noStrike" cap="none" spc="0" normalizeH="0" baseline="0" dirty="0">
              <a:ln>
                <a:noFill/>
              </a:ln>
              <a:solidFill>
                <a:srgbClr val="000000"/>
              </a:solidFill>
              <a:effectLst/>
              <a:uFillTx/>
              <a:sym typeface="Roboto Regular"/>
            </a:endParaRPr>
          </a:p>
        </p:txBody>
      </p:sp>
      <p:sp>
        <p:nvSpPr>
          <p:cNvPr id="6" name="TextBox 5">
            <a:extLst>
              <a:ext uri="{FF2B5EF4-FFF2-40B4-BE49-F238E27FC236}">
                <a16:creationId xmlns:a16="http://schemas.microsoft.com/office/drawing/2014/main" id="{2D68F397-BB7F-ADE2-2B27-1C208F8DBD54}"/>
              </a:ext>
            </a:extLst>
          </p:cNvPr>
          <p:cNvSpPr txBox="1"/>
          <p:nvPr/>
        </p:nvSpPr>
        <p:spPr>
          <a:xfrm>
            <a:off x="7676581" y="5563892"/>
            <a:ext cx="3163045" cy="523220"/>
          </a:xfrm>
          <a:prstGeom prst="rect">
            <a:avLst/>
          </a:prstGeom>
          <a:noFill/>
        </p:spPr>
        <p:txBody>
          <a:bodyPr wrap="none" rtlCol="0">
            <a:spAutoFit/>
          </a:bodyPr>
          <a:lstStyle/>
          <a:p>
            <a:pPr hangingPunct="1"/>
            <a:r>
              <a:rPr lang="en-GB" sz="2800" b="1" kern="1200" dirty="0">
                <a:solidFill>
                  <a:srgbClr val="1AAE8E"/>
                </a:solidFill>
                <a:latin typeface="Verdana" panose="020B0604030504040204"/>
                <a:ea typeface="+mn-ea"/>
                <a:cs typeface="+mn-cs"/>
              </a:rPr>
              <a:t>by March 2024</a:t>
            </a:r>
          </a:p>
        </p:txBody>
      </p:sp>
      <p:sp>
        <p:nvSpPr>
          <p:cNvPr id="7" name="Arrow: Right 6">
            <a:extLst>
              <a:ext uri="{FF2B5EF4-FFF2-40B4-BE49-F238E27FC236}">
                <a16:creationId xmlns:a16="http://schemas.microsoft.com/office/drawing/2014/main" id="{D83E9FBC-89E9-8F30-78E9-B0FFC14D909F}"/>
              </a:ext>
            </a:extLst>
          </p:cNvPr>
          <p:cNvSpPr/>
          <p:nvPr/>
        </p:nvSpPr>
        <p:spPr>
          <a:xfrm>
            <a:off x="6594642" y="5704757"/>
            <a:ext cx="923730" cy="241489"/>
          </a:xfrm>
          <a:prstGeom prst="rightArrow">
            <a:avLst/>
          </a:prstGeom>
          <a:solidFill>
            <a:srgbClr val="1AAE8E"/>
          </a:solidFill>
          <a:ln w="12700" cap="flat" cmpd="sng" algn="ctr">
            <a:solidFill>
              <a:srgbClr val="1AAE8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panose="020B0604030504040204"/>
              <a:ea typeface="+mn-ea"/>
              <a:cs typeface="+mn-cs"/>
            </a:endParaRPr>
          </a:p>
        </p:txBody>
      </p:sp>
    </p:spTree>
    <p:extLst>
      <p:ext uri="{BB962C8B-B14F-4D97-AF65-F5344CB8AC3E}">
        <p14:creationId xmlns:p14="http://schemas.microsoft.com/office/powerpoint/2010/main" val="28980204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21" grpId="0" animBg="1"/>
      <p:bldP spid="5" grpId="0"/>
      <p:bldP spid="6"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EC46-10F1-43B2-A6BF-19A3156199FB}"/>
              </a:ext>
            </a:extLst>
          </p:cNvPr>
          <p:cNvSpPr>
            <a:spLocks noGrp="1"/>
          </p:cNvSpPr>
          <p:nvPr>
            <p:ph type="title"/>
          </p:nvPr>
        </p:nvSpPr>
        <p:spPr/>
        <p:txBody>
          <a:bodyPr/>
          <a:lstStyle/>
          <a:p>
            <a:r>
              <a:rPr lang="en-GB" dirty="0"/>
              <a:t>Thanks to all the Experts involved</a:t>
            </a:r>
          </a:p>
        </p:txBody>
      </p:sp>
      <p:sp>
        <p:nvSpPr>
          <p:cNvPr id="3" name="Content Placeholder 2">
            <a:extLst>
              <a:ext uri="{FF2B5EF4-FFF2-40B4-BE49-F238E27FC236}">
                <a16:creationId xmlns:a16="http://schemas.microsoft.com/office/drawing/2014/main" id="{CEF99C0B-48C3-451C-AAD8-2325B3E6E27D}"/>
              </a:ext>
            </a:extLst>
          </p:cNvPr>
          <p:cNvSpPr>
            <a:spLocks noGrp="1"/>
          </p:cNvSpPr>
          <p:nvPr>
            <p:ph sz="half" idx="1"/>
          </p:nvPr>
        </p:nvSpPr>
        <p:spPr>
          <a:xfrm>
            <a:off x="6434262" y="1572985"/>
            <a:ext cx="3823637" cy="2102350"/>
          </a:xfrm>
        </p:spPr>
        <p:txBody>
          <a:bodyPr/>
          <a:lstStyle/>
          <a:p>
            <a:pPr marL="0" indent="0">
              <a:buNone/>
            </a:pPr>
            <a:r>
              <a:rPr lang="en-GB" b="1" dirty="0">
                <a:solidFill>
                  <a:schemeClr val="accent2"/>
                </a:solidFill>
              </a:rPr>
              <a:t>Member State </a:t>
            </a:r>
          </a:p>
          <a:p>
            <a:r>
              <a:rPr lang="en-GB" dirty="0"/>
              <a:t>Hungary</a:t>
            </a:r>
          </a:p>
          <a:p>
            <a:r>
              <a:rPr lang="en-GB" dirty="0"/>
              <a:t>Italy</a:t>
            </a:r>
          </a:p>
          <a:p>
            <a:r>
              <a:rPr lang="en-GB" dirty="0"/>
              <a:t>France</a:t>
            </a:r>
          </a:p>
          <a:p>
            <a:r>
              <a:rPr lang="en-GB" dirty="0"/>
              <a:t>The Netherlands</a:t>
            </a:r>
          </a:p>
          <a:p>
            <a:pPr marL="0" indent="0">
              <a:buNone/>
            </a:pPr>
            <a:endParaRPr lang="en-GB" b="1" dirty="0">
              <a:solidFill>
                <a:schemeClr val="accent2"/>
              </a:solidFill>
            </a:endParaRPr>
          </a:p>
        </p:txBody>
      </p:sp>
      <p:sp>
        <p:nvSpPr>
          <p:cNvPr id="4" name="Slide Number Placeholder 3">
            <a:extLst>
              <a:ext uri="{FF2B5EF4-FFF2-40B4-BE49-F238E27FC236}">
                <a16:creationId xmlns:a16="http://schemas.microsoft.com/office/drawing/2014/main" id="{D822AE75-C095-48BB-918E-3939F39C7C60}"/>
              </a:ext>
            </a:extLst>
          </p:cNvPr>
          <p:cNvSpPr>
            <a:spLocks noGrp="1"/>
          </p:cNvSpPr>
          <p:nvPr>
            <p:ph type="sldNum" sz="quarter" idx="2"/>
          </p:nvPr>
        </p:nvSpPr>
        <p:spPr/>
        <p:txBody>
          <a:bodyPr/>
          <a:lstStyle/>
          <a:p>
            <a:fld id="{86CB4B4D-7CA3-9044-876B-883B54F8677D}" type="slidenum">
              <a:rPr lang="fr-BE" smtClean="0"/>
              <a:pPr/>
              <a:t>20</a:t>
            </a:fld>
            <a:endParaRPr lang="fr-BE" dirty="0"/>
          </a:p>
        </p:txBody>
      </p:sp>
      <p:sp>
        <p:nvSpPr>
          <p:cNvPr id="5" name="Content Placeholder 2">
            <a:extLst>
              <a:ext uri="{FF2B5EF4-FFF2-40B4-BE49-F238E27FC236}">
                <a16:creationId xmlns:a16="http://schemas.microsoft.com/office/drawing/2014/main" id="{C40CD776-FCBA-4FC7-BB47-4822A6CE225B}"/>
              </a:ext>
            </a:extLst>
          </p:cNvPr>
          <p:cNvSpPr txBox="1">
            <a:spLocks/>
          </p:cNvSpPr>
          <p:nvPr/>
        </p:nvSpPr>
        <p:spPr>
          <a:xfrm>
            <a:off x="993625" y="1572985"/>
            <a:ext cx="4648200" cy="4835411"/>
          </a:xfrm>
          <a:prstGeom prst="rect">
            <a:avLst/>
          </a:prstGeom>
        </p:spPr>
        <p:txBody>
          <a:bodyPr/>
          <a:lstStyle>
            <a:lvl1pPr marL="223838" marR="0" indent="-223838" algn="l" defTabSz="914400" rtl="0" eaLnBrk="1" latinLnBrk="0" hangingPunct="1">
              <a:lnSpc>
                <a:spcPct val="90000"/>
              </a:lnSpc>
              <a:spcBef>
                <a:spcPts val="1000"/>
              </a:spcBef>
              <a:spcAft>
                <a:spcPts val="0"/>
              </a:spcAft>
              <a:buClr>
                <a:schemeClr val="accent1"/>
              </a:buClr>
              <a:buSzPct val="100000"/>
              <a:buFont typeface="Arial" panose="020B0604020202020204" pitchFamily="34" charset="0"/>
              <a:buChar char="•"/>
              <a:tabLst/>
              <a:defRPr sz="20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1pPr>
            <a:lvl2pPr marL="357188" marR="0" indent="-179388" algn="l" defTabSz="914400" rtl="0" eaLnBrk="1" latinLnBrk="0" hangingPunct="1">
              <a:lnSpc>
                <a:spcPct val="90000"/>
              </a:lnSpc>
              <a:spcBef>
                <a:spcPts val="1000"/>
              </a:spcBef>
              <a:spcAft>
                <a:spcPts val="0"/>
              </a:spcAft>
              <a:buClr>
                <a:srgbClr val="4FB89A"/>
              </a:buClr>
              <a:buSzPct val="100000"/>
              <a:buFont typeface="Arial"/>
              <a:buChar char="•"/>
              <a:tabLst/>
              <a:defRPr sz="18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2pPr>
            <a:lvl3pPr marL="536575" marR="0" indent="-179388" algn="l" defTabSz="914400" rtl="0" eaLnBrk="1" latinLnBrk="0" hangingPunct="1">
              <a:lnSpc>
                <a:spcPct val="90000"/>
              </a:lnSpc>
              <a:spcBef>
                <a:spcPts val="1000"/>
              </a:spcBef>
              <a:spcAft>
                <a:spcPts val="0"/>
              </a:spcAft>
              <a:buClr>
                <a:srgbClr val="4FB89A"/>
              </a:buClr>
              <a:buSzPct val="100000"/>
              <a:buFont typeface="Arial"/>
              <a:buChar char="•"/>
              <a:tabLst/>
              <a:defRPr sz="14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3pPr>
            <a:lvl4pPr marL="715963" marR="0" indent="-179388" algn="l" defTabSz="914400" rtl="0" eaLnBrk="1" latinLnBrk="0" hangingPunct="1">
              <a:lnSpc>
                <a:spcPct val="90000"/>
              </a:lnSpc>
              <a:spcBef>
                <a:spcPts val="1000"/>
              </a:spcBef>
              <a:spcAft>
                <a:spcPts val="0"/>
              </a:spcAft>
              <a:buClr>
                <a:srgbClr val="4FB89A"/>
              </a:buClr>
              <a:buSzPct val="100000"/>
              <a:buFont typeface="Arial"/>
              <a:buChar char="•"/>
              <a:tabLst/>
              <a:defRPr sz="14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4pPr>
            <a:lvl5pPr marL="895350" marR="0" indent="-180975" algn="l" defTabSz="914400" rtl="0" eaLnBrk="1" latinLnBrk="0" hangingPunct="1">
              <a:lnSpc>
                <a:spcPct val="90000"/>
              </a:lnSpc>
              <a:spcBef>
                <a:spcPts val="1000"/>
              </a:spcBef>
              <a:spcAft>
                <a:spcPts val="0"/>
              </a:spcAft>
              <a:buClr>
                <a:srgbClr val="4FB89A"/>
              </a:buClr>
              <a:buSzPct val="100000"/>
              <a:buFont typeface="Arial"/>
              <a:buChar char="•"/>
              <a:tabLst/>
              <a:defRPr sz="14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5pPr>
            <a:lvl6pPr marL="25908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6pPr>
            <a:lvl7pPr marL="30480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7pPr>
            <a:lvl8pPr marL="35052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8pPr>
            <a:lvl9pPr marL="39624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9pPr>
          </a:lstStyle>
          <a:p>
            <a:pPr marL="0" indent="0">
              <a:buFont typeface="Arial" panose="020B0604020202020204" pitchFamily="34" charset="0"/>
              <a:buNone/>
            </a:pPr>
            <a:r>
              <a:rPr lang="en-GB" b="1" dirty="0">
                <a:solidFill>
                  <a:schemeClr val="accent2"/>
                </a:solidFill>
              </a:rPr>
              <a:t>Working group experts</a:t>
            </a:r>
          </a:p>
          <a:p>
            <a:r>
              <a:rPr lang="en-GB" dirty="0"/>
              <a:t>BASTINO Eleonora (EMA)</a:t>
            </a:r>
          </a:p>
          <a:p>
            <a:r>
              <a:rPr lang="en-GB" dirty="0"/>
              <a:t>BORTOLAMI Alessio (EURL)</a:t>
            </a:r>
          </a:p>
          <a:p>
            <a:r>
              <a:rPr lang="en-GB" dirty="0"/>
              <a:t>FEDIAEVSKY Alexandre (WOAH)</a:t>
            </a:r>
          </a:p>
          <a:p>
            <a:r>
              <a:rPr lang="en-GB" dirty="0"/>
              <a:t>GONZALES </a:t>
            </a:r>
            <a:r>
              <a:rPr lang="en-GB" dirty="0" err="1"/>
              <a:t>Josè</a:t>
            </a:r>
            <a:r>
              <a:rPr lang="en-GB" dirty="0"/>
              <a:t> (WUR)</a:t>
            </a:r>
          </a:p>
          <a:p>
            <a:r>
              <a:rPr lang="en-GB" dirty="0"/>
              <a:t>GRASLAND Beatrice (ANSES)</a:t>
            </a:r>
          </a:p>
          <a:p>
            <a:r>
              <a:rPr lang="en-GB" dirty="0"/>
              <a:t>GUINAT Claire (ENVT)</a:t>
            </a:r>
          </a:p>
          <a:p>
            <a:r>
              <a:rPr lang="en-GB" dirty="0"/>
              <a:t>HARDER Timm (FLI)</a:t>
            </a:r>
          </a:p>
          <a:p>
            <a:r>
              <a:rPr lang="en-GB" dirty="0"/>
              <a:t>MIRAS Christine (CVMP, EMA)</a:t>
            </a:r>
          </a:p>
          <a:p>
            <a:r>
              <a:rPr lang="en-GB" dirty="0"/>
              <a:t>SCOLAMACCHIA Francesca (EURL)</a:t>
            </a:r>
          </a:p>
          <a:p>
            <a:r>
              <a:rPr lang="en-GB" dirty="0"/>
              <a:t>STEGEMAN Arjan (WUR)</a:t>
            </a:r>
          </a:p>
          <a:p>
            <a:r>
              <a:rPr lang="en-GB" dirty="0"/>
              <a:t>TERREGINO Calogero (EURL)</a:t>
            </a:r>
          </a:p>
          <a:p>
            <a:r>
              <a:rPr lang="en-GB" dirty="0"/>
              <a:t>VILTROP Arvo (EMU)</a:t>
            </a:r>
          </a:p>
          <a:p>
            <a:pPr marL="0" indent="0">
              <a:buFont typeface="Arial" panose="020B0604020202020204" pitchFamily="34" charset="0"/>
              <a:buNone/>
            </a:pPr>
            <a:endParaRPr lang="en-GB" dirty="0"/>
          </a:p>
        </p:txBody>
      </p:sp>
      <p:sp>
        <p:nvSpPr>
          <p:cNvPr id="6" name="Content Placeholder 2">
            <a:extLst>
              <a:ext uri="{FF2B5EF4-FFF2-40B4-BE49-F238E27FC236}">
                <a16:creationId xmlns:a16="http://schemas.microsoft.com/office/drawing/2014/main" id="{17E1C243-3194-4DEA-8E46-12544189AC98}"/>
              </a:ext>
            </a:extLst>
          </p:cNvPr>
          <p:cNvSpPr txBox="1">
            <a:spLocks/>
          </p:cNvSpPr>
          <p:nvPr/>
        </p:nvSpPr>
        <p:spPr>
          <a:xfrm>
            <a:off x="6434262" y="3724504"/>
            <a:ext cx="3576841" cy="2683892"/>
          </a:xfrm>
          <a:prstGeom prst="rect">
            <a:avLst/>
          </a:prstGeom>
        </p:spPr>
        <p:txBody>
          <a:bodyPr/>
          <a:lstStyle>
            <a:lvl1pPr marL="223838" marR="0" indent="-223838" algn="l" defTabSz="914400" rtl="0" eaLnBrk="1" latinLnBrk="0" hangingPunct="1">
              <a:lnSpc>
                <a:spcPct val="90000"/>
              </a:lnSpc>
              <a:spcBef>
                <a:spcPts val="1000"/>
              </a:spcBef>
              <a:spcAft>
                <a:spcPts val="0"/>
              </a:spcAft>
              <a:buClr>
                <a:schemeClr val="accent1"/>
              </a:buClr>
              <a:buSzPct val="100000"/>
              <a:buFont typeface="Arial" panose="020B0604020202020204" pitchFamily="34" charset="0"/>
              <a:buChar char="•"/>
              <a:tabLst/>
              <a:defRPr sz="20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1pPr>
            <a:lvl2pPr marL="357188" marR="0" indent="-179388" algn="l" defTabSz="914400" rtl="0" eaLnBrk="1" latinLnBrk="0" hangingPunct="1">
              <a:lnSpc>
                <a:spcPct val="90000"/>
              </a:lnSpc>
              <a:spcBef>
                <a:spcPts val="1000"/>
              </a:spcBef>
              <a:spcAft>
                <a:spcPts val="0"/>
              </a:spcAft>
              <a:buClr>
                <a:srgbClr val="4FB89A"/>
              </a:buClr>
              <a:buSzPct val="100000"/>
              <a:buFont typeface="Arial"/>
              <a:buChar char="•"/>
              <a:tabLst/>
              <a:defRPr sz="18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2pPr>
            <a:lvl3pPr marL="536575" marR="0" indent="-179388" algn="l" defTabSz="914400" rtl="0" eaLnBrk="1" latinLnBrk="0" hangingPunct="1">
              <a:lnSpc>
                <a:spcPct val="90000"/>
              </a:lnSpc>
              <a:spcBef>
                <a:spcPts val="1000"/>
              </a:spcBef>
              <a:spcAft>
                <a:spcPts val="0"/>
              </a:spcAft>
              <a:buClr>
                <a:srgbClr val="4FB89A"/>
              </a:buClr>
              <a:buSzPct val="100000"/>
              <a:buFont typeface="Arial"/>
              <a:buChar char="•"/>
              <a:tabLst/>
              <a:defRPr sz="14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3pPr>
            <a:lvl4pPr marL="715963" marR="0" indent="-179388" algn="l" defTabSz="914400" rtl="0" eaLnBrk="1" latinLnBrk="0" hangingPunct="1">
              <a:lnSpc>
                <a:spcPct val="90000"/>
              </a:lnSpc>
              <a:spcBef>
                <a:spcPts val="1000"/>
              </a:spcBef>
              <a:spcAft>
                <a:spcPts val="0"/>
              </a:spcAft>
              <a:buClr>
                <a:srgbClr val="4FB89A"/>
              </a:buClr>
              <a:buSzPct val="100000"/>
              <a:buFont typeface="Arial"/>
              <a:buChar char="•"/>
              <a:tabLst/>
              <a:defRPr sz="14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4pPr>
            <a:lvl5pPr marL="895350" marR="0" indent="-180975" algn="l" defTabSz="914400" rtl="0" eaLnBrk="1" latinLnBrk="0" hangingPunct="1">
              <a:lnSpc>
                <a:spcPct val="90000"/>
              </a:lnSpc>
              <a:spcBef>
                <a:spcPts val="1000"/>
              </a:spcBef>
              <a:spcAft>
                <a:spcPts val="0"/>
              </a:spcAft>
              <a:buClr>
                <a:srgbClr val="4FB89A"/>
              </a:buClr>
              <a:buSzPct val="100000"/>
              <a:buFont typeface="Arial"/>
              <a:buChar char="•"/>
              <a:tabLst/>
              <a:defRPr sz="1400" b="0" i="0" u="none" strike="noStrike" cap="none" spc="0" baseline="0">
                <a:solidFill>
                  <a:srgbClr val="465F6F"/>
                </a:solidFill>
                <a:uFillTx/>
                <a:latin typeface="Roboto" panose="02000000000000000000" pitchFamily="2" charset="0"/>
                <a:ea typeface="Roboto" panose="02000000000000000000" pitchFamily="2" charset="0"/>
                <a:cs typeface="Roboto Regular"/>
                <a:sym typeface="Roboto Regular"/>
              </a:defRPr>
            </a:lvl5pPr>
            <a:lvl6pPr marL="25908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6pPr>
            <a:lvl7pPr marL="30480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7pPr>
            <a:lvl8pPr marL="35052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8pPr>
            <a:lvl9pPr marL="3962400" marR="0" indent="-304800" algn="l" defTabSz="914400" rtl="0" eaLnBrk="1" latinLnBrk="0" hangingPunct="1">
              <a:lnSpc>
                <a:spcPct val="90000"/>
              </a:lnSpc>
              <a:spcBef>
                <a:spcPts val="1000"/>
              </a:spcBef>
              <a:spcAft>
                <a:spcPts val="0"/>
              </a:spcAft>
              <a:buClrTx/>
              <a:buSzPct val="100000"/>
              <a:buFont typeface="Arial"/>
              <a:buChar char="•"/>
              <a:tabLst/>
              <a:defRPr sz="2400" b="0" i="0" u="none" strike="noStrike" cap="none" spc="0" baseline="0">
                <a:solidFill>
                  <a:srgbClr val="000000"/>
                </a:solidFill>
                <a:uFillTx/>
                <a:latin typeface="Roboto Regular"/>
                <a:ea typeface="Roboto Regular"/>
                <a:cs typeface="Roboto Regular"/>
                <a:sym typeface="Roboto Regular"/>
              </a:defRPr>
            </a:lvl9pPr>
          </a:lstStyle>
          <a:p>
            <a:pPr marL="0" indent="0">
              <a:buFont typeface="Arial" panose="020B0604020202020204" pitchFamily="34" charset="0"/>
              <a:buNone/>
            </a:pPr>
            <a:r>
              <a:rPr lang="en-GB" b="1" dirty="0">
                <a:solidFill>
                  <a:schemeClr val="accent2"/>
                </a:solidFill>
              </a:rPr>
              <a:t>EFSA</a:t>
            </a:r>
          </a:p>
          <a:p>
            <a:pPr fontAlgn="auto">
              <a:spcAft>
                <a:spcPts val="0"/>
              </a:spcAft>
            </a:pPr>
            <a:r>
              <a:rPr lang="fr-BE" sz="2000" dirty="0"/>
              <a:t>AZNAR Inmaculada </a:t>
            </a:r>
          </a:p>
          <a:p>
            <a:pPr fontAlgn="auto">
              <a:spcAft>
                <a:spcPts val="0"/>
              </a:spcAft>
            </a:pPr>
            <a:r>
              <a:rPr lang="fr-BE" sz="2000" dirty="0"/>
              <a:t>BALDINELLI Francesca</a:t>
            </a:r>
          </a:p>
          <a:p>
            <a:pPr fontAlgn="auto">
              <a:spcAft>
                <a:spcPts val="0"/>
              </a:spcAft>
            </a:pPr>
            <a:r>
              <a:rPr lang="fr-BE" dirty="0"/>
              <a:t>BROGLIA Alessandro</a:t>
            </a:r>
          </a:p>
          <a:p>
            <a:pPr fontAlgn="auto">
              <a:spcAft>
                <a:spcPts val="0"/>
              </a:spcAft>
            </a:pPr>
            <a:r>
              <a:rPr lang="fr-BE" dirty="0"/>
              <a:t>LINDGREN KERO Linnea</a:t>
            </a:r>
          </a:p>
          <a:p>
            <a:pPr fontAlgn="auto">
              <a:spcAft>
                <a:spcPts val="0"/>
              </a:spcAft>
            </a:pPr>
            <a:r>
              <a:rPr lang="fr-BE" dirty="0"/>
              <a:t>LANFRANCHI Barbara</a:t>
            </a:r>
          </a:p>
          <a:p>
            <a:pPr fontAlgn="auto">
              <a:spcAft>
                <a:spcPts val="0"/>
              </a:spcAft>
            </a:pPr>
            <a:r>
              <a:rPr lang="fr-BE" sz="2000" dirty="0"/>
              <a:t>MUR Lina</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243572260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1" name="Image 8" descr="Image 8"/>
          <p:cNvPicPr>
            <a:picLocks noChangeAspect="1"/>
          </p:cNvPicPr>
          <p:nvPr/>
        </p:nvPicPr>
        <p:blipFill>
          <a:blip r:embed="rId3"/>
          <a:stretch>
            <a:fillRect/>
          </a:stretch>
        </p:blipFill>
        <p:spPr>
          <a:xfrm>
            <a:off x="0" y="0"/>
            <a:ext cx="12192000" cy="6858000"/>
          </a:xfrm>
          <a:prstGeom prst="rect">
            <a:avLst/>
          </a:prstGeom>
          <a:ln w="12700">
            <a:miter lim="400000"/>
          </a:ln>
        </p:spPr>
      </p:pic>
      <p:sp>
        <p:nvSpPr>
          <p:cNvPr id="613" name="Rectangle 11"/>
          <p:cNvSpPr/>
          <p:nvPr/>
        </p:nvSpPr>
        <p:spPr>
          <a:xfrm>
            <a:off x="6900075" y="564775"/>
            <a:ext cx="835254" cy="7164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614" name="Espace réservé du contenu 15"/>
          <p:cNvSpPr txBox="1"/>
          <p:nvPr/>
        </p:nvSpPr>
        <p:spPr>
          <a:xfrm>
            <a:off x="6812061" y="365125"/>
            <a:ext cx="3955326" cy="1757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indent="49212">
              <a:lnSpc>
                <a:spcPct val="110000"/>
              </a:lnSpc>
              <a:spcBef>
                <a:spcPts val="1000"/>
              </a:spcBef>
              <a:defRPr sz="2400">
                <a:solidFill>
                  <a:srgbClr val="595959"/>
                </a:solidFill>
                <a:latin typeface="Roboto Bold"/>
                <a:ea typeface="Roboto Bold"/>
                <a:cs typeface="Roboto Bold"/>
                <a:sym typeface="Roboto Bold"/>
              </a:defRPr>
            </a:lvl1pPr>
          </a:lstStyle>
          <a:p>
            <a:r>
              <a:rPr lang="en-GB" sz="3200" dirty="0"/>
              <a:t>Thank you for your attention!</a:t>
            </a:r>
            <a:endParaRPr sz="3200" dirty="0"/>
          </a:p>
        </p:txBody>
      </p:sp>
      <p:sp>
        <p:nvSpPr>
          <p:cNvPr id="615" name="Espace réservé du contenu 15"/>
          <p:cNvSpPr txBox="1"/>
          <p:nvPr/>
        </p:nvSpPr>
        <p:spPr>
          <a:xfrm>
            <a:off x="449458" y="5699085"/>
            <a:ext cx="2459811" cy="750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lvl1pPr indent="49212">
              <a:lnSpc>
                <a:spcPct val="110000"/>
              </a:lnSpc>
              <a:spcBef>
                <a:spcPts val="1000"/>
              </a:spcBef>
              <a:defRPr>
                <a:solidFill>
                  <a:srgbClr val="FFFFFF"/>
                </a:solidFill>
                <a:latin typeface="Roboto Bold"/>
                <a:ea typeface="Roboto Bold"/>
                <a:cs typeface="Roboto Bold"/>
                <a:sym typeface="Roboto Bold"/>
              </a:defRPr>
            </a:lvl1pPr>
          </a:lstStyle>
          <a:p>
            <a:r>
              <a:rPr dirty="0"/>
              <a:t>#</a:t>
            </a:r>
            <a:r>
              <a:rPr lang="es-ES" dirty="0" err="1"/>
              <a:t>OpenEFSA</a:t>
            </a:r>
            <a:endParaRPr dirty="0"/>
          </a:p>
        </p:txBody>
      </p:sp>
      <p:sp>
        <p:nvSpPr>
          <p:cNvPr id="616" name="Forme libre 1"/>
          <p:cNvSpPr/>
          <p:nvPr/>
        </p:nvSpPr>
        <p:spPr>
          <a:xfrm rot="5400000" flipH="1">
            <a:off x="10513159" y="-409776"/>
            <a:ext cx="1269065" cy="2088616"/>
          </a:xfrm>
          <a:custGeom>
            <a:avLst/>
            <a:gdLst/>
            <a:ahLst/>
            <a:cxnLst>
              <a:cxn ang="0">
                <a:pos x="wd2" y="hd2"/>
              </a:cxn>
              <a:cxn ang="5400000">
                <a:pos x="wd2" y="hd2"/>
              </a:cxn>
              <a:cxn ang="10800000">
                <a:pos x="wd2" y="hd2"/>
              </a:cxn>
              <a:cxn ang="16200000">
                <a:pos x="wd2" y="hd2"/>
              </a:cxn>
            </a:cxnLst>
            <a:rect l="0" t="0" r="r" b="b"/>
            <a:pathLst>
              <a:path w="21600" h="21600" extrusionOk="0">
                <a:moveTo>
                  <a:pt x="21600" y="21548"/>
                </a:moveTo>
                <a:lnTo>
                  <a:pt x="21600" y="16096"/>
                </a:lnTo>
                <a:lnTo>
                  <a:pt x="19918" y="16199"/>
                </a:lnTo>
                <a:cubicBezTo>
                  <a:pt x="13827" y="16199"/>
                  <a:pt x="8889" y="13199"/>
                  <a:pt x="8889" y="9498"/>
                </a:cubicBezTo>
                <a:cubicBezTo>
                  <a:pt x="8889" y="5797"/>
                  <a:pt x="13827" y="2797"/>
                  <a:pt x="19918" y="2797"/>
                </a:cubicBezTo>
                <a:lnTo>
                  <a:pt x="21600" y="2900"/>
                </a:lnTo>
                <a:lnTo>
                  <a:pt x="21600" y="0"/>
                </a:lnTo>
                <a:lnTo>
                  <a:pt x="7599" y="0"/>
                </a:lnTo>
                <a:lnTo>
                  <a:pt x="7248" y="159"/>
                </a:lnTo>
                <a:cubicBezTo>
                  <a:pt x="2822" y="2379"/>
                  <a:pt x="0" y="5738"/>
                  <a:pt x="0" y="9498"/>
                </a:cubicBezTo>
                <a:cubicBezTo>
                  <a:pt x="0" y="16182"/>
                  <a:pt x="8917" y="21600"/>
                  <a:pt x="19918" y="21600"/>
                </a:cubicBezTo>
                <a:close/>
              </a:path>
            </a:pathLst>
          </a:custGeom>
          <a:solidFill>
            <a:schemeClr val="accent1"/>
          </a:solidFill>
          <a:ln w="12700">
            <a:miter lim="400000"/>
          </a:ln>
        </p:spPr>
        <p:txBody>
          <a:bodyPr lIns="45719" rIns="45719" anchor="ctr"/>
          <a:lstStyle/>
          <a:p>
            <a:pPr algn="ctr">
              <a:defRPr>
                <a:solidFill>
                  <a:srgbClr val="FFFFFF"/>
                </a:solidFill>
              </a:defRPr>
            </a:pPr>
            <a:endParaRPr/>
          </a:p>
        </p:txBody>
      </p:sp>
      <p:pic>
        <p:nvPicPr>
          <p:cNvPr id="2" name="Image 12" descr="Image 12">
            <a:extLst>
              <a:ext uri="{FF2B5EF4-FFF2-40B4-BE49-F238E27FC236}">
                <a16:creationId xmlns:a16="http://schemas.microsoft.com/office/drawing/2014/main" id="{18AA32E5-93DC-E1AE-6AE5-995DC905496A}"/>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1107345" y="5791470"/>
            <a:ext cx="812512" cy="796411"/>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Rectangle 4"/>
          <p:cNvSpPr/>
          <p:nvPr/>
        </p:nvSpPr>
        <p:spPr>
          <a:xfrm>
            <a:off x="0" y="5698"/>
            <a:ext cx="12192000" cy="6858000"/>
          </a:xfrm>
          <a:prstGeom prst="rect">
            <a:avLst/>
          </a:prstGeom>
          <a:solidFill>
            <a:schemeClr val="tx2"/>
          </a:solidFill>
          <a:ln w="12700">
            <a:miter lim="400000"/>
          </a:ln>
        </p:spPr>
        <p:txBody>
          <a:bodyPr lIns="45719" rIns="45719" anchor="ctr"/>
          <a:lstStyle/>
          <a:p>
            <a:pPr algn="ctr">
              <a:defRPr>
                <a:solidFill>
                  <a:srgbClr val="465F6F"/>
                </a:solidFill>
              </a:defRPr>
            </a:pPr>
            <a:endParaRPr lang="en-GB"/>
          </a:p>
        </p:txBody>
      </p:sp>
      <p:pic>
        <p:nvPicPr>
          <p:cNvPr id="720" name="Image 9" descr="Image 9"/>
          <p:cNvPicPr>
            <a:picLocks noChangeAspect="1"/>
          </p:cNvPicPr>
          <p:nvPr/>
        </p:nvPicPr>
        <p:blipFill>
          <a:blip r:embed="rId3"/>
          <a:stretch>
            <a:fillRect/>
          </a:stretch>
        </p:blipFill>
        <p:spPr>
          <a:xfrm>
            <a:off x="9432839" y="5677348"/>
            <a:ext cx="2294667" cy="815526"/>
          </a:xfrm>
          <a:prstGeom prst="rect">
            <a:avLst/>
          </a:prstGeom>
          <a:ln w="12700">
            <a:miter lim="400000"/>
          </a:ln>
        </p:spPr>
      </p:pic>
      <p:sp>
        <p:nvSpPr>
          <p:cNvPr id="2" name="Titre 1">
            <a:extLst>
              <a:ext uri="{FF2B5EF4-FFF2-40B4-BE49-F238E27FC236}">
                <a16:creationId xmlns:a16="http://schemas.microsoft.com/office/drawing/2014/main" id="{96B50C7A-B11D-033B-CE37-2A1E9AB6FC7B}"/>
              </a:ext>
            </a:extLst>
          </p:cNvPr>
          <p:cNvSpPr>
            <a:spLocks noGrp="1"/>
          </p:cNvSpPr>
          <p:nvPr>
            <p:ph type="title"/>
          </p:nvPr>
        </p:nvSpPr>
        <p:spPr>
          <a:xfrm>
            <a:off x="750770" y="523681"/>
            <a:ext cx="10053589" cy="629699"/>
          </a:xfrm>
        </p:spPr>
        <p:txBody>
          <a:bodyPr/>
          <a:lstStyle/>
          <a:p>
            <a:r>
              <a:rPr lang="en-GB" dirty="0"/>
              <a:t>Stay connected</a:t>
            </a:r>
          </a:p>
        </p:txBody>
      </p:sp>
      <p:grpSp>
        <p:nvGrpSpPr>
          <p:cNvPr id="3" name="Groupe 3">
            <a:extLst>
              <a:ext uri="{FF2B5EF4-FFF2-40B4-BE49-F238E27FC236}">
                <a16:creationId xmlns:a16="http://schemas.microsoft.com/office/drawing/2014/main" id="{0E59AF5A-BAD2-53F4-77F4-802E7222FDC4}"/>
              </a:ext>
            </a:extLst>
          </p:cNvPr>
          <p:cNvGrpSpPr/>
          <p:nvPr/>
        </p:nvGrpSpPr>
        <p:grpSpPr>
          <a:xfrm>
            <a:off x="-1" y="333728"/>
            <a:ext cx="1686561" cy="6234172"/>
            <a:chOff x="0" y="0"/>
            <a:chExt cx="1686559" cy="6234171"/>
          </a:xfrm>
        </p:grpSpPr>
        <p:sp>
          <p:nvSpPr>
            <p:cNvPr id="4" name="Rectangle 4">
              <a:extLst>
                <a:ext uri="{FF2B5EF4-FFF2-40B4-BE49-F238E27FC236}">
                  <a16:creationId xmlns:a16="http://schemas.microsoft.com/office/drawing/2014/main" id="{FA0BF4D4-8BF1-2B29-9368-0122E895516B}"/>
                </a:ext>
              </a:extLst>
            </p:cNvPr>
            <p:cNvSpPr/>
            <p:nvPr/>
          </p:nvSpPr>
          <p:spPr>
            <a:xfrm rot="10800000" flipH="1">
              <a:off x="838198" y="-1"/>
              <a:ext cx="848362" cy="67678"/>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lang="en-GB"/>
            </a:p>
          </p:txBody>
        </p:sp>
        <p:sp>
          <p:nvSpPr>
            <p:cNvPr id="5" name="Forme libre 5">
              <a:extLst>
                <a:ext uri="{FF2B5EF4-FFF2-40B4-BE49-F238E27FC236}">
                  <a16:creationId xmlns:a16="http://schemas.microsoft.com/office/drawing/2014/main" id="{4156A42A-AAFB-6CC4-59A8-78B0B388D44A}"/>
                </a:ext>
              </a:extLst>
            </p:cNvPr>
            <p:cNvSpPr/>
            <p:nvPr/>
          </p:nvSpPr>
          <p:spPr>
            <a:xfrm flipH="1">
              <a:off x="0" y="5334171"/>
              <a:ext cx="488009" cy="900001"/>
            </a:xfrm>
            <a:custGeom>
              <a:avLst/>
              <a:gdLst/>
              <a:ahLst/>
              <a:cxnLst>
                <a:cxn ang="0">
                  <a:pos x="wd2" y="hd2"/>
                </a:cxn>
                <a:cxn ang="5400000">
                  <a:pos x="wd2" y="hd2"/>
                </a:cxn>
                <a:cxn ang="10800000">
                  <a:pos x="wd2" y="hd2"/>
                </a:cxn>
                <a:cxn ang="16200000">
                  <a:pos x="wd2" y="hd2"/>
                </a:cxn>
              </a:cxnLst>
              <a:rect l="0" t="0" r="r" b="b"/>
              <a:pathLst>
                <a:path w="21600" h="21600" extrusionOk="0">
                  <a:moveTo>
                    <a:pt x="19918" y="0"/>
                  </a:moveTo>
                  <a:lnTo>
                    <a:pt x="21600" y="46"/>
                  </a:lnTo>
                  <a:lnTo>
                    <a:pt x="21600" y="4912"/>
                  </a:lnTo>
                  <a:lnTo>
                    <a:pt x="19918" y="4820"/>
                  </a:lnTo>
                  <a:cubicBezTo>
                    <a:pt x="13827" y="4820"/>
                    <a:pt x="8889" y="7497"/>
                    <a:pt x="8889" y="10800"/>
                  </a:cubicBezTo>
                  <a:cubicBezTo>
                    <a:pt x="8889" y="14103"/>
                    <a:pt x="13827" y="16780"/>
                    <a:pt x="19918" y="16780"/>
                  </a:cubicBezTo>
                  <a:lnTo>
                    <a:pt x="21600" y="16688"/>
                  </a:lnTo>
                  <a:lnTo>
                    <a:pt x="21600" y="21554"/>
                  </a:lnTo>
                  <a:lnTo>
                    <a:pt x="19918" y="21600"/>
                  </a:lnTo>
                  <a:cubicBezTo>
                    <a:pt x="8917" y="21600"/>
                    <a:pt x="0" y="16765"/>
                    <a:pt x="0" y="10800"/>
                  </a:cubicBezTo>
                  <a:cubicBezTo>
                    <a:pt x="0" y="4835"/>
                    <a:pt x="8917" y="0"/>
                    <a:pt x="19918" y="0"/>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lang="en-GB"/>
            </a:p>
          </p:txBody>
        </p:sp>
      </p:grpSp>
      <p:sp>
        <p:nvSpPr>
          <p:cNvPr id="6" name="Rectangle 9">
            <a:extLst>
              <a:ext uri="{FF2B5EF4-FFF2-40B4-BE49-F238E27FC236}">
                <a16:creationId xmlns:a16="http://schemas.microsoft.com/office/drawing/2014/main" id="{B1E7460C-13DB-24B5-48D4-CEB4AB97AB96}"/>
              </a:ext>
            </a:extLst>
          </p:cNvPr>
          <p:cNvSpPr/>
          <p:nvPr/>
        </p:nvSpPr>
        <p:spPr>
          <a:xfrm>
            <a:off x="1473569" y="4610111"/>
            <a:ext cx="4390000" cy="780421"/>
          </a:xfrm>
          <a:prstGeom prst="rect">
            <a:avLst/>
          </a:prstGeom>
          <a:solidFill>
            <a:schemeClr val="accent2"/>
          </a:solidFill>
          <a:ln w="12700">
            <a:miter lim="400000"/>
          </a:ln>
        </p:spPr>
        <p:txBody>
          <a:bodyPr lIns="45719" rIns="45719" anchor="ctr"/>
          <a:lstStyle/>
          <a:p>
            <a:pPr algn="ctr">
              <a:defRPr>
                <a:solidFill>
                  <a:srgbClr val="FFFFFF"/>
                </a:solidFill>
              </a:defRPr>
            </a:pPr>
            <a:endParaRPr lang="en-GB"/>
          </a:p>
        </p:txBody>
      </p:sp>
      <p:sp>
        <p:nvSpPr>
          <p:cNvPr id="12" name="Rectangle 9">
            <a:extLst>
              <a:ext uri="{FF2B5EF4-FFF2-40B4-BE49-F238E27FC236}">
                <a16:creationId xmlns:a16="http://schemas.microsoft.com/office/drawing/2014/main" id="{8C4B7542-C986-5CC6-0A90-F085F3873F2A}"/>
              </a:ext>
            </a:extLst>
          </p:cNvPr>
          <p:cNvSpPr/>
          <p:nvPr/>
        </p:nvSpPr>
        <p:spPr>
          <a:xfrm>
            <a:off x="1470932" y="1493025"/>
            <a:ext cx="4392637" cy="780421"/>
          </a:xfrm>
          <a:prstGeom prst="rect">
            <a:avLst/>
          </a:prstGeom>
          <a:solidFill>
            <a:schemeClr val="accent2"/>
          </a:solidFill>
          <a:ln w="12700">
            <a:miter lim="400000"/>
          </a:ln>
        </p:spPr>
        <p:txBody>
          <a:bodyPr lIns="45719" rIns="45719" anchor="ctr"/>
          <a:lstStyle/>
          <a:p>
            <a:pPr algn="ctr">
              <a:defRPr>
                <a:solidFill>
                  <a:srgbClr val="FFFFFF"/>
                </a:solidFill>
              </a:defRPr>
            </a:pPr>
            <a:endParaRPr lang="en-GB"/>
          </a:p>
        </p:txBody>
      </p:sp>
      <p:sp>
        <p:nvSpPr>
          <p:cNvPr id="14" name="ZoneTexte 56">
            <a:extLst>
              <a:ext uri="{FF2B5EF4-FFF2-40B4-BE49-F238E27FC236}">
                <a16:creationId xmlns:a16="http://schemas.microsoft.com/office/drawing/2014/main" id="{FE83D53C-5A39-2F55-8070-CF9371BE3C70}"/>
              </a:ext>
            </a:extLst>
          </p:cNvPr>
          <p:cNvSpPr txBox="1"/>
          <p:nvPr/>
        </p:nvSpPr>
        <p:spPr>
          <a:xfrm>
            <a:off x="1628362" y="1470708"/>
            <a:ext cx="4637304" cy="1015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r>
              <a:rPr lang="en-GB" dirty="0">
                <a:latin typeface="Roboto" panose="02000000000000000000" pitchFamily="2" charset="0"/>
                <a:ea typeface="Roboto" panose="02000000000000000000" pitchFamily="2" charset="0"/>
                <a:cs typeface="Roboto" panose="02000000000000000000" pitchFamily="2" charset="0"/>
              </a:rPr>
              <a:t>SUBSCRIBE TO</a:t>
            </a:r>
          </a:p>
          <a:p>
            <a:r>
              <a:rPr lang="en-GB" dirty="0" err="1">
                <a:solidFill>
                  <a:schemeClr val="tx2"/>
                </a:solidFill>
                <a:latin typeface="Roboto" panose="02000000000000000000" pitchFamily="2" charset="0"/>
                <a:ea typeface="Roboto" panose="02000000000000000000" pitchFamily="2" charset="0"/>
              </a:rPr>
              <a:t>efsa.europa.eu</a:t>
            </a:r>
            <a:r>
              <a:rPr lang="en-GB" dirty="0">
                <a:solidFill>
                  <a:schemeClr val="tx2"/>
                </a:solidFill>
                <a:latin typeface="Roboto" panose="02000000000000000000" pitchFamily="2" charset="0"/>
                <a:ea typeface="Roboto" panose="02000000000000000000" pitchFamily="2" charset="0"/>
              </a:rPr>
              <a:t>/</a:t>
            </a:r>
            <a:r>
              <a:rPr lang="en-GB" dirty="0" err="1">
                <a:solidFill>
                  <a:schemeClr val="tx2"/>
                </a:solidFill>
                <a:latin typeface="Roboto" panose="02000000000000000000" pitchFamily="2" charset="0"/>
                <a:ea typeface="Roboto" panose="02000000000000000000" pitchFamily="2" charset="0"/>
              </a:rPr>
              <a:t>en</a:t>
            </a:r>
            <a:r>
              <a:rPr lang="en-GB" dirty="0">
                <a:solidFill>
                  <a:schemeClr val="tx2"/>
                </a:solidFill>
                <a:latin typeface="Roboto" panose="02000000000000000000" pitchFamily="2" charset="0"/>
                <a:ea typeface="Roboto" panose="02000000000000000000" pitchFamily="2" charset="0"/>
              </a:rPr>
              <a:t>/news/newsletters</a:t>
            </a:r>
          </a:p>
          <a:p>
            <a:r>
              <a:rPr lang="en-GB" dirty="0" err="1">
                <a:solidFill>
                  <a:schemeClr val="tx2"/>
                </a:solidFill>
                <a:latin typeface="Roboto" panose="02000000000000000000" pitchFamily="2" charset="0"/>
                <a:ea typeface="Roboto" panose="02000000000000000000" pitchFamily="2" charset="0"/>
              </a:rPr>
              <a:t>efsa.europa.eu</a:t>
            </a:r>
            <a:r>
              <a:rPr lang="en-GB" dirty="0">
                <a:solidFill>
                  <a:schemeClr val="tx2"/>
                </a:solidFill>
                <a:latin typeface="Roboto" panose="02000000000000000000" pitchFamily="2" charset="0"/>
                <a:ea typeface="Roboto" panose="02000000000000000000" pitchFamily="2" charset="0"/>
              </a:rPr>
              <a:t>/</a:t>
            </a:r>
            <a:r>
              <a:rPr lang="en-GB" dirty="0" err="1">
                <a:solidFill>
                  <a:schemeClr val="tx2"/>
                </a:solidFill>
                <a:latin typeface="Roboto" panose="02000000000000000000" pitchFamily="2" charset="0"/>
                <a:ea typeface="Roboto" panose="02000000000000000000" pitchFamily="2" charset="0"/>
              </a:rPr>
              <a:t>en</a:t>
            </a:r>
            <a:r>
              <a:rPr lang="en-GB" dirty="0">
                <a:solidFill>
                  <a:schemeClr val="tx2"/>
                </a:solidFill>
                <a:latin typeface="Roboto" panose="02000000000000000000" pitchFamily="2" charset="0"/>
                <a:ea typeface="Roboto" panose="02000000000000000000" pitchFamily="2" charset="0"/>
              </a:rPr>
              <a:t>/</a:t>
            </a:r>
            <a:r>
              <a:rPr lang="en-GB" dirty="0" err="1">
                <a:solidFill>
                  <a:schemeClr val="tx2"/>
                </a:solidFill>
                <a:latin typeface="Roboto" panose="02000000000000000000" pitchFamily="2" charset="0"/>
                <a:ea typeface="Roboto" panose="02000000000000000000" pitchFamily="2" charset="0"/>
              </a:rPr>
              <a:t>rss</a:t>
            </a:r>
            <a:endParaRPr lang="en-GB" dirty="0">
              <a:solidFill>
                <a:schemeClr val="tx2"/>
              </a:solidFill>
              <a:latin typeface="Roboto" panose="02000000000000000000" pitchFamily="2" charset="0"/>
              <a:ea typeface="Roboto" panose="02000000000000000000" pitchFamily="2" charset="0"/>
            </a:endParaRPr>
          </a:p>
          <a:p>
            <a:r>
              <a:rPr lang="en-GB" dirty="0" err="1">
                <a:solidFill>
                  <a:schemeClr val="tx2"/>
                </a:solidFill>
                <a:latin typeface="Roboto" panose="02000000000000000000" pitchFamily="2" charset="0"/>
                <a:ea typeface="Roboto" panose="02000000000000000000" pitchFamily="2" charset="0"/>
              </a:rPr>
              <a:t>Careers.efsa.europa.eu</a:t>
            </a:r>
            <a:r>
              <a:rPr lang="en-GB" dirty="0">
                <a:solidFill>
                  <a:schemeClr val="tx2"/>
                </a:solidFill>
                <a:latin typeface="Roboto" panose="02000000000000000000" pitchFamily="2" charset="0"/>
                <a:ea typeface="Roboto" panose="02000000000000000000" pitchFamily="2" charset="0"/>
              </a:rPr>
              <a:t> – job alerts</a:t>
            </a:r>
          </a:p>
          <a:p>
            <a:endParaRPr lang="en-GB" dirty="0">
              <a:solidFill>
                <a:schemeClr val="tx2"/>
              </a:solidFill>
              <a:latin typeface="Roboto" panose="02000000000000000000" pitchFamily="2" charset="0"/>
              <a:ea typeface="Roboto" panose="02000000000000000000" pitchFamily="2" charset="0"/>
            </a:endParaRPr>
          </a:p>
        </p:txBody>
      </p:sp>
      <p:sp>
        <p:nvSpPr>
          <p:cNvPr id="15" name="Rectangle 9">
            <a:extLst>
              <a:ext uri="{FF2B5EF4-FFF2-40B4-BE49-F238E27FC236}">
                <a16:creationId xmlns:a16="http://schemas.microsoft.com/office/drawing/2014/main" id="{8F0D1E62-C1C9-7D18-2F0F-B6645A8A665C}"/>
              </a:ext>
            </a:extLst>
          </p:cNvPr>
          <p:cNvSpPr/>
          <p:nvPr/>
        </p:nvSpPr>
        <p:spPr>
          <a:xfrm>
            <a:off x="1473569" y="3068640"/>
            <a:ext cx="4390000" cy="780421"/>
          </a:xfrm>
          <a:prstGeom prst="rect">
            <a:avLst/>
          </a:prstGeom>
          <a:solidFill>
            <a:schemeClr val="accent2"/>
          </a:solidFill>
          <a:ln w="12700">
            <a:miter lim="400000"/>
          </a:ln>
        </p:spPr>
        <p:txBody>
          <a:bodyPr lIns="45719" rIns="45719" anchor="ctr"/>
          <a:lstStyle/>
          <a:p>
            <a:pPr algn="ctr">
              <a:defRPr>
                <a:solidFill>
                  <a:srgbClr val="FFFFFF"/>
                </a:solidFill>
              </a:defRPr>
            </a:pPr>
            <a:endParaRPr lang="en-GB"/>
          </a:p>
        </p:txBody>
      </p:sp>
      <p:sp>
        <p:nvSpPr>
          <p:cNvPr id="18" name="Rectangle 9">
            <a:extLst>
              <a:ext uri="{FF2B5EF4-FFF2-40B4-BE49-F238E27FC236}">
                <a16:creationId xmlns:a16="http://schemas.microsoft.com/office/drawing/2014/main" id="{CAAE01CC-1305-7D4C-17F4-08579B2C07A3}"/>
              </a:ext>
            </a:extLst>
          </p:cNvPr>
          <p:cNvSpPr/>
          <p:nvPr/>
        </p:nvSpPr>
        <p:spPr>
          <a:xfrm>
            <a:off x="6786354" y="4555897"/>
            <a:ext cx="4390000" cy="780421"/>
          </a:xfrm>
          <a:prstGeom prst="rect">
            <a:avLst/>
          </a:prstGeom>
          <a:solidFill>
            <a:schemeClr val="accent2"/>
          </a:solidFill>
          <a:ln w="12700">
            <a:miter lim="400000"/>
          </a:ln>
        </p:spPr>
        <p:txBody>
          <a:bodyPr lIns="45719" rIns="45719" anchor="ctr"/>
          <a:lstStyle/>
          <a:p>
            <a:pPr algn="ctr">
              <a:defRPr>
                <a:solidFill>
                  <a:srgbClr val="FFFFFF"/>
                </a:solidFill>
              </a:defRPr>
            </a:pPr>
            <a:endParaRPr lang="en-GB"/>
          </a:p>
        </p:txBody>
      </p:sp>
      <p:sp>
        <p:nvSpPr>
          <p:cNvPr id="21" name="Rectangle 9">
            <a:extLst>
              <a:ext uri="{FF2B5EF4-FFF2-40B4-BE49-F238E27FC236}">
                <a16:creationId xmlns:a16="http://schemas.microsoft.com/office/drawing/2014/main" id="{3A011846-5AFC-759E-B59D-736292D2E51F}"/>
              </a:ext>
            </a:extLst>
          </p:cNvPr>
          <p:cNvSpPr/>
          <p:nvPr/>
        </p:nvSpPr>
        <p:spPr>
          <a:xfrm>
            <a:off x="6783717" y="1438811"/>
            <a:ext cx="4392637" cy="780421"/>
          </a:xfrm>
          <a:prstGeom prst="rect">
            <a:avLst/>
          </a:prstGeom>
          <a:solidFill>
            <a:schemeClr val="accent2"/>
          </a:solidFill>
          <a:ln w="12700">
            <a:miter lim="400000"/>
          </a:ln>
        </p:spPr>
        <p:txBody>
          <a:bodyPr lIns="45719" rIns="45719" anchor="ctr"/>
          <a:lstStyle/>
          <a:p>
            <a:pPr algn="ctr">
              <a:defRPr>
                <a:solidFill>
                  <a:srgbClr val="FFFFFF"/>
                </a:solidFill>
              </a:defRPr>
            </a:pPr>
            <a:endParaRPr lang="en-GB"/>
          </a:p>
        </p:txBody>
      </p:sp>
      <p:sp>
        <p:nvSpPr>
          <p:cNvPr id="24" name="Rectangle 9">
            <a:extLst>
              <a:ext uri="{FF2B5EF4-FFF2-40B4-BE49-F238E27FC236}">
                <a16:creationId xmlns:a16="http://schemas.microsoft.com/office/drawing/2014/main" id="{ECBB6F6E-4421-733E-9CF9-C914922065FF}"/>
              </a:ext>
            </a:extLst>
          </p:cNvPr>
          <p:cNvSpPr/>
          <p:nvPr/>
        </p:nvSpPr>
        <p:spPr>
          <a:xfrm>
            <a:off x="6786354" y="3000358"/>
            <a:ext cx="4390000" cy="780421"/>
          </a:xfrm>
          <a:prstGeom prst="rect">
            <a:avLst/>
          </a:prstGeom>
          <a:solidFill>
            <a:schemeClr val="accent2"/>
          </a:solidFill>
          <a:ln w="12700">
            <a:miter lim="400000"/>
          </a:ln>
        </p:spPr>
        <p:txBody>
          <a:bodyPr lIns="45719" rIns="45719" anchor="ctr"/>
          <a:lstStyle/>
          <a:p>
            <a:pPr algn="ctr">
              <a:defRPr>
                <a:solidFill>
                  <a:srgbClr val="FFFFFF"/>
                </a:solidFill>
              </a:defRPr>
            </a:pPr>
            <a:endParaRPr lang="en-GB"/>
          </a:p>
        </p:txBody>
      </p:sp>
      <p:sp>
        <p:nvSpPr>
          <p:cNvPr id="27" name="ZoneTexte 56">
            <a:extLst>
              <a:ext uri="{FF2B5EF4-FFF2-40B4-BE49-F238E27FC236}">
                <a16:creationId xmlns:a16="http://schemas.microsoft.com/office/drawing/2014/main" id="{64051B4F-85CB-31BD-5012-C5468F8558D4}"/>
              </a:ext>
            </a:extLst>
          </p:cNvPr>
          <p:cNvSpPr txBox="1"/>
          <p:nvPr/>
        </p:nvSpPr>
        <p:spPr>
          <a:xfrm>
            <a:off x="1628362" y="3126264"/>
            <a:ext cx="463730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r>
              <a:rPr lang="en-GB">
                <a:latin typeface="Roboto" panose="02000000000000000000" pitchFamily="2" charset="0"/>
                <a:ea typeface="Roboto" panose="02000000000000000000" pitchFamily="2" charset="0"/>
                <a:cs typeface="Roboto" panose="02000000000000000000" pitchFamily="2" charset="0"/>
              </a:rPr>
              <a:t>FOLLOW US ON TWITTER</a:t>
            </a:r>
          </a:p>
          <a:p>
            <a:r>
              <a:rPr lang="en-GB">
                <a:solidFill>
                  <a:schemeClr val="tx2"/>
                </a:solidFill>
                <a:latin typeface="Roboto" panose="02000000000000000000" pitchFamily="2" charset="0"/>
                <a:ea typeface="Roboto" panose="02000000000000000000" pitchFamily="2" charset="0"/>
              </a:rPr>
              <a:t>@efsa_eu		@methods_efsa</a:t>
            </a:r>
          </a:p>
          <a:p>
            <a:r>
              <a:rPr lang="en-GB">
                <a:solidFill>
                  <a:schemeClr val="tx2"/>
                </a:solidFill>
                <a:latin typeface="Roboto" panose="02000000000000000000" pitchFamily="2" charset="0"/>
                <a:ea typeface="Roboto" panose="02000000000000000000" pitchFamily="2" charset="0"/>
              </a:rPr>
              <a:t>@plants_efsa	@animals_efsa</a:t>
            </a:r>
          </a:p>
        </p:txBody>
      </p:sp>
      <p:sp>
        <p:nvSpPr>
          <p:cNvPr id="28" name="ZoneTexte 56">
            <a:extLst>
              <a:ext uri="{FF2B5EF4-FFF2-40B4-BE49-F238E27FC236}">
                <a16:creationId xmlns:a16="http://schemas.microsoft.com/office/drawing/2014/main" id="{5BB38347-9560-7DEA-5862-2096A4FA7469}"/>
              </a:ext>
            </a:extLst>
          </p:cNvPr>
          <p:cNvSpPr txBox="1"/>
          <p:nvPr/>
        </p:nvSpPr>
        <p:spPr>
          <a:xfrm>
            <a:off x="1686561" y="4795837"/>
            <a:ext cx="4637304"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r>
              <a:rPr lang="en-GB" dirty="0">
                <a:latin typeface="Roboto" panose="02000000000000000000" pitchFamily="2" charset="0"/>
                <a:ea typeface="Roboto" panose="02000000000000000000" pitchFamily="2" charset="0"/>
                <a:cs typeface="Roboto" panose="02000000000000000000" pitchFamily="2" charset="0"/>
              </a:rPr>
              <a:t>FOLLOW US ON INSTAGRAM</a:t>
            </a:r>
          </a:p>
          <a:p>
            <a:r>
              <a:rPr lang="en-GB" dirty="0">
                <a:solidFill>
                  <a:schemeClr val="tx2"/>
                </a:solidFill>
                <a:latin typeface="Roboto" panose="02000000000000000000" pitchFamily="2" charset="0"/>
                <a:ea typeface="Roboto" panose="02000000000000000000" pitchFamily="2" charset="0"/>
              </a:rPr>
              <a:t>@</a:t>
            </a:r>
            <a:r>
              <a:rPr lang="en-GB" dirty="0" err="1">
                <a:solidFill>
                  <a:schemeClr val="tx2"/>
                </a:solidFill>
                <a:latin typeface="Roboto" panose="02000000000000000000" pitchFamily="2" charset="0"/>
                <a:ea typeface="Roboto" panose="02000000000000000000" pitchFamily="2" charset="0"/>
              </a:rPr>
              <a:t>one_healthenv_eu</a:t>
            </a:r>
            <a:endParaRPr lang="en-GB" dirty="0">
              <a:solidFill>
                <a:schemeClr val="tx2"/>
              </a:solidFill>
              <a:latin typeface="Roboto" panose="02000000000000000000" pitchFamily="2" charset="0"/>
              <a:ea typeface="Roboto" panose="02000000000000000000" pitchFamily="2" charset="0"/>
            </a:endParaRPr>
          </a:p>
        </p:txBody>
      </p:sp>
      <p:sp>
        <p:nvSpPr>
          <p:cNvPr id="30" name="ZoneTexte 56">
            <a:extLst>
              <a:ext uri="{FF2B5EF4-FFF2-40B4-BE49-F238E27FC236}">
                <a16:creationId xmlns:a16="http://schemas.microsoft.com/office/drawing/2014/main" id="{3611ED4B-B0E8-3284-E858-49342E7A1E48}"/>
              </a:ext>
            </a:extLst>
          </p:cNvPr>
          <p:cNvSpPr txBox="1"/>
          <p:nvPr/>
        </p:nvSpPr>
        <p:spPr>
          <a:xfrm>
            <a:off x="6943784" y="4736475"/>
            <a:ext cx="4637304"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r>
              <a:rPr lang="en-GB">
                <a:latin typeface="Roboto" panose="02000000000000000000" pitchFamily="2" charset="0"/>
                <a:ea typeface="Roboto" panose="02000000000000000000" pitchFamily="2" charset="0"/>
                <a:cs typeface="Roboto" panose="02000000000000000000" pitchFamily="2" charset="0"/>
              </a:rPr>
              <a:t>CONTACT US</a:t>
            </a:r>
          </a:p>
          <a:p>
            <a:r>
              <a:rPr lang="en-GB">
                <a:solidFill>
                  <a:schemeClr val="tx2"/>
                </a:solidFill>
                <a:latin typeface="Roboto" panose="02000000000000000000" pitchFamily="2" charset="0"/>
                <a:ea typeface="Roboto" panose="02000000000000000000" pitchFamily="2" charset="0"/>
              </a:rPr>
              <a:t>efsa.europe.eu/en/contact/askefsa</a:t>
            </a:r>
          </a:p>
        </p:txBody>
      </p:sp>
      <p:sp>
        <p:nvSpPr>
          <p:cNvPr id="31" name="ZoneTexte 56">
            <a:extLst>
              <a:ext uri="{FF2B5EF4-FFF2-40B4-BE49-F238E27FC236}">
                <a16:creationId xmlns:a16="http://schemas.microsoft.com/office/drawing/2014/main" id="{4386EF8A-C4CC-F1CE-80AC-DCF090BD2187}"/>
              </a:ext>
            </a:extLst>
          </p:cNvPr>
          <p:cNvSpPr txBox="1"/>
          <p:nvPr/>
        </p:nvSpPr>
        <p:spPr>
          <a:xfrm>
            <a:off x="6943784" y="3188932"/>
            <a:ext cx="4637304"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r>
              <a:rPr lang="en-GB" dirty="0">
                <a:latin typeface="Roboto" panose="02000000000000000000" pitchFamily="2" charset="0"/>
                <a:ea typeface="Roboto" panose="02000000000000000000" pitchFamily="2" charset="0"/>
                <a:cs typeface="Roboto" panose="02000000000000000000" pitchFamily="2" charset="0"/>
              </a:rPr>
              <a:t>FOLLOW US ON LINKEDIN</a:t>
            </a:r>
          </a:p>
          <a:p>
            <a:r>
              <a:rPr lang="en-GB" dirty="0" err="1">
                <a:solidFill>
                  <a:schemeClr val="tx2"/>
                </a:solidFill>
                <a:latin typeface="Roboto" panose="02000000000000000000" pitchFamily="2" charset="0"/>
                <a:ea typeface="Roboto" panose="02000000000000000000" pitchFamily="2" charset="0"/>
              </a:rPr>
              <a:t>Linkedin.com</a:t>
            </a:r>
            <a:r>
              <a:rPr lang="en-GB" dirty="0">
                <a:solidFill>
                  <a:schemeClr val="tx2"/>
                </a:solidFill>
                <a:latin typeface="Roboto" panose="02000000000000000000" pitchFamily="2" charset="0"/>
                <a:ea typeface="Roboto" panose="02000000000000000000" pitchFamily="2" charset="0"/>
              </a:rPr>
              <a:t>/company/</a:t>
            </a:r>
            <a:r>
              <a:rPr lang="en-GB" dirty="0" err="1">
                <a:solidFill>
                  <a:schemeClr val="tx2"/>
                </a:solidFill>
                <a:latin typeface="Roboto" panose="02000000000000000000" pitchFamily="2" charset="0"/>
                <a:ea typeface="Roboto" panose="02000000000000000000" pitchFamily="2" charset="0"/>
              </a:rPr>
              <a:t>efsa</a:t>
            </a:r>
            <a:endParaRPr lang="en-GB" dirty="0">
              <a:solidFill>
                <a:schemeClr val="tx2"/>
              </a:solidFill>
              <a:latin typeface="Roboto" panose="02000000000000000000" pitchFamily="2" charset="0"/>
              <a:ea typeface="Roboto" panose="02000000000000000000" pitchFamily="2" charset="0"/>
            </a:endParaRPr>
          </a:p>
        </p:txBody>
      </p:sp>
      <p:grpSp>
        <p:nvGrpSpPr>
          <p:cNvPr id="44" name="Groupe 13">
            <a:extLst>
              <a:ext uri="{FF2B5EF4-FFF2-40B4-BE49-F238E27FC236}">
                <a16:creationId xmlns:a16="http://schemas.microsoft.com/office/drawing/2014/main" id="{EFE3B626-116D-C4D5-EA79-9841A87FA271}"/>
              </a:ext>
            </a:extLst>
          </p:cNvPr>
          <p:cNvGrpSpPr/>
          <p:nvPr/>
        </p:nvGrpSpPr>
        <p:grpSpPr>
          <a:xfrm>
            <a:off x="12094885" y="606"/>
            <a:ext cx="108001" cy="6857395"/>
            <a:chOff x="0" y="0"/>
            <a:chExt cx="107999" cy="6857393"/>
          </a:xfrm>
        </p:grpSpPr>
        <p:sp>
          <p:nvSpPr>
            <p:cNvPr id="45" name="Rectangle 3">
              <a:extLst>
                <a:ext uri="{FF2B5EF4-FFF2-40B4-BE49-F238E27FC236}">
                  <a16:creationId xmlns:a16="http://schemas.microsoft.com/office/drawing/2014/main" id="{F651A9CA-E9E5-774B-0E0B-9A321C84029F}"/>
                </a:ext>
              </a:extLst>
            </p:cNvPr>
            <p:cNvSpPr/>
            <p:nvPr/>
          </p:nvSpPr>
          <p:spPr>
            <a:xfrm>
              <a:off x="0" y="-1"/>
              <a:ext cx="108000" cy="1717201"/>
            </a:xfrm>
            <a:prstGeom prst="rect">
              <a:avLst/>
            </a:prstGeom>
            <a:solidFill>
              <a:schemeClr val="accent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lang="en-GB"/>
            </a:p>
          </p:txBody>
        </p:sp>
        <p:sp>
          <p:nvSpPr>
            <p:cNvPr id="46" name="Rectangle 6">
              <a:extLst>
                <a:ext uri="{FF2B5EF4-FFF2-40B4-BE49-F238E27FC236}">
                  <a16:creationId xmlns:a16="http://schemas.microsoft.com/office/drawing/2014/main" id="{AE526B60-2DE9-C7E8-1DB7-C840B15A70C1}"/>
                </a:ext>
              </a:extLst>
            </p:cNvPr>
            <p:cNvSpPr/>
            <p:nvPr/>
          </p:nvSpPr>
          <p:spPr>
            <a:xfrm>
              <a:off x="0" y="1711192"/>
              <a:ext cx="108000" cy="1717202"/>
            </a:xfrm>
            <a:prstGeom prst="rect">
              <a:avLst/>
            </a:prstGeom>
            <a:solidFill>
              <a:schemeClr val="accent3"/>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lang="en-GB"/>
            </a:p>
          </p:txBody>
        </p:sp>
        <p:sp>
          <p:nvSpPr>
            <p:cNvPr id="47" name="Rectangle 11">
              <a:extLst>
                <a:ext uri="{FF2B5EF4-FFF2-40B4-BE49-F238E27FC236}">
                  <a16:creationId xmlns:a16="http://schemas.microsoft.com/office/drawing/2014/main" id="{3DD0DAAA-8663-6729-F3E0-F67AFE41CBA4}"/>
                </a:ext>
              </a:extLst>
            </p:cNvPr>
            <p:cNvSpPr/>
            <p:nvPr/>
          </p:nvSpPr>
          <p:spPr>
            <a:xfrm>
              <a:off x="0" y="3425076"/>
              <a:ext cx="108000" cy="1717201"/>
            </a:xfrm>
            <a:prstGeom prst="rect">
              <a:avLst/>
            </a:pr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lang="en-GB"/>
            </a:p>
          </p:txBody>
        </p:sp>
        <p:sp>
          <p:nvSpPr>
            <p:cNvPr id="48" name="Rectangle 12">
              <a:extLst>
                <a:ext uri="{FF2B5EF4-FFF2-40B4-BE49-F238E27FC236}">
                  <a16:creationId xmlns:a16="http://schemas.microsoft.com/office/drawing/2014/main" id="{D87C8BCA-C428-9301-A79C-B50DA7580BDA}"/>
                </a:ext>
              </a:extLst>
            </p:cNvPr>
            <p:cNvSpPr/>
            <p:nvPr/>
          </p:nvSpPr>
          <p:spPr>
            <a:xfrm>
              <a:off x="0" y="5140193"/>
              <a:ext cx="108000" cy="1717201"/>
            </a:xfrm>
            <a:prstGeom prst="rect">
              <a:avLst/>
            </a:prstGeom>
            <a:solidFill>
              <a:schemeClr val="accent4"/>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lang="en-GB"/>
            </a:p>
          </p:txBody>
        </p:sp>
      </p:grpSp>
      <p:sp>
        <p:nvSpPr>
          <p:cNvPr id="9" name="ZoneTexte 56">
            <a:extLst>
              <a:ext uri="{FF2B5EF4-FFF2-40B4-BE49-F238E27FC236}">
                <a16:creationId xmlns:a16="http://schemas.microsoft.com/office/drawing/2014/main" id="{BFC4CF36-B26C-DA79-E0D6-743CBA57CAAC}"/>
              </a:ext>
            </a:extLst>
          </p:cNvPr>
          <p:cNvSpPr txBox="1"/>
          <p:nvPr/>
        </p:nvSpPr>
        <p:spPr>
          <a:xfrm>
            <a:off x="6943784" y="1566961"/>
            <a:ext cx="4637304"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lvl1pPr>
              <a:defRPr sz="1200">
                <a:solidFill>
                  <a:srgbClr val="FFFFFF"/>
                </a:solidFill>
              </a:defRPr>
            </a:lvl1pPr>
          </a:lstStyle>
          <a:p>
            <a:r>
              <a:rPr lang="en-GB" dirty="0">
                <a:latin typeface="Roboto" panose="02000000000000000000" pitchFamily="2" charset="0"/>
                <a:ea typeface="Roboto" panose="02000000000000000000" pitchFamily="2" charset="0"/>
                <a:cs typeface="Roboto" panose="02000000000000000000" pitchFamily="2" charset="0"/>
              </a:rPr>
              <a:t>LISTEN TO OUR PODCAST</a:t>
            </a:r>
          </a:p>
          <a:p>
            <a:r>
              <a:rPr lang="en-GB" dirty="0">
                <a:solidFill>
                  <a:schemeClr val="tx2"/>
                </a:solidFill>
                <a:latin typeface="Roboto" panose="02000000000000000000" pitchFamily="2" charset="0"/>
                <a:ea typeface="Roboto" panose="02000000000000000000" pitchFamily="2" charset="0"/>
              </a:rPr>
              <a:t>Science on the Menu –Spotify, Apple Podcast and YouTube </a:t>
            </a:r>
          </a:p>
        </p:txBody>
      </p:sp>
      <p:pic>
        <p:nvPicPr>
          <p:cNvPr id="11" name="Graphic 10" descr="Podcast with solid fill">
            <a:extLst>
              <a:ext uri="{FF2B5EF4-FFF2-40B4-BE49-F238E27FC236}">
                <a16:creationId xmlns:a16="http://schemas.microsoft.com/office/drawing/2014/main" id="{77E3D40C-0865-9A64-0E7B-B97853AF4F4B}"/>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196928" y="2056444"/>
            <a:ext cx="623967" cy="623967"/>
          </a:xfrm>
          <a:prstGeom prst="rect">
            <a:avLst/>
          </a:prstGeom>
        </p:spPr>
      </p:pic>
      <p:pic>
        <p:nvPicPr>
          <p:cNvPr id="8" name="Image 50" descr="Image 50">
            <a:extLst>
              <a:ext uri="{FF2B5EF4-FFF2-40B4-BE49-F238E27FC236}">
                <a16:creationId xmlns:a16="http://schemas.microsoft.com/office/drawing/2014/main" id="{B71FD201-BD63-5C91-F3F2-F71B8821A160}"/>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708214" y="1977621"/>
            <a:ext cx="978347" cy="978348"/>
          </a:xfrm>
          <a:prstGeom prst="rect">
            <a:avLst/>
          </a:prstGeom>
          <a:ln w="12700">
            <a:miter lim="400000"/>
          </a:ln>
        </p:spPr>
      </p:pic>
      <p:pic>
        <p:nvPicPr>
          <p:cNvPr id="10" name="Image 34">
            <a:extLst>
              <a:ext uri="{FF2B5EF4-FFF2-40B4-BE49-F238E27FC236}">
                <a16:creationId xmlns:a16="http://schemas.microsoft.com/office/drawing/2014/main" id="{021C4424-81BF-67C6-20CA-116AF653E390}"/>
              </a:ext>
            </a:extLst>
          </p:cNvPr>
          <p:cNvPicPr>
            <a:picLocks noChangeAspect="1"/>
          </p:cNvPicPr>
          <p:nvPr/>
        </p:nvPicPr>
        <p:blipFill>
          <a:blip r:embed="rId8" cstate="print">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825589" y="2120237"/>
            <a:ext cx="736333" cy="736333"/>
          </a:xfrm>
          <a:prstGeom prst="rect">
            <a:avLst/>
          </a:prstGeom>
        </p:spPr>
      </p:pic>
      <p:pic>
        <p:nvPicPr>
          <p:cNvPr id="17" name="Image 50" descr="Image 50">
            <a:extLst>
              <a:ext uri="{FF2B5EF4-FFF2-40B4-BE49-F238E27FC236}">
                <a16:creationId xmlns:a16="http://schemas.microsoft.com/office/drawing/2014/main" id="{43E45CF6-65A1-D773-9AB6-2D528B49FC9C}"/>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6023636" y="3484954"/>
            <a:ext cx="978347" cy="978348"/>
          </a:xfrm>
          <a:prstGeom prst="rect">
            <a:avLst/>
          </a:prstGeom>
          <a:ln w="12700">
            <a:miter lim="400000"/>
          </a:ln>
        </p:spPr>
      </p:pic>
      <p:pic>
        <p:nvPicPr>
          <p:cNvPr id="20" name="Image 32">
            <a:extLst>
              <a:ext uri="{FF2B5EF4-FFF2-40B4-BE49-F238E27FC236}">
                <a16:creationId xmlns:a16="http://schemas.microsoft.com/office/drawing/2014/main" id="{1869EC4D-6764-2B3B-0803-290915166E0D}"/>
              </a:ext>
            </a:extLst>
          </p:cNvPr>
          <p:cNvPicPr>
            <a:picLocks noChangeAspect="1"/>
          </p:cNvPicPr>
          <p:nvPr/>
        </p:nvPicPr>
        <p:blipFill>
          <a:blip r:embed="rId10" cstate="print">
            <a:lum bright="70000" contrast="-70000"/>
            <a:extLst>
              <a:ext uri="{BEBA8EAE-BF5A-486C-A8C5-ECC9F3942E4B}">
                <a14:imgProps xmlns:a14="http://schemas.microsoft.com/office/drawing/2010/main">
                  <a14:imgLayer r:embed="rId11">
                    <a14:imgEffect>
                      <a14:artisticPhotocopy/>
                    </a14:imgEffect>
                  </a14:imgLayer>
                </a14:imgProps>
              </a:ext>
              <a:ext uri="{28A0092B-C50C-407E-A947-70E740481C1C}">
                <a14:useLocalDpi xmlns:a14="http://schemas.microsoft.com/office/drawing/2010/main" val="0"/>
              </a:ext>
            </a:extLst>
          </a:blip>
          <a:stretch>
            <a:fillRect/>
          </a:stretch>
        </p:blipFill>
        <p:spPr>
          <a:xfrm>
            <a:off x="796945" y="3592752"/>
            <a:ext cx="889616" cy="889616"/>
          </a:xfrm>
          <a:prstGeom prst="rect">
            <a:avLst/>
          </a:prstGeom>
        </p:spPr>
      </p:pic>
      <p:pic>
        <p:nvPicPr>
          <p:cNvPr id="26" name="Image 40">
            <a:extLst>
              <a:ext uri="{FF2B5EF4-FFF2-40B4-BE49-F238E27FC236}">
                <a16:creationId xmlns:a16="http://schemas.microsoft.com/office/drawing/2014/main" id="{8313B286-7902-6E72-3369-D4860CA5A548}"/>
              </a:ext>
            </a:extLst>
          </p:cNvPr>
          <p:cNvPicPr>
            <a:picLocks noChangeAspect="1"/>
          </p:cNvPicPr>
          <p:nvPr/>
        </p:nvPicPr>
        <p:blipFill>
          <a:blip r:embed="rId12" cstate="print">
            <a:lum bright="70000" contrast="-70000"/>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799882" y="5201215"/>
            <a:ext cx="795991" cy="795991"/>
          </a:xfrm>
          <a:prstGeom prst="rect">
            <a:avLst/>
          </a:prstGeom>
        </p:spPr>
      </p:pic>
      <p:pic>
        <p:nvPicPr>
          <p:cNvPr id="29" name="Image 42">
            <a:extLst>
              <a:ext uri="{FF2B5EF4-FFF2-40B4-BE49-F238E27FC236}">
                <a16:creationId xmlns:a16="http://schemas.microsoft.com/office/drawing/2014/main" id="{9517A188-B1D3-1D4B-426C-83651C722ED4}"/>
              </a:ext>
            </a:extLst>
          </p:cNvPr>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artisticPhotocopy/>
                    </a14:imgEffect>
                  </a14:imgLayer>
                </a14:imgProps>
              </a:ext>
              <a:ext uri="{28A0092B-C50C-407E-A947-70E740481C1C}">
                <a14:useLocalDpi xmlns:a14="http://schemas.microsoft.com/office/drawing/2010/main" val="0"/>
              </a:ext>
            </a:extLst>
          </a:blip>
          <a:stretch>
            <a:fillRect/>
          </a:stretch>
        </p:blipFill>
        <p:spPr>
          <a:xfrm>
            <a:off x="6188424" y="5178511"/>
            <a:ext cx="686872" cy="686872"/>
          </a:xfrm>
          <a:prstGeom prst="rect">
            <a:avLst/>
          </a:prstGeom>
        </p:spPr>
      </p:pic>
      <p:pic>
        <p:nvPicPr>
          <p:cNvPr id="32" name="Image 50" descr="Image 50">
            <a:extLst>
              <a:ext uri="{FF2B5EF4-FFF2-40B4-BE49-F238E27FC236}">
                <a16:creationId xmlns:a16="http://schemas.microsoft.com/office/drawing/2014/main" id="{13E6A8EE-4183-843F-314B-57B7FD26C31F}"/>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701001" y="5094833"/>
            <a:ext cx="978347" cy="978348"/>
          </a:xfrm>
          <a:prstGeom prst="rect">
            <a:avLst/>
          </a:prstGeom>
          <a:ln w="12700">
            <a:miter lim="400000"/>
          </a:ln>
        </p:spPr>
      </p:pic>
      <p:pic>
        <p:nvPicPr>
          <p:cNvPr id="34" name="Image 50" descr="Image 50">
            <a:extLst>
              <a:ext uri="{FF2B5EF4-FFF2-40B4-BE49-F238E27FC236}">
                <a16:creationId xmlns:a16="http://schemas.microsoft.com/office/drawing/2014/main" id="{E5D5D93E-BE47-ACD7-4E19-EAD95BDAFC19}"/>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711366" y="3509613"/>
            <a:ext cx="978347" cy="978348"/>
          </a:xfrm>
          <a:prstGeom prst="rect">
            <a:avLst/>
          </a:prstGeom>
          <a:ln w="12700">
            <a:miter lim="400000"/>
          </a:ln>
        </p:spPr>
      </p:pic>
      <p:pic>
        <p:nvPicPr>
          <p:cNvPr id="36" name="Image 50" descr="Image 50">
            <a:extLst>
              <a:ext uri="{FF2B5EF4-FFF2-40B4-BE49-F238E27FC236}">
                <a16:creationId xmlns:a16="http://schemas.microsoft.com/office/drawing/2014/main" id="{1AAA06A5-B805-DE70-4530-B48A91B0C211}"/>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6054784" y="4997370"/>
            <a:ext cx="978347" cy="978348"/>
          </a:xfrm>
          <a:prstGeom prst="rect">
            <a:avLst/>
          </a:prstGeom>
          <a:ln w="12700">
            <a:miter lim="400000"/>
          </a:ln>
        </p:spPr>
      </p:pic>
      <p:pic>
        <p:nvPicPr>
          <p:cNvPr id="38" name="Image 50" descr="Image 50">
            <a:extLst>
              <a:ext uri="{FF2B5EF4-FFF2-40B4-BE49-F238E27FC236}">
                <a16:creationId xmlns:a16="http://schemas.microsoft.com/office/drawing/2014/main" id="{289102A2-0AF2-EBF0-78B6-A347E368E4FD}"/>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artisticPhotocopy/>
                    </a14:imgEffect>
                  </a14:imgLayer>
                </a14:imgProps>
              </a:ext>
            </a:extLst>
          </a:blip>
          <a:stretch>
            <a:fillRect/>
          </a:stretch>
        </p:blipFill>
        <p:spPr>
          <a:xfrm>
            <a:off x="6042686" y="1831404"/>
            <a:ext cx="978347" cy="978348"/>
          </a:xfrm>
          <a:prstGeom prst="rect">
            <a:avLst/>
          </a:prstGeom>
          <a:ln w="12700">
            <a:miter lim="400000"/>
          </a:ln>
        </p:spPr>
      </p:pic>
      <p:pic>
        <p:nvPicPr>
          <p:cNvPr id="39" name="Image 36">
            <a:extLst>
              <a:ext uri="{FF2B5EF4-FFF2-40B4-BE49-F238E27FC236}">
                <a16:creationId xmlns:a16="http://schemas.microsoft.com/office/drawing/2014/main" id="{C1C431E2-D50B-15F9-FDC3-18440335079C}"/>
              </a:ext>
            </a:extLst>
          </p:cNvPr>
          <p:cNvPicPr>
            <a:picLocks noChangeAspect="1"/>
          </p:cNvPicPr>
          <p:nvPr/>
        </p:nvPicPr>
        <p:blipFill>
          <a:blip r:embed="rId16" cstate="print">
            <a:lum bright="70000" contrast="-70000"/>
            <a:extLst>
              <a:ext uri="{BEBA8EAE-BF5A-486C-A8C5-ECC9F3942E4B}">
                <a14:imgProps xmlns:a14="http://schemas.microsoft.com/office/drawing/2010/main">
                  <a14:imgLayer r:embed="rId17">
                    <a14:imgEffect>
                      <a14:artisticPhotocopy/>
                    </a14:imgEffect>
                  </a14:imgLayer>
                </a14:imgProps>
              </a:ext>
              <a:ext uri="{28A0092B-C50C-407E-A947-70E740481C1C}">
                <a14:useLocalDpi xmlns:a14="http://schemas.microsoft.com/office/drawing/2010/main" val="0"/>
              </a:ext>
            </a:extLst>
          </a:blip>
          <a:stretch>
            <a:fillRect/>
          </a:stretch>
        </p:blipFill>
        <p:spPr>
          <a:xfrm>
            <a:off x="6181752" y="3594723"/>
            <a:ext cx="740038" cy="740038"/>
          </a:xfrm>
          <a:prstGeom prst="rect">
            <a:avLst/>
          </a:prstGeom>
        </p:spPr>
      </p:pic>
    </p:spTree>
    <p:extLst>
      <p:ext uri="{BB962C8B-B14F-4D97-AF65-F5344CB8AC3E}">
        <p14:creationId xmlns:p14="http://schemas.microsoft.com/office/powerpoint/2010/main" val="390122570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A0E4A6-CB74-3E95-A0FD-86A6CEBE6D6A}"/>
              </a:ext>
            </a:extLst>
          </p:cNvPr>
          <p:cNvSpPr/>
          <p:nvPr/>
        </p:nvSpPr>
        <p:spPr>
          <a:xfrm>
            <a:off x="-12034" y="-103306"/>
            <a:ext cx="12204034" cy="5716111"/>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pic>
        <p:nvPicPr>
          <p:cNvPr id="559" name="Espace réservé du contenu 5" descr="Espace réservé du contenu 5"/>
          <p:cNvPicPr>
            <a:picLocks noChangeAspect="1"/>
          </p:cNvPicPr>
          <p:nvPr/>
        </p:nvPicPr>
        <p:blipFill>
          <a:blip r:embed="rId2"/>
          <a:stretch>
            <a:fillRect/>
          </a:stretch>
        </p:blipFill>
        <p:spPr>
          <a:xfrm>
            <a:off x="-12034" y="3510789"/>
            <a:ext cx="3924498" cy="2093991"/>
          </a:xfrm>
          <a:prstGeom prst="rect">
            <a:avLst/>
          </a:prstGeom>
          <a:ln w="12700">
            <a:miter lim="400000"/>
          </a:ln>
        </p:spPr>
      </p:pic>
      <p:sp>
        <p:nvSpPr>
          <p:cNvPr id="5" name="Slide Number">
            <a:extLst>
              <a:ext uri="{FF2B5EF4-FFF2-40B4-BE49-F238E27FC236}">
                <a16:creationId xmlns:a16="http://schemas.microsoft.com/office/drawing/2014/main" id="{6EA74058-3C9C-30F2-98A0-6A5675DCF758}"/>
              </a:ext>
            </a:extLst>
          </p:cNvPr>
          <p:cNvSpPr txBox="1">
            <a:spLocks noGrp="1"/>
          </p:cNvSpPr>
          <p:nvPr>
            <p:ph type="sldNum" sz="quarter" idx="2"/>
          </p:nvPr>
        </p:nvSpPr>
        <p:spPr>
          <a:xfrm>
            <a:off x="9601201" y="6177775"/>
            <a:ext cx="1313396" cy="230621"/>
          </a:xfrm>
          <a:prstGeom prst="rect">
            <a:avLst/>
          </a:prstGeom>
        </p:spPr>
        <p:txBody>
          <a:bodyPr/>
          <a:lstStyle>
            <a:lvl1pPr algn="r">
              <a:defRPr sz="1400">
                <a:solidFill>
                  <a:srgbClr val="465F6F"/>
                </a:solidFill>
                <a:latin typeface="Roboto Bold"/>
                <a:ea typeface="Roboto Bold"/>
                <a:cs typeface="Roboto Bold"/>
                <a:sym typeface="Roboto Bold"/>
              </a:defRPr>
            </a:lvl1pPr>
          </a:lstStyle>
          <a:p>
            <a:fld id="{86CB4B4D-7CA3-9044-876B-883B54F8677D}" type="slidenum">
              <a:rPr lang="fr-BE" smtClean="0"/>
              <a:pPr/>
              <a:t>3</a:t>
            </a:fld>
            <a:endParaRPr lang="fr-BE" dirty="0"/>
          </a:p>
        </p:txBody>
      </p:sp>
      <p:sp>
        <p:nvSpPr>
          <p:cNvPr id="2" name="TextBox 1">
            <a:extLst>
              <a:ext uri="{FF2B5EF4-FFF2-40B4-BE49-F238E27FC236}">
                <a16:creationId xmlns:a16="http://schemas.microsoft.com/office/drawing/2014/main" id="{0ABA1FFB-AFB3-93A8-165C-D4B86BC61932}"/>
              </a:ext>
            </a:extLst>
          </p:cNvPr>
          <p:cNvSpPr txBox="1"/>
          <p:nvPr/>
        </p:nvSpPr>
        <p:spPr>
          <a:xfrm>
            <a:off x="381838" y="5716111"/>
            <a:ext cx="949368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4400" dirty="0"/>
              <a:t>TOR 1 – AVAILABLE VACCINES</a:t>
            </a:r>
            <a:endParaRPr kumimoji="0" lang="en-GB" sz="440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2831419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E002BF06-9DCC-C282-2253-3BA20BF9D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3638" y="5395852"/>
            <a:ext cx="1952709" cy="1368000"/>
          </a:xfrm>
          <a:prstGeom prst="rect">
            <a:avLst/>
          </a:prstGeom>
        </p:spPr>
      </p:pic>
      <p:sp>
        <p:nvSpPr>
          <p:cNvPr id="2" name="Title 1">
            <a:extLst>
              <a:ext uri="{FF2B5EF4-FFF2-40B4-BE49-F238E27FC236}">
                <a16:creationId xmlns:a16="http://schemas.microsoft.com/office/drawing/2014/main" id="{B232108C-C8BD-8BE4-1AA8-E239762084EE}"/>
              </a:ext>
            </a:extLst>
          </p:cNvPr>
          <p:cNvSpPr>
            <a:spLocks noGrp="1"/>
          </p:cNvSpPr>
          <p:nvPr>
            <p:ph type="title"/>
          </p:nvPr>
        </p:nvSpPr>
        <p:spPr/>
        <p:txBody>
          <a:bodyPr/>
          <a:lstStyle/>
          <a:p>
            <a:r>
              <a:rPr lang="en-GB" dirty="0" err="1"/>
              <a:t>ToR</a:t>
            </a:r>
            <a:r>
              <a:rPr lang="en-GB" dirty="0"/>
              <a:t> 1 – AVAILABLE VACCINES</a:t>
            </a:r>
          </a:p>
        </p:txBody>
      </p:sp>
      <p:sp>
        <p:nvSpPr>
          <p:cNvPr id="3" name="Content Placeholder 2">
            <a:extLst>
              <a:ext uri="{FF2B5EF4-FFF2-40B4-BE49-F238E27FC236}">
                <a16:creationId xmlns:a16="http://schemas.microsoft.com/office/drawing/2014/main" id="{CBD4C4AD-CC15-FE1C-7B6F-E41960688CA4}"/>
              </a:ext>
            </a:extLst>
          </p:cNvPr>
          <p:cNvSpPr>
            <a:spLocks noGrp="1"/>
          </p:cNvSpPr>
          <p:nvPr>
            <p:ph sz="half" idx="1"/>
          </p:nvPr>
        </p:nvSpPr>
        <p:spPr>
          <a:xfrm>
            <a:off x="1112921" y="1559638"/>
            <a:ext cx="9966158" cy="3805647"/>
          </a:xfrm>
        </p:spPr>
        <p:txBody>
          <a:bodyPr/>
          <a:lstStyle/>
          <a:p>
            <a:r>
              <a:rPr lang="en-GB" sz="2400" b="1" dirty="0">
                <a:latin typeface="+mn-lt"/>
                <a:ea typeface="Calibri" panose="020F0502020204030204" pitchFamily="34" charset="0"/>
              </a:rPr>
              <a:t>I</a:t>
            </a:r>
            <a:r>
              <a:rPr lang="en-GB" sz="2400" b="1" dirty="0">
                <a:effectLst/>
                <a:latin typeface="+mn-lt"/>
                <a:ea typeface="Calibri" panose="020F0502020204030204" pitchFamily="34" charset="0"/>
              </a:rPr>
              <a:t>nactivated</a:t>
            </a:r>
            <a:r>
              <a:rPr lang="en-GB" sz="2400" dirty="0">
                <a:effectLst/>
                <a:latin typeface="+mn-lt"/>
                <a:ea typeface="Calibri" panose="020F0502020204030204" pitchFamily="34" charset="0"/>
              </a:rPr>
              <a:t> </a:t>
            </a:r>
            <a:r>
              <a:rPr lang="en-GB" sz="2400" b="1" dirty="0">
                <a:effectLst/>
                <a:latin typeface="+mn-lt"/>
                <a:ea typeface="Calibri" panose="020F0502020204030204" pitchFamily="34" charset="0"/>
              </a:rPr>
              <a:t>vaccines</a:t>
            </a:r>
            <a:r>
              <a:rPr lang="en-GB" sz="2400" dirty="0">
                <a:effectLst/>
                <a:latin typeface="+mn-lt"/>
                <a:ea typeface="Calibri" panose="020F0502020204030204" pitchFamily="34" charset="0"/>
              </a:rPr>
              <a:t> or </a:t>
            </a:r>
            <a:r>
              <a:rPr lang="en-GB" sz="2400" b="1" dirty="0">
                <a:effectLst/>
                <a:latin typeface="+mn-lt"/>
                <a:ea typeface="Calibri" panose="020F0502020204030204" pitchFamily="34" charset="0"/>
              </a:rPr>
              <a:t>vaccines based on technologies other than live attenuated AIV</a:t>
            </a:r>
            <a:r>
              <a:rPr lang="en-GB" sz="2400" dirty="0">
                <a:effectLst/>
                <a:latin typeface="+mn-lt"/>
                <a:ea typeface="Yu Mincho" panose="02020400000000000000" pitchFamily="18" charset="-128"/>
              </a:rPr>
              <a:t> </a:t>
            </a:r>
          </a:p>
          <a:p>
            <a:r>
              <a:rPr lang="en-GB" sz="2400" dirty="0">
                <a:effectLst/>
                <a:latin typeface="+mn-lt"/>
                <a:ea typeface="Yu Mincho" panose="02020400000000000000" pitchFamily="18" charset="-128"/>
              </a:rPr>
              <a:t>Prototypes of vaccines still in an early stage of development have been only mentioned when relevant</a:t>
            </a:r>
          </a:p>
          <a:p>
            <a:endParaRPr lang="en-GB" sz="2400" dirty="0">
              <a:latin typeface="+mn-lt"/>
              <a:ea typeface="Yu Mincho" panose="02020400000000000000" pitchFamily="18" charset="-128"/>
            </a:endParaRPr>
          </a:p>
          <a:p>
            <a:r>
              <a:rPr lang="en-GB" sz="2400" b="1" dirty="0">
                <a:effectLst/>
                <a:latin typeface="+mn-lt"/>
                <a:ea typeface="Calibri" panose="020F0502020204030204" pitchFamily="34" charset="0"/>
              </a:rPr>
              <a:t>Data sources</a:t>
            </a:r>
            <a:r>
              <a:rPr lang="en-GB" sz="2400" dirty="0">
                <a:effectLst/>
                <a:latin typeface="+mn-lt"/>
                <a:ea typeface="Calibri" panose="020F0502020204030204" pitchFamily="34" charset="0"/>
              </a:rPr>
              <a:t>: </a:t>
            </a:r>
            <a:br>
              <a:rPr lang="en-GB" sz="2400" dirty="0">
                <a:effectLst/>
                <a:latin typeface="+mn-lt"/>
                <a:ea typeface="Calibri" panose="020F0502020204030204" pitchFamily="34" charset="0"/>
              </a:rPr>
            </a:br>
            <a:r>
              <a:rPr lang="en-GB" sz="2400" dirty="0">
                <a:effectLst/>
                <a:latin typeface="+mn-lt"/>
                <a:ea typeface="Calibri" panose="020F0502020204030204" pitchFamily="34" charset="0"/>
              </a:rPr>
              <a:t> 	information retrieved by the literature review </a:t>
            </a:r>
            <a:br>
              <a:rPr lang="en-GB" sz="2400" dirty="0">
                <a:effectLst/>
                <a:latin typeface="+mn-lt"/>
                <a:ea typeface="Calibri" panose="020F0502020204030204" pitchFamily="34" charset="0"/>
              </a:rPr>
            </a:br>
            <a:r>
              <a:rPr lang="en-GB" sz="2400" dirty="0">
                <a:effectLst/>
                <a:latin typeface="+mn-lt"/>
                <a:ea typeface="Calibri" panose="020F0502020204030204" pitchFamily="34" charset="0"/>
              </a:rPr>
              <a:t> 	pharmaceutical company websites</a:t>
            </a:r>
            <a:br>
              <a:rPr lang="en-GB" sz="2400" dirty="0">
                <a:effectLst/>
                <a:latin typeface="+mn-lt"/>
                <a:ea typeface="Calibri" panose="020F0502020204030204" pitchFamily="34" charset="0"/>
              </a:rPr>
            </a:br>
            <a:r>
              <a:rPr lang="en-GB" sz="2400" dirty="0">
                <a:effectLst/>
                <a:latin typeface="+mn-lt"/>
                <a:ea typeface="Calibri" panose="020F0502020204030204" pitchFamily="34" charset="0"/>
              </a:rPr>
              <a:t> 	responses to the survey and network consultation</a:t>
            </a:r>
            <a:endParaRPr lang="en-GB" sz="2800" dirty="0">
              <a:latin typeface="+mn-lt"/>
            </a:endParaRPr>
          </a:p>
        </p:txBody>
      </p:sp>
      <p:sp>
        <p:nvSpPr>
          <p:cNvPr id="4" name="Slide Number Placeholder 3">
            <a:extLst>
              <a:ext uri="{FF2B5EF4-FFF2-40B4-BE49-F238E27FC236}">
                <a16:creationId xmlns:a16="http://schemas.microsoft.com/office/drawing/2014/main" id="{F3D137CE-E417-1000-D22F-74758FFC576B}"/>
              </a:ext>
            </a:extLst>
          </p:cNvPr>
          <p:cNvSpPr>
            <a:spLocks noGrp="1"/>
          </p:cNvSpPr>
          <p:nvPr>
            <p:ph type="sldNum" sz="quarter" idx="2"/>
          </p:nvPr>
        </p:nvSpPr>
        <p:spPr/>
        <p:txBody>
          <a:bodyPr/>
          <a:lstStyle/>
          <a:p>
            <a:fld id="{86CB4B4D-7CA3-9044-876B-883B54F8677D}" type="slidenum">
              <a:rPr lang="fr-BE" smtClean="0"/>
              <a:pPr/>
              <a:t>4</a:t>
            </a:fld>
            <a:endParaRPr lang="fr-BE" dirty="0"/>
          </a:p>
        </p:txBody>
      </p:sp>
      <p:pic>
        <p:nvPicPr>
          <p:cNvPr id="5" name="Picture 4" descr="Logo, company name&#10;&#10;Description automatically generated">
            <a:extLst>
              <a:ext uri="{FF2B5EF4-FFF2-40B4-BE49-F238E27FC236}">
                <a16:creationId xmlns:a16="http://schemas.microsoft.com/office/drawing/2014/main" id="{940A798D-9C42-A091-4867-946AE2DEB0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8084" y="5851118"/>
            <a:ext cx="4782296" cy="864000"/>
          </a:xfrm>
          <a:prstGeom prst="rect">
            <a:avLst/>
          </a:prstGeom>
        </p:spPr>
      </p:pic>
      <p:pic>
        <p:nvPicPr>
          <p:cNvPr id="8" name="Picture 7" descr="A close-up of a logo&#10;&#10;Description automatically generated with medium confidence">
            <a:extLst>
              <a:ext uri="{FF2B5EF4-FFF2-40B4-BE49-F238E27FC236}">
                <a16:creationId xmlns:a16="http://schemas.microsoft.com/office/drawing/2014/main" id="{61CD21EA-64A9-0108-DED9-14D6B2B4D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3987" y="5575852"/>
            <a:ext cx="3038013" cy="1188000"/>
          </a:xfrm>
          <a:prstGeom prst="rect">
            <a:avLst/>
          </a:prstGeom>
        </p:spPr>
      </p:pic>
    </p:spTree>
    <p:extLst>
      <p:ext uri="{BB962C8B-B14F-4D97-AF65-F5344CB8AC3E}">
        <p14:creationId xmlns:p14="http://schemas.microsoft.com/office/powerpoint/2010/main" val="376352132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2901-3BC7-0E7E-360F-C5987A565ACF}"/>
              </a:ext>
            </a:extLst>
          </p:cNvPr>
          <p:cNvSpPr>
            <a:spLocks noGrp="1"/>
          </p:cNvSpPr>
          <p:nvPr>
            <p:ph type="title"/>
          </p:nvPr>
        </p:nvSpPr>
        <p:spPr/>
        <p:txBody>
          <a:bodyPr/>
          <a:lstStyle/>
          <a:p>
            <a:r>
              <a:rPr lang="en-GB" dirty="0"/>
              <a:t>Tor 1 –VACCINE type and technologies</a:t>
            </a:r>
          </a:p>
        </p:txBody>
      </p:sp>
      <p:sp>
        <p:nvSpPr>
          <p:cNvPr id="3" name="Content Placeholder 2">
            <a:extLst>
              <a:ext uri="{FF2B5EF4-FFF2-40B4-BE49-F238E27FC236}">
                <a16:creationId xmlns:a16="http://schemas.microsoft.com/office/drawing/2014/main" id="{0BF020BD-4756-8404-D209-4851BC26AC42}"/>
              </a:ext>
            </a:extLst>
          </p:cNvPr>
          <p:cNvSpPr>
            <a:spLocks noGrp="1"/>
          </p:cNvSpPr>
          <p:nvPr>
            <p:ph sz="half" idx="1"/>
          </p:nvPr>
        </p:nvSpPr>
        <p:spPr>
          <a:xfrm>
            <a:off x="750770" y="1437855"/>
            <a:ext cx="10550235" cy="3805647"/>
          </a:xfrm>
        </p:spPr>
        <p:txBody>
          <a:bodyPr/>
          <a:lstStyle/>
          <a:p>
            <a:pPr marL="0" lvl="0" indent="0" algn="just">
              <a:lnSpc>
                <a:spcPct val="107000"/>
              </a:lnSpc>
              <a:buNone/>
            </a:pPr>
            <a:r>
              <a:rPr lang="en-GB" sz="2400" dirty="0">
                <a:latin typeface="+mn-lt"/>
                <a:cs typeface="Arial" panose="020B0604020202020204" pitchFamily="34" charset="0"/>
              </a:rPr>
              <a:t>Large array of </a:t>
            </a:r>
            <a:r>
              <a:rPr lang="en-GB" sz="2400" b="1" dirty="0">
                <a:solidFill>
                  <a:schemeClr val="accent2"/>
                </a:solidFill>
                <a:effectLst/>
                <a:latin typeface="+mn-lt"/>
                <a:ea typeface="Calibri" panose="020F0502020204030204" pitchFamily="34" charset="0"/>
                <a:cs typeface="Arial" panose="020B0604020202020204" pitchFamily="34" charset="0"/>
              </a:rPr>
              <a:t>vaccine types and technologies </a:t>
            </a:r>
            <a:r>
              <a:rPr lang="en-GB" sz="2400" dirty="0">
                <a:effectLst/>
                <a:latin typeface="+mn-lt"/>
                <a:ea typeface="Calibri" panose="020F0502020204030204" pitchFamily="34" charset="0"/>
                <a:cs typeface="Arial" panose="020B0604020202020204" pitchFamily="34" charset="0"/>
              </a:rPr>
              <a:t>available with only a small proportion produced commercially and used in the field outside of scientific studies:</a:t>
            </a:r>
          </a:p>
          <a:p>
            <a:pPr marL="476250" lvl="1" indent="-342900" algn="just">
              <a:lnSpc>
                <a:spcPct val="107000"/>
              </a:lnSpc>
              <a:buFont typeface="Symbol" panose="05050102010706020507" pitchFamily="18" charset="2"/>
              <a:buChar char=""/>
            </a:pPr>
            <a:r>
              <a:rPr lang="en-GB" sz="2000" dirty="0">
                <a:effectLst/>
                <a:latin typeface="+mn-lt"/>
                <a:ea typeface="Calibri" panose="020F0502020204030204" pitchFamily="34" charset="0"/>
                <a:cs typeface="Arial" panose="020B0604020202020204" pitchFamily="34" charset="0"/>
              </a:rPr>
              <a:t>classical </a:t>
            </a:r>
            <a:r>
              <a:rPr lang="en-GB" sz="2000" b="1" dirty="0">
                <a:effectLst/>
                <a:latin typeface="+mn-lt"/>
                <a:ea typeface="Calibri" panose="020F0502020204030204" pitchFamily="34" charset="0"/>
                <a:cs typeface="Arial" panose="020B0604020202020204" pitchFamily="34" charset="0"/>
              </a:rPr>
              <a:t>oil-adjuvanted inactivated whole virus</a:t>
            </a:r>
            <a:r>
              <a:rPr lang="en-GB" sz="2000" dirty="0">
                <a:effectLst/>
                <a:latin typeface="+mn-lt"/>
                <a:ea typeface="Calibri" panose="020F0502020204030204" pitchFamily="34" charset="0"/>
                <a:cs typeface="Arial" panose="020B0604020202020204" pitchFamily="34" charset="0"/>
              </a:rPr>
              <a:t> vaccines remain the most widely used (not bound to poultry species-specific limitations, allows for easy manufacturing and offers potential versatility in strain adjustment) but not for </a:t>
            </a:r>
            <a:r>
              <a:rPr lang="en-GB" sz="2000" dirty="0">
                <a:latin typeface="+mn-lt"/>
                <a:cs typeface="Arial" panose="020B0604020202020204" pitchFamily="34" charset="0"/>
              </a:rPr>
              <a:t>DIVA strategies differently from the </a:t>
            </a:r>
            <a:r>
              <a:rPr lang="en-GB" sz="2000" b="1" dirty="0">
                <a:latin typeface="+mn-lt"/>
                <a:cs typeface="Arial" panose="020B0604020202020204" pitchFamily="34" charset="0"/>
              </a:rPr>
              <a:t>recombinant</a:t>
            </a:r>
            <a:r>
              <a:rPr lang="en-GB" sz="2000" dirty="0">
                <a:latin typeface="+mn-lt"/>
                <a:cs typeface="Arial" panose="020B0604020202020204" pitchFamily="34" charset="0"/>
              </a:rPr>
              <a:t> ones that can rely on already commercially available and consolidated serological assays</a:t>
            </a:r>
          </a:p>
          <a:p>
            <a:pPr marL="476250" lvl="1" indent="-342900" algn="just">
              <a:lnSpc>
                <a:spcPct val="107000"/>
              </a:lnSpc>
              <a:buFont typeface="Symbol" panose="05050102010706020507" pitchFamily="18" charset="2"/>
              <a:buChar char=""/>
            </a:pPr>
            <a:r>
              <a:rPr lang="en-GB" sz="2000" dirty="0">
                <a:latin typeface="+mn-lt"/>
                <a:cs typeface="Arial" panose="020B0604020202020204" pitchFamily="34" charset="0"/>
              </a:rPr>
              <a:t>Although there is no specific experience with AI </a:t>
            </a:r>
            <a:r>
              <a:rPr lang="en-GB" sz="2000" b="1" dirty="0">
                <a:latin typeface="+mn-lt"/>
                <a:cs typeface="Arial" panose="020B0604020202020204" pitchFamily="34" charset="0"/>
              </a:rPr>
              <a:t>vectored vaccines </a:t>
            </a:r>
            <a:r>
              <a:rPr lang="en-GB" sz="2000" dirty="0">
                <a:latin typeface="+mn-lt"/>
                <a:cs typeface="Arial" panose="020B0604020202020204" pitchFamily="34" charset="0"/>
              </a:rPr>
              <a:t>in the EU, the same vector backbone technology (e.g. recombinant HVT) is widely used for prevention of other diseases (</a:t>
            </a:r>
            <a:r>
              <a:rPr lang="en-GB" sz="2000" dirty="0" err="1">
                <a:latin typeface="+mn-lt"/>
                <a:cs typeface="Arial" panose="020B0604020202020204" pitchFamily="34" charset="0"/>
              </a:rPr>
              <a:t>e.g</a:t>
            </a:r>
            <a:r>
              <a:rPr lang="en-GB" sz="2000" dirty="0">
                <a:latin typeface="+mn-lt"/>
                <a:cs typeface="Arial" panose="020B0604020202020204" pitchFamily="34" charset="0"/>
              </a:rPr>
              <a:t>, IBD, NDV, ILT) </a:t>
            </a:r>
          </a:p>
          <a:p>
            <a:pPr marL="476250" lvl="1" indent="-342900" algn="just">
              <a:lnSpc>
                <a:spcPct val="107000"/>
              </a:lnSpc>
              <a:buFont typeface="Symbol" panose="05050102010706020507" pitchFamily="18" charset="2"/>
              <a:buChar char=""/>
            </a:pPr>
            <a:r>
              <a:rPr lang="en-GB" sz="2000" b="1" dirty="0">
                <a:latin typeface="+mn-lt"/>
                <a:cs typeface="Arial" panose="020B0604020202020204" pitchFamily="34" charset="0"/>
              </a:rPr>
              <a:t>Nucleic acid-based </a:t>
            </a:r>
            <a:r>
              <a:rPr lang="en-GB" sz="2000" dirty="0">
                <a:latin typeface="+mn-lt"/>
                <a:cs typeface="Arial" panose="020B0604020202020204" pitchFamily="34" charset="0"/>
              </a:rPr>
              <a:t>vaccines hold promise for the poultry sector particularly for their characteristic to allow for a smooth adaptation to the circulating strains compared with whole virus vaccines</a:t>
            </a:r>
          </a:p>
        </p:txBody>
      </p:sp>
      <p:sp>
        <p:nvSpPr>
          <p:cNvPr id="4" name="Slide Number Placeholder 3">
            <a:extLst>
              <a:ext uri="{FF2B5EF4-FFF2-40B4-BE49-F238E27FC236}">
                <a16:creationId xmlns:a16="http://schemas.microsoft.com/office/drawing/2014/main" id="{70BF5434-525F-AC24-9056-14506160859F}"/>
              </a:ext>
            </a:extLst>
          </p:cNvPr>
          <p:cNvSpPr>
            <a:spLocks noGrp="1"/>
          </p:cNvSpPr>
          <p:nvPr>
            <p:ph type="sldNum" sz="quarter" idx="2"/>
          </p:nvPr>
        </p:nvSpPr>
        <p:spPr/>
        <p:txBody>
          <a:bodyPr/>
          <a:lstStyle/>
          <a:p>
            <a:fld id="{86CB4B4D-7CA3-9044-876B-883B54F8677D}" type="slidenum">
              <a:rPr lang="fr-BE" smtClean="0"/>
              <a:pPr/>
              <a:t>5</a:t>
            </a:fld>
            <a:endParaRPr lang="fr-BE" dirty="0"/>
          </a:p>
        </p:txBody>
      </p:sp>
    </p:spTree>
    <p:extLst>
      <p:ext uri="{BB962C8B-B14F-4D97-AF65-F5344CB8AC3E}">
        <p14:creationId xmlns:p14="http://schemas.microsoft.com/office/powerpoint/2010/main" val="55818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2901-3BC7-0E7E-360F-C5987A565ACF}"/>
              </a:ext>
            </a:extLst>
          </p:cNvPr>
          <p:cNvSpPr>
            <a:spLocks noGrp="1"/>
          </p:cNvSpPr>
          <p:nvPr>
            <p:ph type="title"/>
          </p:nvPr>
        </p:nvSpPr>
        <p:spPr/>
        <p:txBody>
          <a:bodyPr/>
          <a:lstStyle/>
          <a:p>
            <a:r>
              <a:rPr lang="en-GB" dirty="0"/>
              <a:t>Tor 1 - available VACCINEs and CHARACTERISTICS</a:t>
            </a:r>
          </a:p>
        </p:txBody>
      </p:sp>
      <p:sp>
        <p:nvSpPr>
          <p:cNvPr id="3" name="Content Placeholder 2">
            <a:extLst>
              <a:ext uri="{FF2B5EF4-FFF2-40B4-BE49-F238E27FC236}">
                <a16:creationId xmlns:a16="http://schemas.microsoft.com/office/drawing/2014/main" id="{0BF020BD-4756-8404-D209-4851BC26AC42}"/>
              </a:ext>
            </a:extLst>
          </p:cNvPr>
          <p:cNvSpPr>
            <a:spLocks noGrp="1"/>
          </p:cNvSpPr>
          <p:nvPr>
            <p:ph sz="half" idx="1"/>
          </p:nvPr>
        </p:nvSpPr>
        <p:spPr>
          <a:xfrm>
            <a:off x="774985" y="1526176"/>
            <a:ext cx="10601131" cy="3805647"/>
          </a:xfrm>
        </p:spPr>
        <p:txBody>
          <a:bodyPr/>
          <a:lstStyle/>
          <a:p>
            <a:pPr marL="342900" indent="-342900" algn="just">
              <a:lnSpc>
                <a:spcPct val="107000"/>
              </a:lnSpc>
              <a:spcBef>
                <a:spcPts val="600"/>
              </a:spcBef>
              <a:spcAft>
                <a:spcPts val="600"/>
              </a:spcAft>
              <a:buFont typeface="Symbol" panose="05050102010706020507" pitchFamily="18" charset="2"/>
              <a:buChar char=""/>
            </a:pPr>
            <a:r>
              <a:rPr lang="en-GB" sz="2000" dirty="0">
                <a:latin typeface="+mn-lt"/>
                <a:ea typeface="Calibri" panose="020F0502020204030204" pitchFamily="34" charset="0"/>
                <a:cs typeface="Arial" panose="020B0604020202020204" pitchFamily="34" charset="0"/>
              </a:rPr>
              <a:t>There is a significant </a:t>
            </a:r>
            <a:r>
              <a:rPr lang="en-GB" sz="2000" b="1" dirty="0">
                <a:latin typeface="+mn-lt"/>
                <a:ea typeface="Calibri" panose="020F0502020204030204" pitchFamily="34" charset="0"/>
                <a:cs typeface="Arial" panose="020B0604020202020204" pitchFamily="34" charset="0"/>
              </a:rPr>
              <a:t>lack of usable and harmonised data </a:t>
            </a:r>
            <a:r>
              <a:rPr lang="en-GB" sz="2000" dirty="0">
                <a:latin typeface="+mn-lt"/>
                <a:ea typeface="Calibri" panose="020F0502020204030204" pitchFamily="34" charset="0"/>
                <a:cs typeface="Arial" panose="020B0604020202020204" pitchFamily="34" charset="0"/>
              </a:rPr>
              <a:t>regarding the </a:t>
            </a:r>
            <a:r>
              <a:rPr lang="en-GB" sz="2000" b="1" dirty="0">
                <a:solidFill>
                  <a:schemeClr val="accent2"/>
                </a:solidFill>
                <a:latin typeface="+mn-lt"/>
                <a:ea typeface="Calibri" panose="020F0502020204030204" pitchFamily="34" charset="0"/>
                <a:cs typeface="Arial" panose="020B0604020202020204" pitchFamily="34" charset="0"/>
              </a:rPr>
              <a:t>characteristics</a:t>
            </a:r>
            <a:r>
              <a:rPr lang="en-GB" sz="2000" dirty="0">
                <a:latin typeface="+mn-lt"/>
                <a:ea typeface="Calibri" panose="020F0502020204030204" pitchFamily="34" charset="0"/>
                <a:cs typeface="Arial" panose="020B0604020202020204" pitchFamily="34" charset="0"/>
              </a:rPr>
              <a:t> of available vaccines</a:t>
            </a:r>
          </a:p>
          <a:p>
            <a:pPr marL="342900" indent="-342900" algn="just">
              <a:lnSpc>
                <a:spcPct val="107000"/>
              </a:lnSpc>
              <a:spcBef>
                <a:spcPts val="600"/>
              </a:spcBef>
              <a:spcAft>
                <a:spcPts val="600"/>
              </a:spcAft>
              <a:buFont typeface="Symbol" panose="05050102010706020507" pitchFamily="18" charset="2"/>
              <a:buChar char=""/>
            </a:pPr>
            <a:r>
              <a:rPr lang="en-GB" sz="2000" dirty="0">
                <a:latin typeface="+mn-lt"/>
                <a:ea typeface="Calibri" panose="020F0502020204030204" pitchFamily="34" charset="0"/>
                <a:cs typeface="Arial" panose="020B0604020202020204" pitchFamily="34" charset="0"/>
              </a:rPr>
              <a:t>Most available poultry vaccines are designed for and evaluated in </a:t>
            </a:r>
            <a:r>
              <a:rPr lang="en-GB" sz="2000" b="1" dirty="0">
                <a:latin typeface="+mn-lt"/>
                <a:ea typeface="Calibri" panose="020F0502020204030204" pitchFamily="34" charset="0"/>
                <a:cs typeface="Arial" panose="020B0604020202020204" pitchFamily="34" charset="0"/>
              </a:rPr>
              <a:t>chickens</a:t>
            </a:r>
          </a:p>
          <a:p>
            <a:pPr marL="342900" indent="-342900" algn="just">
              <a:lnSpc>
                <a:spcPct val="107000"/>
              </a:lnSpc>
              <a:spcBef>
                <a:spcPts val="600"/>
              </a:spcBef>
              <a:spcAft>
                <a:spcPts val="600"/>
              </a:spcAft>
              <a:buFont typeface="Symbol" panose="05050102010706020507" pitchFamily="18" charset="2"/>
              <a:buChar char=""/>
            </a:pPr>
            <a:r>
              <a:rPr lang="en-GB" sz="2000" dirty="0">
                <a:latin typeface="+mn-lt"/>
                <a:ea typeface="Calibri" panose="020F0502020204030204" pitchFamily="34" charset="0"/>
                <a:cs typeface="Arial" panose="020B0604020202020204" pitchFamily="34" charset="0"/>
              </a:rPr>
              <a:t>Most of the available vaccines </a:t>
            </a:r>
            <a:r>
              <a:rPr lang="en-GB" sz="2000" b="1" dirty="0">
                <a:latin typeface="+mn-lt"/>
                <a:ea typeface="Calibri" panose="020F0502020204030204" pitchFamily="34" charset="0"/>
                <a:cs typeface="Arial" panose="020B0604020202020204" pitchFamily="34" charset="0"/>
              </a:rPr>
              <a:t>administered through injection</a:t>
            </a:r>
            <a:endParaRPr lang="en-GB" sz="2000" dirty="0">
              <a:latin typeface="+mn-lt"/>
              <a:ea typeface="Calibri" panose="020F0502020204030204" pitchFamily="34" charset="0"/>
              <a:cs typeface="Arial" panose="020B0604020202020204" pitchFamily="34" charset="0"/>
            </a:endParaRPr>
          </a:p>
          <a:p>
            <a:pPr marL="342900" lvl="0" indent="-342900" algn="just">
              <a:lnSpc>
                <a:spcPct val="107000"/>
              </a:lnSpc>
              <a:buFont typeface="Symbol" panose="05050102010706020507" pitchFamily="18" charset="2"/>
              <a:buChar char=""/>
            </a:pPr>
            <a:r>
              <a:rPr lang="en-GB" sz="2000" dirty="0">
                <a:effectLst/>
                <a:latin typeface="+mn-lt"/>
                <a:ea typeface="Calibri" panose="020F0502020204030204" pitchFamily="34" charset="0"/>
                <a:cs typeface="Arial" panose="020B0604020202020204" pitchFamily="34" charset="0"/>
              </a:rPr>
              <a:t>Minimum </a:t>
            </a:r>
            <a:r>
              <a:rPr lang="en-GB" sz="2000" b="1" dirty="0">
                <a:effectLst/>
                <a:latin typeface="+mn-lt"/>
                <a:ea typeface="Calibri" panose="020F0502020204030204" pitchFamily="34" charset="0"/>
                <a:cs typeface="Arial" panose="020B0604020202020204" pitchFamily="34" charset="0"/>
              </a:rPr>
              <a:t>age for the first administration </a:t>
            </a:r>
            <a:r>
              <a:rPr lang="en-GB" sz="2000" dirty="0">
                <a:effectLst/>
                <a:latin typeface="+mn-lt"/>
                <a:ea typeface="Calibri" panose="020F0502020204030204" pitchFamily="34" charset="0"/>
                <a:cs typeface="Arial" panose="020B0604020202020204" pitchFamily="34" charset="0"/>
              </a:rPr>
              <a:t>varies, ranging from 1 day to 6 weeks of age, with some live vectored vaccines administered </a:t>
            </a:r>
            <a:r>
              <a:rPr lang="en-GB" sz="2000" i="1" dirty="0">
                <a:effectLst/>
                <a:latin typeface="+mn-lt"/>
                <a:ea typeface="Calibri" panose="020F0502020204030204" pitchFamily="34" charset="0"/>
                <a:cs typeface="Arial" panose="020B0604020202020204" pitchFamily="34" charset="0"/>
              </a:rPr>
              <a:t>in-</a:t>
            </a:r>
            <a:r>
              <a:rPr lang="en-GB" sz="2000" i="1" dirty="0" err="1">
                <a:effectLst/>
                <a:latin typeface="+mn-lt"/>
                <a:ea typeface="Calibri" panose="020F0502020204030204" pitchFamily="34" charset="0"/>
                <a:cs typeface="Arial" panose="020B0604020202020204" pitchFamily="34" charset="0"/>
              </a:rPr>
              <a:t>ovo</a:t>
            </a:r>
            <a:r>
              <a:rPr lang="en-GB" sz="2000" dirty="0">
                <a:effectLst/>
                <a:latin typeface="+mn-lt"/>
                <a:ea typeface="Calibri" panose="020F0502020204030204" pitchFamily="34" charset="0"/>
                <a:cs typeface="Arial" panose="020B0604020202020204" pitchFamily="34" charset="0"/>
              </a:rPr>
              <a:t>/in the hatchery</a:t>
            </a:r>
          </a:p>
          <a:p>
            <a:pPr marL="342900" lvl="0" indent="-342900" algn="just">
              <a:lnSpc>
                <a:spcPct val="107000"/>
              </a:lnSpc>
              <a:spcBef>
                <a:spcPts val="600"/>
              </a:spcBef>
              <a:spcAft>
                <a:spcPts val="600"/>
              </a:spcAft>
              <a:buFont typeface="Symbol" panose="05050102010706020507" pitchFamily="18" charset="2"/>
              <a:buChar char=""/>
            </a:pPr>
            <a:r>
              <a:rPr lang="en-GB" sz="2000" dirty="0">
                <a:effectLst/>
                <a:latin typeface="+mn-lt"/>
                <a:ea typeface="Calibri" panose="020F0502020204030204" pitchFamily="34" charset="0"/>
                <a:cs typeface="Arial" panose="020B0604020202020204" pitchFamily="34" charset="0"/>
              </a:rPr>
              <a:t>Certain live vectored vaccines (</a:t>
            </a:r>
            <a:r>
              <a:rPr lang="en-GB" sz="2000" b="1" dirty="0">
                <a:effectLst/>
                <a:latin typeface="+mn-lt"/>
                <a:ea typeface="Calibri" panose="020F0502020204030204" pitchFamily="34" charset="0"/>
                <a:cs typeface="Arial" panose="020B0604020202020204" pitchFamily="34" charset="0"/>
              </a:rPr>
              <a:t>HVT</a:t>
            </a:r>
            <a:r>
              <a:rPr lang="en-GB" sz="2000" dirty="0">
                <a:effectLst/>
                <a:latin typeface="+mn-lt"/>
                <a:ea typeface="Calibri" panose="020F0502020204030204" pitchFamily="34" charset="0"/>
                <a:cs typeface="Arial" panose="020B0604020202020204" pitchFamily="34" charset="0"/>
              </a:rPr>
              <a:t>) are less affected by maternal immunity and can be given early even in the presence of maternally derived antibodies </a:t>
            </a:r>
          </a:p>
          <a:p>
            <a:pPr marL="342900" lvl="0" indent="-342900" algn="just">
              <a:lnSpc>
                <a:spcPct val="107000"/>
              </a:lnSpc>
              <a:spcBef>
                <a:spcPts val="600"/>
              </a:spcBef>
              <a:spcAft>
                <a:spcPts val="600"/>
              </a:spcAft>
              <a:buFont typeface="Symbol" panose="05050102010706020507" pitchFamily="18" charset="2"/>
              <a:buChar char=""/>
            </a:pPr>
            <a:r>
              <a:rPr lang="en-GB" sz="2000" b="1" dirty="0">
                <a:effectLst/>
                <a:latin typeface="+mn-lt"/>
                <a:ea typeface="Calibri" panose="020F0502020204030204" pitchFamily="34" charset="0"/>
                <a:cs typeface="Arial" panose="020B0604020202020204" pitchFamily="34" charset="0"/>
              </a:rPr>
              <a:t>Humoral immunity </a:t>
            </a:r>
            <a:r>
              <a:rPr lang="en-GB" sz="2000" dirty="0">
                <a:effectLst/>
                <a:latin typeface="+mn-lt"/>
                <a:ea typeface="Calibri" panose="020F0502020204030204" pitchFamily="34" charset="0"/>
                <a:cs typeface="Arial" panose="020B0604020202020204" pitchFamily="34" charset="0"/>
              </a:rPr>
              <a:t>has been measured from </a:t>
            </a:r>
            <a:r>
              <a:rPr lang="en-GB" sz="2000" b="1" dirty="0">
                <a:effectLst/>
                <a:latin typeface="+mn-lt"/>
                <a:ea typeface="Calibri" panose="020F0502020204030204" pitchFamily="34" charset="0"/>
                <a:cs typeface="Arial" panose="020B0604020202020204" pitchFamily="34" charset="0"/>
              </a:rPr>
              <a:t>10 to 14 days</a:t>
            </a:r>
            <a:r>
              <a:rPr lang="en-GB" sz="2000" dirty="0">
                <a:effectLst/>
                <a:latin typeface="+mn-lt"/>
                <a:ea typeface="Calibri" panose="020F0502020204030204" pitchFamily="34" charset="0"/>
                <a:cs typeface="Arial" panose="020B0604020202020204" pitchFamily="34" charset="0"/>
              </a:rPr>
              <a:t> following primary vaccination, however more time or even successive vaccine doses may be required to obtain full protective immunity; for HVT there is slower onset of immunity (4 weeks)</a:t>
            </a:r>
          </a:p>
        </p:txBody>
      </p:sp>
      <p:sp>
        <p:nvSpPr>
          <p:cNvPr id="4" name="Slide Number Placeholder 3">
            <a:extLst>
              <a:ext uri="{FF2B5EF4-FFF2-40B4-BE49-F238E27FC236}">
                <a16:creationId xmlns:a16="http://schemas.microsoft.com/office/drawing/2014/main" id="{70BF5434-525F-AC24-9056-14506160859F}"/>
              </a:ext>
            </a:extLst>
          </p:cNvPr>
          <p:cNvSpPr>
            <a:spLocks noGrp="1"/>
          </p:cNvSpPr>
          <p:nvPr>
            <p:ph type="sldNum" sz="quarter" idx="2"/>
          </p:nvPr>
        </p:nvSpPr>
        <p:spPr/>
        <p:txBody>
          <a:bodyPr/>
          <a:lstStyle/>
          <a:p>
            <a:fld id="{86CB4B4D-7CA3-9044-876B-883B54F8677D}" type="slidenum">
              <a:rPr lang="fr-BE" smtClean="0"/>
              <a:pPr/>
              <a:t>6</a:t>
            </a:fld>
            <a:endParaRPr lang="fr-BE" dirty="0"/>
          </a:p>
        </p:txBody>
      </p:sp>
    </p:spTree>
    <p:extLst>
      <p:ext uri="{BB962C8B-B14F-4D97-AF65-F5344CB8AC3E}">
        <p14:creationId xmlns:p14="http://schemas.microsoft.com/office/powerpoint/2010/main" val="249955060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196A-9EB2-4C00-89D0-28A076929720}"/>
              </a:ext>
            </a:extLst>
          </p:cNvPr>
          <p:cNvSpPr>
            <a:spLocks noGrp="1"/>
          </p:cNvSpPr>
          <p:nvPr>
            <p:ph type="title"/>
          </p:nvPr>
        </p:nvSpPr>
        <p:spPr/>
        <p:txBody>
          <a:bodyPr/>
          <a:lstStyle/>
          <a:p>
            <a:r>
              <a:rPr lang="en-GB" dirty="0" err="1"/>
              <a:t>ToR</a:t>
            </a:r>
            <a:r>
              <a:rPr lang="en-GB" dirty="0"/>
              <a:t> 1 – vaccine characteristics</a:t>
            </a:r>
          </a:p>
        </p:txBody>
      </p:sp>
      <p:graphicFrame>
        <p:nvGraphicFramePr>
          <p:cNvPr id="5" name="Content Placeholder 4">
            <a:extLst>
              <a:ext uri="{FF2B5EF4-FFF2-40B4-BE49-F238E27FC236}">
                <a16:creationId xmlns:a16="http://schemas.microsoft.com/office/drawing/2014/main" id="{F2D2A344-10C8-9040-0004-DAB4A58BA4DF}"/>
              </a:ext>
            </a:extLst>
          </p:cNvPr>
          <p:cNvGraphicFramePr>
            <a:graphicFrameLocks noGrp="1"/>
          </p:cNvGraphicFramePr>
          <p:nvPr>
            <p:ph sz="half" idx="1"/>
            <p:extLst>
              <p:ext uri="{D42A27DB-BD31-4B8C-83A1-F6EECF244321}">
                <p14:modId xmlns:p14="http://schemas.microsoft.com/office/powerpoint/2010/main" val="3048363512"/>
              </p:ext>
            </p:extLst>
          </p:nvPr>
        </p:nvGraphicFramePr>
        <p:xfrm>
          <a:off x="0" y="1490067"/>
          <a:ext cx="12191999" cy="5355413"/>
        </p:xfrm>
        <a:graphic>
          <a:graphicData uri="http://schemas.openxmlformats.org/drawingml/2006/table">
            <a:tbl>
              <a:tblPr firstRow="1" firstCol="1" bandRow="1">
                <a:tableStyleId>{EEE7283C-3CF3-47DC-8721-378D4A62B228}</a:tableStyleId>
              </a:tblPr>
              <a:tblGrid>
                <a:gridCol w="1177290">
                  <a:extLst>
                    <a:ext uri="{9D8B030D-6E8A-4147-A177-3AD203B41FA5}">
                      <a16:colId xmlns:a16="http://schemas.microsoft.com/office/drawing/2014/main" val="3572571514"/>
                    </a:ext>
                  </a:extLst>
                </a:gridCol>
                <a:gridCol w="1590710">
                  <a:extLst>
                    <a:ext uri="{9D8B030D-6E8A-4147-A177-3AD203B41FA5}">
                      <a16:colId xmlns:a16="http://schemas.microsoft.com/office/drawing/2014/main" val="1143508754"/>
                    </a:ext>
                  </a:extLst>
                </a:gridCol>
                <a:gridCol w="2071573">
                  <a:extLst>
                    <a:ext uri="{9D8B030D-6E8A-4147-A177-3AD203B41FA5}">
                      <a16:colId xmlns:a16="http://schemas.microsoft.com/office/drawing/2014/main" val="2427867439"/>
                    </a:ext>
                  </a:extLst>
                </a:gridCol>
                <a:gridCol w="1808636">
                  <a:extLst>
                    <a:ext uri="{9D8B030D-6E8A-4147-A177-3AD203B41FA5}">
                      <a16:colId xmlns:a16="http://schemas.microsoft.com/office/drawing/2014/main" val="1904240263"/>
                    </a:ext>
                  </a:extLst>
                </a:gridCol>
                <a:gridCol w="1095790">
                  <a:extLst>
                    <a:ext uri="{9D8B030D-6E8A-4147-A177-3AD203B41FA5}">
                      <a16:colId xmlns:a16="http://schemas.microsoft.com/office/drawing/2014/main" val="1785190598"/>
                    </a:ext>
                  </a:extLst>
                </a:gridCol>
                <a:gridCol w="896000">
                  <a:extLst>
                    <a:ext uri="{9D8B030D-6E8A-4147-A177-3AD203B41FA5}">
                      <a16:colId xmlns:a16="http://schemas.microsoft.com/office/drawing/2014/main" val="2863200372"/>
                    </a:ext>
                  </a:extLst>
                </a:gridCol>
                <a:gridCol w="3552000">
                  <a:extLst>
                    <a:ext uri="{9D8B030D-6E8A-4147-A177-3AD203B41FA5}">
                      <a16:colId xmlns:a16="http://schemas.microsoft.com/office/drawing/2014/main" val="3704549287"/>
                    </a:ext>
                  </a:extLst>
                </a:gridCol>
              </a:tblGrid>
              <a:tr h="504837">
                <a:tc>
                  <a:txBody>
                    <a:bodyPr/>
                    <a:lstStyle/>
                    <a:p>
                      <a:pPr algn="ctr"/>
                      <a:r>
                        <a:rPr lang="en-GB" sz="1500" b="1" dirty="0">
                          <a:effectLst/>
                        </a:rPr>
                        <a:t>Technology</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b="1" dirty="0">
                          <a:effectLst/>
                        </a:rPr>
                        <a:t>Poultry species (experimental data)</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b="1" dirty="0">
                          <a:effectLst/>
                        </a:rPr>
                        <a:t>Administration route</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b="1" dirty="0">
                          <a:effectLst/>
                        </a:rPr>
                        <a:t>Vaccine name</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b="1" dirty="0">
                          <a:effectLst/>
                        </a:rPr>
                        <a:t>Estimated antigenic distance (AU)</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b="1" dirty="0">
                          <a:effectLst/>
                        </a:rPr>
                        <a:t>Lineage, clade </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r>
                        <a:rPr lang="en-GB" sz="1500" b="1" i="0" u="none" strike="noStrike" cap="none" spc="0" baseline="0" dirty="0">
                          <a:solidFill>
                            <a:srgbClr val="FFFFFF"/>
                          </a:solidFill>
                          <a:effectLst/>
                          <a:uFillTx/>
                          <a:latin typeface="Roboto Bold"/>
                          <a:ea typeface="Roboto Bold"/>
                          <a:sym typeface="Roboto Regular"/>
                        </a:rPr>
                        <a:t>Predicted </a:t>
                      </a:r>
                      <a:r>
                        <a:rPr lang="en-GB" sz="1500" b="1" i="0" u="none" strike="noStrike" cap="none" spc="0" baseline="0" dirty="0">
                          <a:solidFill>
                            <a:srgbClr val="FFFFFF"/>
                          </a:solidFill>
                          <a:effectLst/>
                          <a:uFillTx/>
                          <a:latin typeface="Roboto Bold"/>
                          <a:ea typeface="Roboto Bold"/>
                          <a:cs typeface="Roboto Bold"/>
                          <a:sym typeface="Roboto Regular"/>
                        </a:rPr>
                        <a:t>efficacy of a vaccine to stop sustained HPAIV transmission in a vaccinated population</a:t>
                      </a:r>
                      <a:r>
                        <a:rPr lang="en-GB" sz="1500" b="1" i="0" u="none" strike="noStrike" cap="none" spc="0" baseline="0" dirty="0">
                          <a:solidFill>
                            <a:srgbClr val="FFFFFF"/>
                          </a:solidFill>
                          <a:effectLst/>
                          <a:uFillTx/>
                          <a:latin typeface="Roboto Bold"/>
                          <a:ea typeface="Roboto Bold"/>
                          <a:sym typeface="Roboto Regular"/>
                        </a:rPr>
                        <a:t> (VE</a:t>
                      </a:r>
                      <a:r>
                        <a:rPr lang="en-GB" sz="1500" b="1" i="0" u="none" strike="noStrike" cap="none" spc="0" baseline="-25000" dirty="0">
                          <a:solidFill>
                            <a:srgbClr val="FFFFFF"/>
                          </a:solidFill>
                          <a:effectLst/>
                          <a:uFillTx/>
                          <a:latin typeface="Roboto Bold"/>
                          <a:ea typeface="Roboto Bold"/>
                          <a:sym typeface="Roboto Regular"/>
                        </a:rPr>
                        <a:t>T</a:t>
                      </a:r>
                      <a:r>
                        <a:rPr lang="en-GB" sz="1500" b="1" i="0" u="none" strike="noStrike" cap="none" spc="0" baseline="0" dirty="0">
                          <a:solidFill>
                            <a:srgbClr val="FFFFFF"/>
                          </a:solidFill>
                          <a:effectLst/>
                          <a:uFillTx/>
                          <a:latin typeface="Roboto Bold"/>
                          <a:ea typeface="Roboto Bold"/>
                          <a:sym typeface="Roboto Regular"/>
                        </a:rPr>
                        <a:t>)</a:t>
                      </a:r>
                      <a:endParaRPr lang="en-GB" sz="1500" b="1" i="0" u="none" strike="noStrike" cap="none" spc="0" baseline="0" dirty="0">
                        <a:solidFill>
                          <a:srgbClr val="FFFFFF"/>
                        </a:solidFill>
                        <a:effectLst/>
                        <a:uFillTx/>
                        <a:latin typeface="Roboto Bold"/>
                        <a:ea typeface="Roboto Bold"/>
                        <a:cs typeface="Arial" panose="020B0604020202020204" pitchFamily="34" charset="0"/>
                        <a:sym typeface="Roboto Regular"/>
                      </a:endParaRPr>
                    </a:p>
                  </a:txBody>
                  <a:tcPr marL="63105" marR="63105" marT="0" marB="0"/>
                </a:tc>
                <a:extLst>
                  <a:ext uri="{0D108BD9-81ED-4DB2-BD59-A6C34878D82A}">
                    <a16:rowId xmlns:a16="http://schemas.microsoft.com/office/drawing/2014/main" val="2191326819"/>
                  </a:ext>
                </a:extLst>
              </a:tr>
              <a:tr h="504837">
                <a:tc>
                  <a:txBody>
                    <a:bodyPr/>
                    <a:lstStyle/>
                    <a:p>
                      <a:pPr algn="ctr"/>
                      <a:r>
                        <a:rPr lang="en-GB" sz="1500" b="1" dirty="0">
                          <a:effectLst/>
                        </a:rPr>
                        <a:t>Inactivated full virus</a:t>
                      </a:r>
                      <a:endParaRPr lang="en-GB" sz="1500" b="1"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dirty="0">
                          <a:effectLst/>
                        </a:rPr>
                        <a:t>Chickens (Pekin ducks, turkeys)</a:t>
                      </a:r>
                      <a:endParaRPr lang="en-GB" sz="1500"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dirty="0">
                          <a:effectLst/>
                        </a:rPr>
                        <a:t>Subcutaneous or intramuscular</a:t>
                      </a:r>
                      <a:endParaRPr lang="en-GB" sz="1500"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dirty="0">
                          <a:effectLst/>
                        </a:rPr>
                        <a:t>Nobilis Influenza H5N2</a:t>
                      </a:r>
                      <a:r>
                        <a:rPr lang="en-GB" sz="1500" baseline="30000" dirty="0">
                          <a:effectLst/>
                        </a:rPr>
                        <a:t>(NL)</a:t>
                      </a:r>
                      <a:endParaRPr lang="en-GB" sz="1500"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dirty="0">
                          <a:effectLst/>
                        </a:rPr>
                        <a:t>4.37</a:t>
                      </a:r>
                      <a:endParaRPr lang="en-GB" sz="1500" dirty="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a:effectLst/>
                        </a:rPr>
                        <a:t>Eurasian H5</a:t>
                      </a:r>
                      <a:endParaRPr lang="en-GB" sz="1500">
                        <a:effectLst/>
                        <a:latin typeface="+mn-lt"/>
                        <a:ea typeface="Calibri" panose="020F0502020204030204" pitchFamily="34" charset="0"/>
                        <a:cs typeface="Arial" panose="020B0604020202020204" pitchFamily="34" charset="0"/>
                      </a:endParaRPr>
                    </a:p>
                  </a:txBody>
                  <a:tcPr marL="63105" marR="63105" marT="0" marB="0"/>
                </a:tc>
                <a:tc>
                  <a:txBody>
                    <a:bodyPr/>
                    <a:lstStyle/>
                    <a:p>
                      <a:pPr algn="ctr"/>
                      <a:r>
                        <a:rPr lang="en-GB" sz="1500" dirty="0">
                          <a:effectLst/>
                        </a:rPr>
                        <a:t>&lt; 0.5 in chickens after 1 dose</a:t>
                      </a:r>
                      <a:endParaRPr lang="en-GB" sz="1500" dirty="0">
                        <a:effectLst/>
                        <a:latin typeface="+mn-lt"/>
                        <a:ea typeface="Calibri" panose="020F0502020204030204" pitchFamily="34" charset="0"/>
                        <a:cs typeface="Arial" panose="020B0604020202020204" pitchFamily="34" charset="0"/>
                      </a:endParaRPr>
                    </a:p>
                  </a:txBody>
                  <a:tcPr marL="63105" marR="63105" marT="0" marB="0"/>
                </a:tc>
                <a:extLst>
                  <a:ext uri="{0D108BD9-81ED-4DB2-BD59-A6C34878D82A}">
                    <a16:rowId xmlns:a16="http://schemas.microsoft.com/office/drawing/2014/main" val="4046435842"/>
                  </a:ext>
                </a:extLst>
              </a:tr>
              <a:tr h="504837">
                <a:tc>
                  <a:txBody>
                    <a:bodyPr/>
                    <a:lstStyle/>
                    <a:p>
                      <a:pPr algn="ctr"/>
                      <a:r>
                        <a:rPr lang="en-GB" sz="1500" b="1" dirty="0">
                          <a:effectLst/>
                        </a:rPr>
                        <a:t>Inactivated full virus</a:t>
                      </a:r>
                      <a:endParaRPr lang="en-GB" sz="1500" b="1"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Poultry</a:t>
                      </a:r>
                    </a:p>
                    <a:p>
                      <a:pPr algn="ctr"/>
                      <a:r>
                        <a:rPr lang="en-GB" sz="1500" dirty="0">
                          <a:effectLst/>
                        </a:rPr>
                        <a:t>(Muscovy ducks)</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Subcutaneous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err="1">
                          <a:effectLst/>
                        </a:rPr>
                        <a:t>Vaxigen</a:t>
                      </a:r>
                      <a:r>
                        <a:rPr lang="en-GB" sz="1500" dirty="0">
                          <a:effectLst/>
                        </a:rPr>
                        <a:t> Flu H5N8</a:t>
                      </a:r>
                      <a:r>
                        <a:rPr lang="en-GB" sz="1500" baseline="30000" dirty="0">
                          <a:effectLst/>
                        </a:rPr>
                        <a:t>(IT)</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2.32</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2.3.4.4b</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500" dirty="0">
                          <a:solidFill>
                            <a:srgbClr val="000000"/>
                          </a:solidFill>
                          <a:effectLst/>
                        </a:rPr>
                        <a:t>in chickens &gt;0.9;</a:t>
                      </a:r>
                      <a:endParaRPr lang="en-GB" sz="1500" dirty="0">
                        <a:effectLst/>
                      </a:endParaRPr>
                    </a:p>
                    <a:p>
                      <a:pPr algn="ctr">
                        <a:lnSpc>
                          <a:spcPct val="107000"/>
                        </a:lnSpc>
                        <a:spcAft>
                          <a:spcPts val="800"/>
                        </a:spcAft>
                      </a:pPr>
                      <a:r>
                        <a:rPr lang="en-US" sz="1500" dirty="0">
                          <a:solidFill>
                            <a:srgbClr val="000000"/>
                          </a:solidFill>
                          <a:effectLst/>
                        </a:rPr>
                        <a:t>in Muscovy ducks &lt;0.5 after 1 dose, &gt;0.9 after</a:t>
                      </a:r>
                      <a:r>
                        <a:rPr lang="en-US" sz="1500" dirty="0">
                          <a:effectLst/>
                        </a:rPr>
                        <a:t> 2 doses</a:t>
                      </a:r>
                      <a:endParaRPr lang="en-GB" sz="15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617604536"/>
                  </a:ext>
                </a:extLst>
              </a:tr>
              <a:tr h="504837">
                <a:tc>
                  <a:txBody>
                    <a:bodyPr/>
                    <a:lstStyle/>
                    <a:p>
                      <a:pPr algn="ctr"/>
                      <a:r>
                        <a:rPr lang="en-GB" sz="1500" b="1" dirty="0">
                          <a:effectLst/>
                        </a:rPr>
                        <a:t>Subunit</a:t>
                      </a:r>
                      <a:endParaRPr lang="en-GB" sz="1500" b="1"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Chickens (Muscovy, Pekin, mule ducks, turkeys)</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Subcutaneous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it-IT" sz="1500" dirty="0">
                          <a:effectLst/>
                        </a:rPr>
                        <a:t>Volvac B.E.S.T. AI + ND</a:t>
                      </a:r>
                      <a:r>
                        <a:rPr lang="it-IT" sz="1500" baseline="30000" dirty="0">
                          <a:effectLst/>
                        </a:rPr>
                        <a:t>(FR, IT)</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4.18</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2.3.2</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500" dirty="0">
                          <a:solidFill>
                            <a:srgbClr val="000000"/>
                          </a:solidFill>
                          <a:effectLst/>
                        </a:rPr>
                        <a:t>In mule duck &gt; 0.9 (after 2 doses);</a:t>
                      </a:r>
                      <a:endParaRPr lang="en-GB" sz="1500" dirty="0">
                        <a:effectLst/>
                      </a:endParaRPr>
                    </a:p>
                    <a:p>
                      <a:pPr algn="ctr">
                        <a:lnSpc>
                          <a:spcPct val="107000"/>
                        </a:lnSpc>
                        <a:spcAft>
                          <a:spcPts val="800"/>
                        </a:spcAft>
                      </a:pPr>
                      <a:r>
                        <a:rPr lang="en-US" sz="1500" dirty="0">
                          <a:solidFill>
                            <a:srgbClr val="000000"/>
                          </a:solidFill>
                          <a:effectLst/>
                        </a:rPr>
                        <a:t>in Muscovy ducks 0.8-0.9 after 1 dose, &gt;0.9 after 2 doses;</a:t>
                      </a:r>
                      <a:endParaRPr lang="en-GB" sz="1500" dirty="0">
                        <a:effectLst/>
                      </a:endParaRPr>
                    </a:p>
                    <a:p>
                      <a:pPr algn="ctr">
                        <a:lnSpc>
                          <a:spcPct val="107000"/>
                        </a:lnSpc>
                        <a:spcAft>
                          <a:spcPts val="800"/>
                        </a:spcAft>
                      </a:pPr>
                      <a:r>
                        <a:rPr lang="en-US" sz="1500" dirty="0">
                          <a:solidFill>
                            <a:srgbClr val="000000"/>
                          </a:solidFill>
                          <a:effectLst/>
                        </a:rPr>
                        <a:t>in Pekin ducks &gt;0.9 </a:t>
                      </a:r>
                      <a:endParaRPr lang="en-GB" sz="15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5562938"/>
                  </a:ext>
                </a:extLst>
              </a:tr>
              <a:tr h="504837">
                <a:tc>
                  <a:txBody>
                    <a:bodyPr/>
                    <a:lstStyle/>
                    <a:p>
                      <a:pPr algn="ctr"/>
                      <a:r>
                        <a:rPr lang="en-GB" sz="1500" b="1" dirty="0">
                          <a:effectLst/>
                        </a:rPr>
                        <a:t>Live vector</a:t>
                      </a:r>
                      <a:endParaRPr lang="en-GB" sz="1500" b="1"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Chickens</a:t>
                      </a:r>
                    </a:p>
                    <a:p>
                      <a:pPr algn="ctr"/>
                      <a:r>
                        <a:rPr lang="en-GB" sz="1500">
                          <a:effectLst/>
                        </a:rPr>
                        <a:t>(ducks, turkeys)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In </a:t>
                      </a:r>
                      <a:r>
                        <a:rPr lang="en-GB" sz="1500" dirty="0" err="1">
                          <a:effectLst/>
                        </a:rPr>
                        <a:t>ovo</a:t>
                      </a:r>
                      <a:r>
                        <a:rPr lang="en-GB" sz="1500" dirty="0">
                          <a:effectLst/>
                        </a:rPr>
                        <a:t> or subcutaneous</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it-IT" sz="1500" dirty="0">
                          <a:effectLst/>
                        </a:rPr>
                        <a:t>Vectormune AI</a:t>
                      </a:r>
                      <a:r>
                        <a:rPr lang="it-IT" sz="1500" baseline="30000" dirty="0">
                          <a:effectLst/>
                        </a:rPr>
                        <a:t>(IT, NL)</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4.18</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2.2</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500" dirty="0">
                          <a:solidFill>
                            <a:srgbClr val="000000"/>
                          </a:solidFill>
                          <a:effectLst/>
                        </a:rPr>
                        <a:t>in chickens &gt; 0.9;</a:t>
                      </a:r>
                      <a:endParaRPr lang="en-GB" sz="1500" dirty="0">
                        <a:effectLst/>
                      </a:endParaRPr>
                    </a:p>
                    <a:p>
                      <a:pPr algn="ctr">
                        <a:lnSpc>
                          <a:spcPct val="107000"/>
                        </a:lnSpc>
                        <a:spcAft>
                          <a:spcPts val="800"/>
                        </a:spcAft>
                      </a:pPr>
                      <a:r>
                        <a:rPr lang="en-US" sz="1500" dirty="0">
                          <a:effectLst/>
                        </a:rPr>
                        <a:t>in turkeys</a:t>
                      </a:r>
                      <a:r>
                        <a:rPr lang="en-US" sz="1500" dirty="0">
                          <a:solidFill>
                            <a:srgbClr val="000000"/>
                          </a:solidFill>
                          <a:effectLst/>
                        </a:rPr>
                        <a:t> 0.5-0.8</a:t>
                      </a:r>
                      <a:r>
                        <a:rPr lang="en-US" sz="1500" dirty="0">
                          <a:effectLst/>
                        </a:rPr>
                        <a:t> </a:t>
                      </a:r>
                      <a:endParaRPr lang="en-GB" sz="15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17439947"/>
                  </a:ext>
                </a:extLst>
              </a:tr>
              <a:tr h="504837">
                <a:tc>
                  <a:txBody>
                    <a:bodyPr/>
                    <a:lstStyle/>
                    <a:p>
                      <a:pPr algn="ctr"/>
                      <a:r>
                        <a:rPr lang="en-GB" sz="1500" b="1" dirty="0">
                          <a:effectLst/>
                        </a:rPr>
                        <a:t>Replicon</a:t>
                      </a:r>
                      <a:endParaRPr lang="en-GB" sz="1500" b="1"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(ducks, geese, chickens, zoo birds)</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Intramuscular</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Duck H5-SRV vaccine®</a:t>
                      </a:r>
                      <a:r>
                        <a:rPr lang="en-GB" sz="1500" baseline="30000" dirty="0">
                          <a:effectLst/>
                        </a:rPr>
                        <a:t>(FR, HU)</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2.32</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2.3.4.4b</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800"/>
                        </a:spcAft>
                      </a:pPr>
                      <a:r>
                        <a:rPr lang="en-US" sz="1500" dirty="0">
                          <a:solidFill>
                            <a:srgbClr val="000000"/>
                          </a:solidFill>
                          <a:effectLst/>
                        </a:rPr>
                        <a:t>&gt; 0.9 in mule ducks</a:t>
                      </a:r>
                      <a:endParaRPr lang="en-GB" sz="15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02909518"/>
                  </a:ext>
                </a:extLst>
              </a:tr>
              <a:tr h="504837">
                <a:tc>
                  <a:txBody>
                    <a:bodyPr/>
                    <a:lstStyle/>
                    <a:p>
                      <a:pPr algn="ctr"/>
                      <a:r>
                        <a:rPr lang="en-GB" sz="1500" b="1" dirty="0">
                          <a:effectLst/>
                        </a:rPr>
                        <a:t>Nucleic acids (DNA)</a:t>
                      </a:r>
                      <a:endParaRPr lang="en-GB" sz="1500" b="1"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(chickens, turkeys)</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Intramuscular</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err="1">
                          <a:effectLst/>
                        </a:rPr>
                        <a:t>ExactVac</a:t>
                      </a:r>
                      <a:r>
                        <a:rPr lang="en-GB" sz="1500" dirty="0">
                          <a:effectLst/>
                        </a:rPr>
                        <a:t> – </a:t>
                      </a:r>
                      <a:r>
                        <a:rPr lang="en-GB" sz="1500" dirty="0" err="1">
                          <a:effectLst/>
                        </a:rPr>
                        <a:t>Vaxliant</a:t>
                      </a:r>
                      <a:r>
                        <a:rPr lang="en-GB" sz="1500" dirty="0">
                          <a:effectLst/>
                        </a:rPr>
                        <a:t> ENABLE adjuvant</a:t>
                      </a:r>
                      <a:r>
                        <a:rPr lang="en-GB" sz="1500" baseline="30000" dirty="0">
                          <a:effectLst/>
                        </a:rPr>
                        <a:t>(IT, NL)</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2.51</a:t>
                      </a:r>
                      <a:endParaRPr lang="en-GB" sz="1500" dirty="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a:effectLst/>
                        </a:rPr>
                        <a:t>2.3.4.4a</a:t>
                      </a:r>
                      <a:endParaRPr lang="en-GB" sz="1500">
                        <a:effectLst/>
                        <a:latin typeface="+mn-lt"/>
                        <a:ea typeface="Calibri" panose="020F0502020204030204" pitchFamily="34" charset="0"/>
                        <a:cs typeface="Arial" panose="020B0604020202020204" pitchFamily="34" charset="0"/>
                      </a:endParaRPr>
                    </a:p>
                  </a:txBody>
                  <a:tcPr marL="68580" marR="68580" marT="0" marB="0"/>
                </a:tc>
                <a:tc>
                  <a:txBody>
                    <a:bodyPr/>
                    <a:lstStyle/>
                    <a:p>
                      <a:pPr algn="ctr"/>
                      <a:r>
                        <a:rPr lang="en-GB" sz="1500" dirty="0">
                          <a:effectLst/>
                        </a:rPr>
                        <a:t>&lt;0.5 in chickens after 1 dose</a:t>
                      </a:r>
                      <a:endParaRPr lang="en-GB" sz="15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58607704"/>
                  </a:ext>
                </a:extLst>
              </a:tr>
            </a:tbl>
          </a:graphicData>
        </a:graphic>
      </p:graphicFrame>
      <p:sp>
        <p:nvSpPr>
          <p:cNvPr id="3" name="Rectangle: Rounded Corners 2">
            <a:extLst>
              <a:ext uri="{FF2B5EF4-FFF2-40B4-BE49-F238E27FC236}">
                <a16:creationId xmlns:a16="http://schemas.microsoft.com/office/drawing/2014/main" id="{59DB80B3-5A9D-0749-67C5-98FD0917A082}"/>
              </a:ext>
            </a:extLst>
          </p:cNvPr>
          <p:cNvSpPr/>
          <p:nvPr/>
        </p:nvSpPr>
        <p:spPr>
          <a:xfrm>
            <a:off x="42528" y="3725831"/>
            <a:ext cx="12106940" cy="3096000"/>
          </a:xfrm>
          <a:prstGeom prst="roundRect">
            <a:avLst>
              <a:gd name="adj" fmla="val 2357"/>
            </a:avLst>
          </a:prstGeom>
          <a:noFill/>
          <a:ln w="57150"/>
        </p:spPr>
        <p:style>
          <a:lnRef idx="2">
            <a:schemeClr val="accent3"/>
          </a:lnRef>
          <a:fillRef idx="1">
            <a:schemeClr val="lt1"/>
          </a:fillRef>
          <a:effectRef idx="0">
            <a:schemeClr val="accent3"/>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4" name="Rectangle 3">
            <a:extLst>
              <a:ext uri="{FF2B5EF4-FFF2-40B4-BE49-F238E27FC236}">
                <a16:creationId xmlns:a16="http://schemas.microsoft.com/office/drawing/2014/main" id="{E5A06EAD-0B73-675E-659A-40A3B0F02A47}"/>
              </a:ext>
            </a:extLst>
          </p:cNvPr>
          <p:cNvSpPr/>
          <p:nvPr/>
        </p:nvSpPr>
        <p:spPr>
          <a:xfrm>
            <a:off x="2995459" y="4233466"/>
            <a:ext cx="3100539" cy="52321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800" b="1" i="0" u="none" strike="noStrike" cap="none" spc="0" normalizeH="0" baseline="0" dirty="0">
                <a:ln>
                  <a:noFill/>
                </a:ln>
                <a:solidFill>
                  <a:schemeClr val="accent3"/>
                </a:solidFill>
                <a:effectLst/>
                <a:uFillTx/>
                <a:latin typeface="Roboto Regular"/>
                <a:ea typeface="Roboto Regular"/>
                <a:cs typeface="Roboto Regular"/>
                <a:sym typeface="Roboto Regular"/>
              </a:rPr>
              <a:t>DIVA strategies</a:t>
            </a:r>
          </a:p>
        </p:txBody>
      </p:sp>
      <p:sp>
        <p:nvSpPr>
          <p:cNvPr id="7" name="Rectangle: Rounded Corners 6">
            <a:extLst>
              <a:ext uri="{FF2B5EF4-FFF2-40B4-BE49-F238E27FC236}">
                <a16:creationId xmlns:a16="http://schemas.microsoft.com/office/drawing/2014/main" id="{EC4AE821-85FF-3942-CBAE-2F88471A4FBC}"/>
              </a:ext>
            </a:extLst>
          </p:cNvPr>
          <p:cNvSpPr/>
          <p:nvPr/>
        </p:nvSpPr>
        <p:spPr>
          <a:xfrm>
            <a:off x="42528" y="2388358"/>
            <a:ext cx="12106940" cy="518615"/>
          </a:xfrm>
          <a:prstGeom prst="round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sp>
        <p:nvSpPr>
          <p:cNvPr id="8" name="Rectangle 7">
            <a:extLst>
              <a:ext uri="{FF2B5EF4-FFF2-40B4-BE49-F238E27FC236}">
                <a16:creationId xmlns:a16="http://schemas.microsoft.com/office/drawing/2014/main" id="{82E868CC-B3E3-8578-9DBD-EA4E72DD917B}"/>
              </a:ext>
            </a:extLst>
          </p:cNvPr>
          <p:cNvSpPr/>
          <p:nvPr/>
        </p:nvSpPr>
        <p:spPr>
          <a:xfrm>
            <a:off x="1091820" y="1989183"/>
            <a:ext cx="4490114" cy="461663"/>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1" i="0" u="none" strike="noStrike" cap="none" spc="0" normalizeH="0" baseline="0" dirty="0">
                <a:ln>
                  <a:noFill/>
                </a:ln>
                <a:solidFill>
                  <a:srgbClr val="FF0000"/>
                </a:solidFill>
                <a:effectLst/>
                <a:uFillTx/>
                <a:latin typeface="Roboto Regular"/>
                <a:ea typeface="Roboto Regular"/>
                <a:cs typeface="Roboto Regular"/>
                <a:sym typeface="Roboto Regular"/>
              </a:rPr>
              <a:t>The only authorised in th</a:t>
            </a:r>
            <a:r>
              <a:rPr lang="en-GB" sz="2400" b="1" dirty="0">
                <a:solidFill>
                  <a:srgbClr val="FF0000"/>
                </a:solidFill>
              </a:rPr>
              <a:t>e EU</a:t>
            </a:r>
            <a:endParaRPr kumimoji="0" lang="en-GB" sz="2400" b="1" i="0" u="none" strike="noStrike" cap="none" spc="0" normalizeH="0" baseline="0" dirty="0">
              <a:ln>
                <a:noFill/>
              </a:ln>
              <a:solidFill>
                <a:srgbClr val="FF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37476277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2901-3BC7-0E7E-360F-C5987A565ACF}"/>
              </a:ext>
            </a:extLst>
          </p:cNvPr>
          <p:cNvSpPr>
            <a:spLocks noGrp="1"/>
          </p:cNvSpPr>
          <p:nvPr>
            <p:ph type="title"/>
          </p:nvPr>
        </p:nvSpPr>
        <p:spPr/>
        <p:txBody>
          <a:bodyPr/>
          <a:lstStyle/>
          <a:p>
            <a:r>
              <a:rPr lang="en-GB" dirty="0"/>
              <a:t>Tor 1 - Recommendations</a:t>
            </a:r>
          </a:p>
        </p:txBody>
      </p:sp>
      <p:sp>
        <p:nvSpPr>
          <p:cNvPr id="3" name="Content Placeholder 2">
            <a:extLst>
              <a:ext uri="{FF2B5EF4-FFF2-40B4-BE49-F238E27FC236}">
                <a16:creationId xmlns:a16="http://schemas.microsoft.com/office/drawing/2014/main" id="{0BF020BD-4756-8404-D209-4851BC26AC42}"/>
              </a:ext>
            </a:extLst>
          </p:cNvPr>
          <p:cNvSpPr>
            <a:spLocks noGrp="1"/>
          </p:cNvSpPr>
          <p:nvPr>
            <p:ph sz="half" idx="1"/>
          </p:nvPr>
        </p:nvSpPr>
        <p:spPr>
          <a:xfrm>
            <a:off x="502446" y="1381800"/>
            <a:ext cx="11070429" cy="3805647"/>
          </a:xfrm>
        </p:spPr>
        <p:txBody>
          <a:bodyPr/>
          <a:lstStyle/>
          <a:p>
            <a:pPr marL="342900" lvl="0" indent="-342900" algn="just">
              <a:lnSpc>
                <a:spcPct val="107000"/>
              </a:lnSpc>
              <a:buFont typeface="Symbol" panose="05050102010706020507" pitchFamily="18" charset="2"/>
              <a:buChar char=""/>
            </a:pPr>
            <a:r>
              <a:rPr lang="en-GB" sz="2400" dirty="0">
                <a:latin typeface="+mn-lt"/>
                <a:cs typeface="Arial" panose="020B0604020202020204" pitchFamily="34" charset="0"/>
              </a:rPr>
              <a:t>Generate</a:t>
            </a:r>
            <a:r>
              <a:rPr lang="en-GB" sz="2400" dirty="0">
                <a:solidFill>
                  <a:schemeClr val="accent1"/>
                </a:solidFill>
                <a:effectLst/>
                <a:latin typeface="+mn-lt"/>
                <a:ea typeface="Calibri" panose="020F0502020204030204" pitchFamily="34" charset="0"/>
                <a:cs typeface="Arial" panose="020B0604020202020204" pitchFamily="34" charset="0"/>
              </a:rPr>
              <a:t> </a:t>
            </a:r>
            <a:r>
              <a:rPr lang="en-GB" sz="2400" b="1" dirty="0">
                <a:latin typeface="+mn-lt"/>
                <a:cs typeface="Arial" panose="020B0604020202020204" pitchFamily="34" charset="0"/>
              </a:rPr>
              <a:t>suitable and harmonised data on</a:t>
            </a:r>
            <a:r>
              <a:rPr lang="en-GB" sz="2400" dirty="0">
                <a:latin typeface="+mn-lt"/>
                <a:cs typeface="Arial" panose="020B0604020202020204" pitchFamily="34" charset="0"/>
              </a:rPr>
              <a:t>: </a:t>
            </a:r>
          </a:p>
          <a:p>
            <a:pPr marL="655637" lvl="2" indent="-342900" algn="just">
              <a:lnSpc>
                <a:spcPct val="107000"/>
              </a:lnSpc>
              <a:spcBef>
                <a:spcPts val="600"/>
              </a:spcBef>
              <a:buFont typeface="Wingdings" panose="05000000000000000000" pitchFamily="2" charset="2"/>
              <a:buChar char="Ø"/>
            </a:pPr>
            <a:r>
              <a:rPr lang="en-GB" sz="2400" dirty="0">
                <a:latin typeface="+mn-lt"/>
                <a:cs typeface="Arial" panose="020B0604020202020204" pitchFamily="34" charset="0"/>
              </a:rPr>
              <a:t>the </a:t>
            </a:r>
            <a:r>
              <a:rPr lang="en-GB" sz="2400" b="1" dirty="0">
                <a:latin typeface="+mn-lt"/>
                <a:cs typeface="Arial" panose="020B0604020202020204" pitchFamily="34" charset="0"/>
              </a:rPr>
              <a:t>onset and duration of immunity </a:t>
            </a:r>
            <a:r>
              <a:rPr lang="en-GB" sz="2400" dirty="0">
                <a:latin typeface="+mn-lt"/>
                <a:cs typeface="Arial" panose="020B0604020202020204" pitchFamily="34" charset="0"/>
              </a:rPr>
              <a:t>particularly for long living poultry types</a:t>
            </a:r>
          </a:p>
          <a:p>
            <a:pPr marL="655637" lvl="2" indent="-342900" algn="just">
              <a:lnSpc>
                <a:spcPct val="107000"/>
              </a:lnSpc>
              <a:spcBef>
                <a:spcPts val="600"/>
              </a:spcBef>
              <a:buFont typeface="Wingdings" panose="05000000000000000000" pitchFamily="2" charset="2"/>
              <a:buChar char="Ø"/>
            </a:pPr>
            <a:r>
              <a:rPr lang="en-GB" sz="2400" dirty="0">
                <a:latin typeface="+mn-lt"/>
                <a:cs typeface="Arial" panose="020B0604020202020204" pitchFamily="34" charset="0"/>
              </a:rPr>
              <a:t>the </a:t>
            </a:r>
            <a:r>
              <a:rPr lang="en-GB" sz="2400" b="1" dirty="0">
                <a:latin typeface="+mn-lt"/>
                <a:cs typeface="Arial" panose="020B0604020202020204" pitchFamily="34" charset="0"/>
              </a:rPr>
              <a:t>impact of maternal immunity </a:t>
            </a:r>
          </a:p>
          <a:p>
            <a:pPr marL="655637" lvl="2" indent="-342900" algn="just">
              <a:lnSpc>
                <a:spcPct val="107000"/>
              </a:lnSpc>
              <a:spcBef>
                <a:spcPts val="600"/>
              </a:spcBef>
              <a:buFont typeface="Wingdings" panose="05000000000000000000" pitchFamily="2" charset="2"/>
              <a:buChar char="Ø"/>
            </a:pPr>
            <a:r>
              <a:rPr lang="en-GB" sz="2400" dirty="0">
                <a:latin typeface="+mn-lt"/>
                <a:cs typeface="Arial" panose="020B0604020202020204" pitchFamily="34" charset="0"/>
              </a:rPr>
              <a:t>the indications of vaccines for </a:t>
            </a:r>
            <a:r>
              <a:rPr lang="en-GB" sz="2400" b="1" dirty="0">
                <a:latin typeface="+mn-lt"/>
                <a:cs typeface="Arial" panose="020B0604020202020204" pitchFamily="34" charset="0"/>
              </a:rPr>
              <a:t>poultry species other than chickens </a:t>
            </a:r>
            <a:r>
              <a:rPr lang="en-GB" sz="2400" dirty="0">
                <a:latin typeface="+mn-lt"/>
                <a:cs typeface="Arial" panose="020B0604020202020204" pitchFamily="34" charset="0"/>
              </a:rPr>
              <a:t>and considering </a:t>
            </a:r>
            <a:r>
              <a:rPr lang="en-GB" sz="2400" b="1" dirty="0">
                <a:latin typeface="+mn-lt"/>
                <a:cs typeface="Arial" panose="020B0604020202020204" pitchFamily="34" charset="0"/>
              </a:rPr>
              <a:t>different poultry production types</a:t>
            </a:r>
          </a:p>
          <a:p>
            <a:pPr marL="655637" lvl="2" indent="-342900" algn="just">
              <a:lnSpc>
                <a:spcPct val="107000"/>
              </a:lnSpc>
              <a:spcBef>
                <a:spcPts val="600"/>
              </a:spcBef>
              <a:buFont typeface="Wingdings" panose="05000000000000000000" pitchFamily="2" charset="2"/>
              <a:buChar char="Ø"/>
            </a:pPr>
            <a:r>
              <a:rPr lang="en-GB" sz="2400" b="1" dirty="0">
                <a:latin typeface="+mn-lt"/>
                <a:ea typeface="Calibri" panose="020F0502020204030204" pitchFamily="34" charset="0"/>
                <a:cs typeface="Arial" panose="020B0604020202020204" pitchFamily="34" charset="0"/>
              </a:rPr>
              <a:t>VE</a:t>
            </a:r>
            <a:r>
              <a:rPr lang="en-GB" sz="2400" dirty="0">
                <a:latin typeface="+mn-lt"/>
                <a:ea typeface="Calibri" panose="020F0502020204030204" pitchFamily="34" charset="0"/>
                <a:cs typeface="Arial" panose="020B0604020202020204" pitchFamily="34" charset="0"/>
              </a:rPr>
              <a:t> to reduce R</a:t>
            </a:r>
            <a:r>
              <a:rPr lang="en-GB" sz="2400" baseline="-25000" dirty="0">
                <a:latin typeface="+mn-lt"/>
                <a:ea typeface="Calibri" panose="020F0502020204030204" pitchFamily="34" charset="0"/>
                <a:cs typeface="Arial" panose="020B0604020202020204" pitchFamily="34" charset="0"/>
              </a:rPr>
              <a:t>0</a:t>
            </a:r>
            <a:r>
              <a:rPr lang="en-GB" sz="2400" dirty="0">
                <a:latin typeface="+mn-lt"/>
                <a:ea typeface="Calibri" panose="020F0502020204030204" pitchFamily="34" charset="0"/>
                <a:cs typeface="Arial" panose="020B0604020202020204" pitchFamily="34" charset="0"/>
              </a:rPr>
              <a:t>&lt;1 under</a:t>
            </a:r>
            <a:r>
              <a:rPr lang="en-GB" sz="2400" dirty="0">
                <a:solidFill>
                  <a:srgbClr val="002060"/>
                </a:solidFill>
                <a:latin typeface="+mn-lt"/>
                <a:ea typeface="Calibri" panose="020F0502020204030204" pitchFamily="34" charset="0"/>
                <a:cs typeface="Arial" panose="020B0604020202020204" pitchFamily="34" charset="0"/>
              </a:rPr>
              <a:t> </a:t>
            </a:r>
            <a:r>
              <a:rPr lang="en-GB" sz="2400" b="1" dirty="0">
                <a:latin typeface="+mn-lt"/>
                <a:ea typeface="Calibri" panose="020F0502020204030204" pitchFamily="34" charset="0"/>
                <a:cs typeface="Arial" panose="020B0604020202020204" pitchFamily="34" charset="0"/>
              </a:rPr>
              <a:t>experimental </a:t>
            </a:r>
            <a:r>
              <a:rPr lang="en-GB" sz="2400" dirty="0">
                <a:latin typeface="+mn-lt"/>
                <a:ea typeface="Calibri" panose="020F0502020204030204" pitchFamily="34" charset="0"/>
                <a:cs typeface="Arial" panose="020B0604020202020204" pitchFamily="34" charset="0"/>
              </a:rPr>
              <a:t>condition and to assess </a:t>
            </a:r>
            <a:r>
              <a:rPr lang="en-GB" sz="2400" b="1" dirty="0">
                <a:latin typeface="+mn-lt"/>
                <a:ea typeface="Calibri" panose="020F0502020204030204" pitchFamily="34" charset="0"/>
                <a:cs typeface="Arial" panose="020B0604020202020204" pitchFamily="34" charset="0"/>
              </a:rPr>
              <a:t>effectiveness in field trials</a:t>
            </a:r>
            <a:r>
              <a:rPr lang="en-GB" sz="2400" dirty="0">
                <a:latin typeface="+mn-lt"/>
                <a:ea typeface="Calibri" panose="020F0502020204030204" pitchFamily="34" charset="0"/>
                <a:cs typeface="Arial" panose="020B0604020202020204" pitchFamily="34" charset="0"/>
              </a:rPr>
              <a:t> taking into account regional differences</a:t>
            </a:r>
            <a:endParaRPr lang="en-GB" sz="2400" b="1" dirty="0">
              <a:latin typeface="+mn-lt"/>
              <a:cs typeface="Arial" panose="020B0604020202020204" pitchFamily="34" charset="0"/>
            </a:endParaRPr>
          </a:p>
          <a:p>
            <a:pPr marL="655637" lvl="2" indent="-342900" algn="just">
              <a:lnSpc>
                <a:spcPct val="107000"/>
              </a:lnSpc>
              <a:spcBef>
                <a:spcPts val="600"/>
              </a:spcBef>
              <a:buFont typeface="Wingdings" panose="05000000000000000000" pitchFamily="2" charset="2"/>
              <a:buChar char="Ø"/>
            </a:pPr>
            <a:endParaRPr lang="en-GB" sz="2400" b="1" dirty="0">
              <a:latin typeface="+mn-lt"/>
              <a:cs typeface="Arial" panose="020B0604020202020204" pitchFamily="34" charset="0"/>
            </a:endParaRPr>
          </a:p>
          <a:p>
            <a:pPr marL="342900" lvl="0" indent="-342900" algn="just">
              <a:lnSpc>
                <a:spcPct val="107000"/>
              </a:lnSpc>
              <a:buFont typeface="Symbol" panose="05050102010706020507" pitchFamily="18" charset="2"/>
              <a:buChar char=""/>
            </a:pPr>
            <a:r>
              <a:rPr lang="en-GB" sz="2400" dirty="0">
                <a:latin typeface="+mn-lt"/>
                <a:cs typeface="Arial" panose="020B0604020202020204" pitchFamily="34" charset="0"/>
              </a:rPr>
              <a:t>The development of </a:t>
            </a:r>
            <a:r>
              <a:rPr lang="en-GB" sz="2400" b="1" dirty="0">
                <a:latin typeface="+mn-lt"/>
                <a:cs typeface="Arial" panose="020B0604020202020204" pitchFamily="34" charset="0"/>
              </a:rPr>
              <a:t>mass applicable</a:t>
            </a:r>
            <a:r>
              <a:rPr lang="en-GB" sz="2400" dirty="0">
                <a:latin typeface="+mn-lt"/>
                <a:cs typeface="Arial" panose="020B0604020202020204" pitchFamily="34" charset="0"/>
              </a:rPr>
              <a:t> AI vaccines</a:t>
            </a:r>
          </a:p>
          <a:p>
            <a:pPr marL="342900" indent="-342900" algn="just">
              <a:lnSpc>
                <a:spcPct val="107000"/>
              </a:lnSpc>
              <a:buFont typeface="Symbol" panose="05050102010706020507" pitchFamily="18" charset="2"/>
              <a:buChar char=""/>
            </a:pPr>
            <a:r>
              <a:rPr lang="en-GB" sz="2400" dirty="0">
                <a:latin typeface="+mn-lt"/>
                <a:cs typeface="Arial" panose="020B0604020202020204" pitchFamily="34" charset="0"/>
              </a:rPr>
              <a:t>The </a:t>
            </a:r>
            <a:r>
              <a:rPr lang="en-GB" sz="2400" b="1" dirty="0">
                <a:latin typeface="+mn-lt"/>
                <a:cs typeface="Arial" panose="020B0604020202020204" pitchFamily="34" charset="0"/>
              </a:rPr>
              <a:t>rapidly update </a:t>
            </a:r>
            <a:r>
              <a:rPr lang="en-GB" sz="2400" dirty="0">
                <a:latin typeface="+mn-lt"/>
                <a:cs typeface="Arial" panose="020B0604020202020204" pitchFamily="34" charset="0"/>
              </a:rPr>
              <a:t>if required based on the antigenic match; for this purpose, continuous surveillance efforts to </a:t>
            </a:r>
            <a:r>
              <a:rPr lang="en-GB" sz="2400" b="1" dirty="0">
                <a:latin typeface="+mn-lt"/>
                <a:cs typeface="Arial" panose="020B0604020202020204" pitchFamily="34" charset="0"/>
              </a:rPr>
              <a:t>monitor virus evolution</a:t>
            </a:r>
            <a:r>
              <a:rPr lang="en-GB" sz="2400" dirty="0">
                <a:latin typeface="+mn-lt"/>
                <a:cs typeface="Arial" panose="020B0604020202020204" pitchFamily="34" charset="0"/>
              </a:rPr>
              <a:t> are needed</a:t>
            </a:r>
          </a:p>
          <a:p>
            <a:pPr marL="342900" lvl="0" indent="-342900" algn="just">
              <a:lnSpc>
                <a:spcPct val="107000"/>
              </a:lnSpc>
              <a:buFont typeface="Symbol" panose="05050102010706020507" pitchFamily="18" charset="2"/>
              <a:buChar char=""/>
            </a:pPr>
            <a:endParaRPr lang="en-GB" sz="2400" dirty="0">
              <a:latin typeface="+mn-lt"/>
              <a:cs typeface="Arial" panose="020B0604020202020204" pitchFamily="34" charset="0"/>
            </a:endParaRPr>
          </a:p>
          <a:p>
            <a:pPr marL="0" lvl="0" indent="0" algn="just">
              <a:lnSpc>
                <a:spcPct val="107000"/>
              </a:lnSpc>
              <a:buNone/>
            </a:pPr>
            <a:endParaRPr lang="en-GB" sz="2400" dirty="0">
              <a:latin typeface="+mn-lt"/>
              <a:cs typeface="Arial" panose="020B0604020202020204" pitchFamily="34" charset="0"/>
            </a:endParaRPr>
          </a:p>
        </p:txBody>
      </p:sp>
      <p:sp>
        <p:nvSpPr>
          <p:cNvPr id="4" name="Slide Number Placeholder 3">
            <a:extLst>
              <a:ext uri="{FF2B5EF4-FFF2-40B4-BE49-F238E27FC236}">
                <a16:creationId xmlns:a16="http://schemas.microsoft.com/office/drawing/2014/main" id="{70BF5434-525F-AC24-9056-14506160859F}"/>
              </a:ext>
            </a:extLst>
          </p:cNvPr>
          <p:cNvSpPr>
            <a:spLocks noGrp="1"/>
          </p:cNvSpPr>
          <p:nvPr>
            <p:ph type="sldNum" sz="quarter" idx="2"/>
          </p:nvPr>
        </p:nvSpPr>
        <p:spPr/>
        <p:txBody>
          <a:bodyPr/>
          <a:lstStyle/>
          <a:p>
            <a:fld id="{86CB4B4D-7CA3-9044-876B-883B54F8677D}" type="slidenum">
              <a:rPr lang="fr-BE" smtClean="0"/>
              <a:pPr/>
              <a:t>8</a:t>
            </a:fld>
            <a:endParaRPr lang="fr-BE" dirty="0"/>
          </a:p>
        </p:txBody>
      </p:sp>
    </p:spTree>
    <p:extLst>
      <p:ext uri="{BB962C8B-B14F-4D97-AF65-F5344CB8AC3E}">
        <p14:creationId xmlns:p14="http://schemas.microsoft.com/office/powerpoint/2010/main" val="275652062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A0E4A6-CB74-3E95-A0FD-86A6CEBE6D6A}"/>
              </a:ext>
            </a:extLst>
          </p:cNvPr>
          <p:cNvSpPr/>
          <p:nvPr/>
        </p:nvSpPr>
        <p:spPr>
          <a:xfrm>
            <a:off x="-12034" y="-103306"/>
            <a:ext cx="12204034" cy="5716111"/>
          </a:xfrm>
          <a:prstGeom prst="rect">
            <a:avLst/>
          </a:prstGeom>
          <a:solidFill>
            <a:schemeClr val="accent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latin typeface="Roboto Regular"/>
              <a:ea typeface="Roboto Regular"/>
              <a:cs typeface="Roboto Regular"/>
              <a:sym typeface="Roboto Regular"/>
            </a:endParaRPr>
          </a:p>
        </p:txBody>
      </p:sp>
      <p:pic>
        <p:nvPicPr>
          <p:cNvPr id="559" name="Espace réservé du contenu 5" descr="Espace réservé du contenu 5"/>
          <p:cNvPicPr>
            <a:picLocks noChangeAspect="1"/>
          </p:cNvPicPr>
          <p:nvPr/>
        </p:nvPicPr>
        <p:blipFill>
          <a:blip r:embed="rId3"/>
          <a:stretch>
            <a:fillRect/>
          </a:stretch>
        </p:blipFill>
        <p:spPr>
          <a:xfrm>
            <a:off x="-12034" y="3510789"/>
            <a:ext cx="3924498" cy="2093991"/>
          </a:xfrm>
          <a:prstGeom prst="rect">
            <a:avLst/>
          </a:prstGeom>
          <a:ln w="12700">
            <a:miter lim="400000"/>
          </a:ln>
        </p:spPr>
      </p:pic>
      <p:sp>
        <p:nvSpPr>
          <p:cNvPr id="5" name="Slide Number">
            <a:extLst>
              <a:ext uri="{FF2B5EF4-FFF2-40B4-BE49-F238E27FC236}">
                <a16:creationId xmlns:a16="http://schemas.microsoft.com/office/drawing/2014/main" id="{6EA74058-3C9C-30F2-98A0-6A5675DCF758}"/>
              </a:ext>
            </a:extLst>
          </p:cNvPr>
          <p:cNvSpPr txBox="1">
            <a:spLocks noGrp="1"/>
          </p:cNvSpPr>
          <p:nvPr>
            <p:ph type="sldNum" sz="quarter" idx="2"/>
          </p:nvPr>
        </p:nvSpPr>
        <p:spPr>
          <a:xfrm>
            <a:off x="9601201" y="6177775"/>
            <a:ext cx="1313396" cy="230621"/>
          </a:xfrm>
          <a:prstGeom prst="rect">
            <a:avLst/>
          </a:prstGeom>
        </p:spPr>
        <p:txBody>
          <a:bodyPr/>
          <a:lstStyle>
            <a:lvl1pPr algn="r">
              <a:defRPr sz="1400">
                <a:solidFill>
                  <a:srgbClr val="465F6F"/>
                </a:solidFill>
                <a:latin typeface="Roboto Bold"/>
                <a:ea typeface="Roboto Bold"/>
                <a:cs typeface="Roboto Bold"/>
                <a:sym typeface="Roboto Bold"/>
              </a:defRPr>
            </a:lvl1pPr>
          </a:lstStyle>
          <a:p>
            <a:fld id="{86CB4B4D-7CA3-9044-876B-883B54F8677D}" type="slidenum">
              <a:rPr lang="fr-BE" smtClean="0"/>
              <a:pPr/>
              <a:t>9</a:t>
            </a:fld>
            <a:endParaRPr lang="fr-BE" dirty="0"/>
          </a:p>
        </p:txBody>
      </p:sp>
      <p:sp>
        <p:nvSpPr>
          <p:cNvPr id="2" name="TextBox 1">
            <a:extLst>
              <a:ext uri="{FF2B5EF4-FFF2-40B4-BE49-F238E27FC236}">
                <a16:creationId xmlns:a16="http://schemas.microsoft.com/office/drawing/2014/main" id="{0ABA1FFB-AFB3-93A8-165C-D4B86BC61932}"/>
              </a:ext>
            </a:extLst>
          </p:cNvPr>
          <p:cNvSpPr txBox="1"/>
          <p:nvPr/>
        </p:nvSpPr>
        <p:spPr>
          <a:xfrm>
            <a:off x="381838" y="5716111"/>
            <a:ext cx="999660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fr-FR" sz="4400" dirty="0"/>
              <a:t>TOR 2 – VACCINATION STRATEGIES</a:t>
            </a:r>
            <a:endParaRPr kumimoji="0" lang="en-GB" sz="4400" i="0" u="none" strike="noStrike" cap="none" spc="0" normalizeH="0" baseline="0" dirty="0">
              <a:ln>
                <a:noFill/>
              </a:ln>
              <a:solidFill>
                <a:srgbClr val="000000"/>
              </a:solidFill>
              <a:effectLst/>
              <a:uFillTx/>
              <a:latin typeface="Roboto Regular"/>
              <a:ea typeface="Roboto Regular"/>
              <a:cs typeface="Roboto Regular"/>
              <a:sym typeface="Roboto Regular"/>
            </a:endParaRPr>
          </a:p>
        </p:txBody>
      </p:sp>
    </p:spTree>
    <p:extLst>
      <p:ext uri="{BB962C8B-B14F-4D97-AF65-F5344CB8AC3E}">
        <p14:creationId xmlns:p14="http://schemas.microsoft.com/office/powerpoint/2010/main" val="1770415760"/>
      </p:ext>
    </p:extLst>
  </p:cSld>
  <p:clrMapOvr>
    <a:masterClrMapping/>
  </p:clrMapOvr>
  <p:transition spd="med"/>
</p:sld>
</file>

<file path=ppt/theme/theme1.xml><?xml version="1.0" encoding="utf-8"?>
<a:theme xmlns:a="http://schemas.openxmlformats.org/drawingml/2006/main" name="Thème Office">
  <a:themeElements>
    <a:clrScheme name="EFSA2022NW">
      <a:dk1>
        <a:srgbClr val="000000"/>
      </a:dk1>
      <a:lt1>
        <a:srgbClr val="FFFFFF"/>
      </a:lt1>
      <a:dk2>
        <a:srgbClr val="22284D"/>
      </a:dk2>
      <a:lt2>
        <a:srgbClr val="E7E6E6"/>
      </a:lt2>
      <a:accent1>
        <a:srgbClr val="38B292"/>
      </a:accent1>
      <a:accent2>
        <a:srgbClr val="F9B112"/>
      </a:accent2>
      <a:accent3>
        <a:srgbClr val="1D3786"/>
      </a:accent3>
      <a:accent4>
        <a:srgbClr val="455E6F"/>
      </a:accent4>
      <a:accent5>
        <a:srgbClr val="E3C3A2"/>
      </a:accent5>
      <a:accent6>
        <a:srgbClr val="CBB250"/>
      </a:accent6>
      <a:hlink>
        <a:srgbClr val="BACB43"/>
      </a:hlink>
      <a:folHlink>
        <a:srgbClr val="5C9118"/>
      </a:folHlink>
    </a:clrScheme>
    <a:fontScheme name="EFSApc">
      <a:majorFont>
        <a:latin typeface="Roboto"/>
        <a:ea typeface="Calibri"/>
        <a:cs typeface="Calibri"/>
      </a:majorFont>
      <a:minorFont>
        <a:latin typeface="Roboto"/>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EFSA New Office 365 PowerPoint" id="{0FF12F27-7295-874B-95DB-3A79D5F1BC93}" vid="{F1B4053D-4254-DA49-B92E-2327EE939E6D}"/>
    </a:ext>
  </a:extLst>
</a:theme>
</file>

<file path=ppt/theme/theme2.xml><?xml version="1.0" encoding="utf-8"?>
<a:theme xmlns:a="http://schemas.openxmlformats.org/drawingml/2006/main" name="EFSA Design">
  <a:themeElements>
    <a:clrScheme name="EFSA General Scheme">
      <a:dk1>
        <a:srgbClr val="000000"/>
      </a:dk1>
      <a:lt1>
        <a:srgbClr val="FFFFFF"/>
      </a:lt1>
      <a:dk2>
        <a:srgbClr val="9E9F9E"/>
      </a:dk2>
      <a:lt2>
        <a:srgbClr val="E7E6E6"/>
      </a:lt2>
      <a:accent1>
        <a:srgbClr val="EF9801"/>
      </a:accent1>
      <a:accent2>
        <a:srgbClr val="85B2CC"/>
      </a:accent2>
      <a:accent3>
        <a:srgbClr val="969696"/>
      </a:accent3>
      <a:accent4>
        <a:srgbClr val="58B0CD"/>
      </a:accent4>
      <a:accent5>
        <a:srgbClr val="1AAE8E"/>
      </a:accent5>
      <a:accent6>
        <a:srgbClr val="75C1A3"/>
      </a:accent6>
      <a:hlink>
        <a:srgbClr val="B14D97"/>
      </a:hlink>
      <a:folHlink>
        <a:srgbClr val="E46DA5"/>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16.96" id="{7C9F69D1-38C9-4564-B68F-717B3E5487A7}" vid="{4E1DA46F-764A-45A3-A9F2-A27AA45C1B6A}"/>
    </a:ext>
  </a:extLst>
</a:theme>
</file>

<file path=ppt/theme/theme3.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38B292"/>
      </a:accent1>
      <a:accent2>
        <a:srgbClr val="F9B112"/>
      </a:accent2>
      <a:accent3>
        <a:srgbClr val="1D3786"/>
      </a:accent3>
      <a:accent4>
        <a:srgbClr val="455E6F"/>
      </a:accent4>
      <a:accent5>
        <a:srgbClr val="E3C3A2"/>
      </a:accent5>
      <a:accent6>
        <a:srgbClr val="CBB250"/>
      </a:accent6>
      <a:hlink>
        <a:srgbClr val="0000FF"/>
      </a:hlink>
      <a:folHlink>
        <a:srgbClr val="FF00FF"/>
      </a:folHlink>
    </a:clrScheme>
    <a:fontScheme name="Thème Office">
      <a:majorFont>
        <a:latin typeface="Calibri"/>
        <a:ea typeface="Calibri"/>
        <a:cs typeface="Calibri"/>
      </a:majorFont>
      <a:minorFont>
        <a:latin typeface="Helvetica"/>
        <a:ea typeface="Helvetica"/>
        <a:cs typeface="Helvetica"/>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Roboto Regular"/>
            <a:ea typeface="Roboto Regular"/>
            <a:cs typeface="Roboto Regular"/>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06a174b-e315-48bd-aa0a-cdaddc44250b}" enabled="0" method="" siteId="{406a174b-e315-48bd-aa0a-cdaddc44250b}" removed="1"/>
</clbl:labelList>
</file>

<file path=docProps/app.xml><?xml version="1.0" encoding="utf-8"?>
<Properties xmlns="http://schemas.openxmlformats.org/officeDocument/2006/extended-properties" xmlns:vt="http://schemas.openxmlformats.org/officeDocument/2006/docPropsVTypes">
  <Template>2023_PowerPoint</Template>
  <TotalTime>0</TotalTime>
  <Words>1708</Words>
  <Application>Microsoft Office PowerPoint</Application>
  <PresentationFormat>Widescreen</PresentationFormat>
  <Paragraphs>212</Paragraphs>
  <Slides>22</Slides>
  <Notes>20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Roboto Regular</vt:lpstr>
      <vt:lpstr>Roboto Bold</vt:lpstr>
      <vt:lpstr>Arial</vt:lpstr>
      <vt:lpstr>Roboto</vt:lpstr>
      <vt:lpstr>Calibri</vt:lpstr>
      <vt:lpstr>Tahoma</vt:lpstr>
      <vt:lpstr>Verdana</vt:lpstr>
      <vt:lpstr>Wingdings</vt:lpstr>
      <vt:lpstr>Symbol</vt:lpstr>
      <vt:lpstr>Cambria Math</vt:lpstr>
      <vt:lpstr>Thème Office</vt:lpstr>
      <vt:lpstr>EFSA Design</vt:lpstr>
      <vt:lpstr>Vaccination of poultry against HPAI  Available vaccines and  vaccination strategies</vt:lpstr>
      <vt:lpstr>Term of References</vt:lpstr>
      <vt:lpstr>PowerPoint Presentation</vt:lpstr>
      <vt:lpstr>ToR 1 – AVAILABLE VACCINES</vt:lpstr>
      <vt:lpstr>Tor 1 –VACCINE type and technologies</vt:lpstr>
      <vt:lpstr>Tor 1 - available VACCINEs and CHARACTERISTICS</vt:lpstr>
      <vt:lpstr>ToR 1 – vaccine characteristics</vt:lpstr>
      <vt:lpstr>Tor 1 - Recommendations</vt:lpstr>
      <vt:lpstr>PowerPoint Presentation</vt:lpstr>
      <vt:lpstr>ToR 2 – VACCINATION STRATEGy scenarios</vt:lpstr>
      <vt:lpstr>Tor 2 – transmission maps</vt:lpstr>
      <vt:lpstr>TOR 2 – vaccination scenarios</vt:lpstr>
      <vt:lpstr>Tor 2 – vaccination scenarios</vt:lpstr>
      <vt:lpstr>Tor 2 – vaccination scenarios</vt:lpstr>
      <vt:lpstr>Tor 2 – vaccination scenarios</vt:lpstr>
      <vt:lpstr>Tor 2 – vaccination scenarios</vt:lpstr>
      <vt:lpstr>Tor 2 – vaccination scenarios</vt:lpstr>
      <vt:lpstr>Tor 2 – Recommendations</vt:lpstr>
      <vt:lpstr>Tor 2 – Recommendations</vt:lpstr>
      <vt:lpstr>Thanks to all the Experts involved</vt:lpstr>
      <vt:lpstr>PowerPoint Presentation</vt:lpstr>
      <vt:lpstr>Stay connected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2024-02-27T17:45:13Z</dcterms:created>
  <dcterms:modified xsi:type="dcterms:W3CDTF">2024-02-27T17:45:21Z</dcterms:modified>
  <cp:category/>
</cp:coreProperties>
</file>