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91" r:id="rId3"/>
    <p:sldMasterId id="2147483711" r:id="rId4"/>
    <p:sldMasterId id="2147483752" r:id="rId5"/>
  </p:sldMasterIdLst>
  <p:notesMasterIdLst>
    <p:notesMasterId r:id="rId40"/>
  </p:notesMasterIdLst>
  <p:handoutMasterIdLst>
    <p:handoutMasterId r:id="rId41"/>
  </p:handoutMasterIdLst>
  <p:sldIdLst>
    <p:sldId id="258" r:id="rId6"/>
    <p:sldId id="404" r:id="rId7"/>
    <p:sldId id="278" r:id="rId8"/>
    <p:sldId id="457" r:id="rId9"/>
    <p:sldId id="408" r:id="rId10"/>
    <p:sldId id="414" r:id="rId11"/>
    <p:sldId id="412" r:id="rId12"/>
    <p:sldId id="418" r:id="rId13"/>
    <p:sldId id="413" r:id="rId14"/>
    <p:sldId id="419" r:id="rId15"/>
    <p:sldId id="420" r:id="rId16"/>
    <p:sldId id="445" r:id="rId17"/>
    <p:sldId id="423" r:id="rId18"/>
    <p:sldId id="455" r:id="rId19"/>
    <p:sldId id="456" r:id="rId20"/>
    <p:sldId id="424" r:id="rId21"/>
    <p:sldId id="421" r:id="rId22"/>
    <p:sldId id="422" r:id="rId23"/>
    <p:sldId id="431" r:id="rId24"/>
    <p:sldId id="426" r:id="rId25"/>
    <p:sldId id="437" r:id="rId26"/>
    <p:sldId id="436" r:id="rId27"/>
    <p:sldId id="454" r:id="rId28"/>
    <p:sldId id="439" r:id="rId29"/>
    <p:sldId id="448" r:id="rId30"/>
    <p:sldId id="427" r:id="rId31"/>
    <p:sldId id="452" r:id="rId32"/>
    <p:sldId id="458" r:id="rId33"/>
    <p:sldId id="447" r:id="rId34"/>
    <p:sldId id="459" r:id="rId35"/>
    <p:sldId id="430" r:id="rId36"/>
    <p:sldId id="429" r:id="rId37"/>
    <p:sldId id="432" r:id="rId38"/>
    <p:sldId id="284" r:id="rId39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B9C"/>
    <a:srgbClr val="024EA2"/>
    <a:srgbClr val="59989D"/>
    <a:srgbClr val="035DC1"/>
    <a:srgbClr val="0356B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0" y="36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07524-19D7-411F-855E-5258A417FDE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FECCA56-5B4A-409C-AAF2-887DF854785E}">
      <dgm:prSet custT="1"/>
      <dgm:spPr/>
      <dgm:t>
        <a:bodyPr/>
        <a:lstStyle/>
        <a:p>
          <a:pPr algn="l" rtl="0"/>
          <a:r>
            <a:rPr lang="en-US" sz="1600" b="1" dirty="0">
              <a:solidFill>
                <a:schemeClr val="tx1"/>
              </a:solidFill>
            </a:rPr>
            <a:t>EU Animal health legislation and official controls</a:t>
          </a:r>
          <a:r>
            <a:rPr lang="en-US" sz="1600" dirty="0">
              <a:solidFill>
                <a:schemeClr val="tx1"/>
              </a:solidFill>
            </a:rPr>
            <a:t>: Animal Health Law, Official Controls Regulation		</a:t>
          </a:r>
          <a:endParaRPr lang="en-GB" sz="1600" dirty="0">
            <a:solidFill>
              <a:schemeClr val="tx1"/>
            </a:solidFill>
          </a:endParaRPr>
        </a:p>
      </dgm:t>
    </dgm:pt>
    <dgm:pt modelId="{81F3B641-CC73-4948-BB50-7C9C3509C5A0}" type="parTrans" cxnId="{16E599E0-784C-4458-A940-55FFEFBBDA3A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9976A149-C181-46A9-B16B-D110B652E996}" type="sibTrans" cxnId="{16E599E0-784C-4458-A940-55FFEFBBDA3A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A48D3589-4FC8-45A0-A745-96AA881FF129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l" rtl="0"/>
          <a:r>
            <a:rPr lang="en-US" sz="1600" b="1" dirty="0">
              <a:solidFill>
                <a:schemeClr val="tx1"/>
              </a:solidFill>
            </a:rPr>
            <a:t>Regionalization (zoning) policy</a:t>
          </a:r>
          <a:endParaRPr lang="en-GB" sz="1600" b="1" dirty="0">
            <a:solidFill>
              <a:schemeClr val="tx1"/>
            </a:solidFill>
          </a:endParaRPr>
        </a:p>
      </dgm:t>
    </dgm:pt>
    <dgm:pt modelId="{A775FA65-777F-4BC3-B84F-74E0B0202033}" type="parTrans" cxnId="{955CB67E-0D47-4390-AA15-B4ACCC177B53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654D4D79-430F-4C05-9779-6C8939737EA9}" type="sibTrans" cxnId="{955CB67E-0D47-4390-AA15-B4ACCC177B53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CACA2A7A-CD7C-469C-A466-4EADC20D53A6}">
      <dgm:prSet custT="1"/>
      <dgm:spPr/>
      <dgm:t>
        <a:bodyPr/>
        <a:lstStyle/>
        <a:p>
          <a:pPr algn="l" rtl="0"/>
          <a:r>
            <a:rPr lang="en-US" sz="1600" b="1" dirty="0">
              <a:solidFill>
                <a:schemeClr val="tx1"/>
              </a:solidFill>
            </a:rPr>
            <a:t>Contingency plans</a:t>
          </a:r>
          <a:endParaRPr lang="en-GB" sz="1600" b="1" dirty="0">
            <a:solidFill>
              <a:schemeClr val="tx1"/>
            </a:solidFill>
          </a:endParaRPr>
        </a:p>
      </dgm:t>
    </dgm:pt>
    <dgm:pt modelId="{26CD71EC-9203-46A6-9749-F879DA144ECE}" type="parTrans" cxnId="{3BD8DF52-90C3-4096-9EDE-699E432C4BB4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25C4EB02-4D7E-4E6E-BCA6-4A8E42AECAF0}" type="sibTrans" cxnId="{3BD8DF52-90C3-4096-9EDE-699E432C4BB4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249497F0-A2AA-4B87-B719-ED01AB5C2E6F}">
      <dgm:prSet custT="1"/>
      <dgm:spPr/>
      <dgm:t>
        <a:bodyPr/>
        <a:lstStyle/>
        <a:p>
          <a:pPr algn="l" rtl="0"/>
          <a:r>
            <a:rPr lang="en-US" sz="1600" b="1" dirty="0">
              <a:solidFill>
                <a:schemeClr val="tx1"/>
              </a:solidFill>
            </a:rPr>
            <a:t>The EU Reference Laboratory network (EURLs): </a:t>
          </a:r>
          <a:r>
            <a:rPr lang="en-US" sz="1600" b="0" dirty="0">
              <a:solidFill>
                <a:schemeClr val="tx1"/>
              </a:solidFill>
            </a:rPr>
            <a:t>16 EURLs for animal health </a:t>
          </a:r>
          <a:endParaRPr lang="en-GB" sz="1600" b="1" dirty="0">
            <a:solidFill>
              <a:schemeClr val="tx1"/>
            </a:solidFill>
          </a:endParaRPr>
        </a:p>
      </dgm:t>
    </dgm:pt>
    <dgm:pt modelId="{64A93ED7-16F2-4E2E-8FBF-00EA8C56CB20}" type="parTrans" cxnId="{3320F1DC-5340-4DB0-96E7-FC9488434C02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90A93F9C-5945-460E-B251-631AE4D7063E}" type="sibTrans" cxnId="{3320F1DC-5340-4DB0-96E7-FC9488434C02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92F5F8B9-B168-4103-959B-E9A849F9D087}">
      <dgm:prSet custT="1"/>
      <dgm:spPr/>
      <dgm:t>
        <a:bodyPr/>
        <a:lstStyle/>
        <a:p>
          <a:pPr algn="l" rtl="0"/>
          <a:r>
            <a:rPr lang="en-US" sz="1600" dirty="0">
              <a:solidFill>
                <a:schemeClr val="tx1"/>
              </a:solidFill>
            </a:rPr>
            <a:t>The </a:t>
          </a:r>
          <a:r>
            <a:rPr lang="en-US" sz="1600" b="1" dirty="0">
              <a:solidFill>
                <a:schemeClr val="tx1"/>
              </a:solidFill>
            </a:rPr>
            <a:t>EU co-financed eradication programs and financial support </a:t>
          </a:r>
          <a:r>
            <a:rPr lang="en-US" sz="1600" dirty="0">
              <a:solidFill>
                <a:schemeClr val="tx1"/>
              </a:solidFill>
            </a:rPr>
            <a:t>in case of outbreaks </a:t>
          </a:r>
          <a:endParaRPr lang="en-GB" sz="1600" dirty="0">
            <a:solidFill>
              <a:schemeClr val="tx1"/>
            </a:solidFill>
          </a:endParaRPr>
        </a:p>
      </dgm:t>
    </dgm:pt>
    <dgm:pt modelId="{6E43285E-C74B-402B-A921-A1BBAB087D11}" type="parTrans" cxnId="{74A761D0-51E8-475C-8902-9220461381B6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84881C6D-037F-4A14-88D9-A3BD13E0CC03}" type="sibTrans" cxnId="{74A761D0-51E8-475C-8902-9220461381B6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2364B79C-F993-407B-938B-0807443C500D}">
      <dgm:prSet custT="1"/>
      <dgm:spPr/>
      <dgm:t>
        <a:bodyPr/>
        <a:lstStyle/>
        <a:p>
          <a:pPr algn="l" rtl="0"/>
          <a:r>
            <a:rPr lang="en-US" sz="1600" b="1" dirty="0">
              <a:solidFill>
                <a:schemeClr val="tx1"/>
              </a:solidFill>
            </a:rPr>
            <a:t>Enforcement</a:t>
          </a:r>
          <a:r>
            <a:rPr lang="en-US" sz="1600" dirty="0">
              <a:solidFill>
                <a:schemeClr val="tx1"/>
              </a:solidFill>
            </a:rPr>
            <a:t> – audits</a:t>
          </a:r>
          <a:endParaRPr lang="en-GB" sz="1600" dirty="0">
            <a:solidFill>
              <a:schemeClr val="tx1"/>
            </a:solidFill>
          </a:endParaRPr>
        </a:p>
      </dgm:t>
    </dgm:pt>
    <dgm:pt modelId="{ADD794CC-CC2E-4031-8A0C-522E92B1C515}" type="parTrans" cxnId="{6E2506C7-33D9-4BFA-8A77-C6E33DD8DCC9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71309BFC-8922-4AAF-AD88-6749B903866E}" type="sibTrans" cxnId="{6E2506C7-33D9-4BFA-8A77-C6E33DD8DCC9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DF2B4374-859E-49D3-8572-05AA50487073}">
      <dgm:prSet custT="1"/>
      <dgm:spPr/>
      <dgm:t>
        <a:bodyPr/>
        <a:lstStyle/>
        <a:p>
          <a:pPr algn="l" rtl="0"/>
          <a:r>
            <a:rPr lang="en-US" sz="1600" b="1" dirty="0">
              <a:solidFill>
                <a:schemeClr val="tx1"/>
              </a:solidFill>
            </a:rPr>
            <a:t>Trainings: Better training for safer food </a:t>
          </a:r>
          <a:r>
            <a:rPr lang="en-US" sz="1600" dirty="0">
              <a:solidFill>
                <a:schemeClr val="tx1"/>
              </a:solidFill>
            </a:rPr>
            <a:t>– BTSF, </a:t>
          </a:r>
          <a:r>
            <a:rPr lang="en-US" sz="1600" b="1" dirty="0">
              <a:solidFill>
                <a:schemeClr val="tx1"/>
              </a:solidFill>
            </a:rPr>
            <a:t>Sustained training missions </a:t>
          </a:r>
          <a:r>
            <a:rPr lang="en-US" sz="1600" dirty="0">
              <a:solidFill>
                <a:schemeClr val="tx1"/>
              </a:solidFill>
            </a:rPr>
            <a:t>– STMs, etc.</a:t>
          </a:r>
          <a:endParaRPr lang="en-GB" sz="1600" dirty="0">
            <a:solidFill>
              <a:schemeClr val="tx1"/>
            </a:solidFill>
          </a:endParaRPr>
        </a:p>
      </dgm:t>
    </dgm:pt>
    <dgm:pt modelId="{56BEA6C6-3DEC-4FE2-A05D-FFE90A3D0340}" type="parTrans" cxnId="{2C9BD394-32DA-43E8-BA2E-DBBAE8EEE2B0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57CDF882-72C3-4EB4-B934-32D586DA74D2}" type="sibTrans" cxnId="{2C9BD394-32DA-43E8-BA2E-DBBAE8EEE2B0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72D2585D-FDF2-49C4-B4E9-08923E1DD525}">
      <dgm:prSet custT="1"/>
      <dgm:spPr/>
      <dgm:t>
        <a:bodyPr/>
        <a:lstStyle/>
        <a:p>
          <a:pPr algn="l" rtl="0"/>
          <a:r>
            <a:rPr lang="en-US" sz="1600" dirty="0">
              <a:solidFill>
                <a:schemeClr val="tx1"/>
              </a:solidFill>
            </a:rPr>
            <a:t>The </a:t>
          </a:r>
          <a:r>
            <a:rPr lang="en-US" sz="1600" b="1" dirty="0">
              <a:solidFill>
                <a:schemeClr val="tx1"/>
              </a:solidFill>
            </a:rPr>
            <a:t>European Food Safety Authority </a:t>
          </a:r>
          <a:r>
            <a:rPr lang="en-US" sz="1600" dirty="0">
              <a:solidFill>
                <a:schemeClr val="tx1"/>
              </a:solidFill>
            </a:rPr>
            <a:t>– EFSA: scientific advice = risk management decisions based on science!</a:t>
          </a:r>
          <a:endParaRPr lang="en-GB" sz="1600" dirty="0">
            <a:solidFill>
              <a:schemeClr val="tx1"/>
            </a:solidFill>
          </a:endParaRPr>
        </a:p>
      </dgm:t>
    </dgm:pt>
    <dgm:pt modelId="{3FAB9909-C312-48D3-B12B-7C208F87F098}" type="parTrans" cxnId="{20AEBF78-0B09-41A0-AABA-1C0F3670884B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7F1A8102-49EB-4099-A4FE-C23A3F68304E}" type="sibTrans" cxnId="{20AEBF78-0B09-41A0-AABA-1C0F3670884B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D2D978C3-92AD-4E57-ACA2-7E4E0E7DC3F0}">
      <dgm:prSet custT="1"/>
      <dgm:spPr/>
      <dgm:t>
        <a:bodyPr/>
        <a:lstStyle/>
        <a:p>
          <a:pPr algn="l" rtl="0"/>
          <a:r>
            <a:rPr lang="en-US" sz="1600" b="1" dirty="0">
              <a:solidFill>
                <a:schemeClr val="tx1"/>
              </a:solidFill>
            </a:rPr>
            <a:t>International cooperation</a:t>
          </a:r>
          <a:r>
            <a:rPr lang="en-US" sz="1600" dirty="0">
              <a:solidFill>
                <a:schemeClr val="tx1"/>
              </a:solidFill>
            </a:rPr>
            <a:t> – WOAH/FAO, e.g. through the GF-TADSs, and bilateral cooperation with trading partners</a:t>
          </a:r>
          <a:endParaRPr lang="en-GB" sz="1600" dirty="0">
            <a:solidFill>
              <a:schemeClr val="tx1"/>
            </a:solidFill>
          </a:endParaRPr>
        </a:p>
      </dgm:t>
    </dgm:pt>
    <dgm:pt modelId="{A6351834-344F-4F17-89E9-E44294731143}" type="parTrans" cxnId="{8E0E6F17-DD0E-44E8-8B64-8FA682A91DF3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F38DC937-9D5C-456D-8DFA-00A1E0736C4D}" type="sibTrans" cxnId="{8E0E6F17-DD0E-44E8-8B64-8FA682A91DF3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66363EDA-38E4-4B05-BFBC-3D742C16BC2A}">
      <dgm:prSet custT="1"/>
      <dgm:spPr/>
      <dgm:t>
        <a:bodyPr/>
        <a:lstStyle/>
        <a:p>
          <a:pPr algn="l" rtl="0"/>
          <a:r>
            <a:rPr lang="en-US" sz="1600" b="1" dirty="0">
              <a:solidFill>
                <a:schemeClr val="tx1"/>
              </a:solidFill>
            </a:rPr>
            <a:t>EU research projects </a:t>
          </a:r>
          <a:r>
            <a:rPr lang="en-US" sz="1600" dirty="0">
              <a:solidFill>
                <a:schemeClr val="tx1"/>
              </a:solidFill>
            </a:rPr>
            <a:t>– e.g. Horizon Europe</a:t>
          </a:r>
          <a:endParaRPr lang="en-GB" sz="1600" dirty="0">
            <a:solidFill>
              <a:schemeClr val="tx1"/>
            </a:solidFill>
          </a:endParaRPr>
        </a:p>
      </dgm:t>
    </dgm:pt>
    <dgm:pt modelId="{F939CEED-EA8A-4110-A43F-4B94D0DCBB48}" type="parTrans" cxnId="{AD4687DC-DF86-48B2-867D-0197DC2B0180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EBE839DC-C677-40E4-A48B-A1D956A8F3EE}" type="sibTrans" cxnId="{AD4687DC-DF86-48B2-867D-0197DC2B0180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69901EB2-12D0-4587-8893-45F6C4BE7973}">
      <dgm:prSet custT="1"/>
      <dgm:spPr/>
      <dgm:t>
        <a:bodyPr/>
        <a:lstStyle/>
        <a:p>
          <a:pPr algn="l" rtl="0"/>
          <a:r>
            <a:rPr lang="en-US" sz="1600" b="1" dirty="0">
              <a:solidFill>
                <a:schemeClr val="tx1"/>
              </a:solidFill>
            </a:rPr>
            <a:t>EU Specific rules</a:t>
          </a:r>
          <a:r>
            <a:rPr lang="en-US" sz="1600" dirty="0">
              <a:solidFill>
                <a:schemeClr val="tx1"/>
              </a:solidFill>
            </a:rPr>
            <a:t>: Delegated and Implementing acts, specific rules: ASF,CSF, LSD Regulation etc. </a:t>
          </a:r>
          <a:endParaRPr lang="en-GB" sz="1600" dirty="0">
            <a:solidFill>
              <a:schemeClr val="tx1"/>
            </a:solidFill>
          </a:endParaRPr>
        </a:p>
      </dgm:t>
    </dgm:pt>
    <dgm:pt modelId="{58B3DF5B-653C-4DB9-862E-A20C68705156}" type="sibTrans" cxnId="{8660514E-E467-426B-9D00-2AC9B911A238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75A88549-EA70-4B02-A513-FFDDB790599E}" type="parTrans" cxnId="{8660514E-E467-426B-9D00-2AC9B911A238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</a:endParaRPr>
        </a:p>
      </dgm:t>
    </dgm:pt>
    <dgm:pt modelId="{0F094EC1-B6C4-49A5-AA8D-365BC6C3CEAD}" type="pres">
      <dgm:prSet presAssocID="{14407524-19D7-411F-855E-5258A417FDE0}" presName="linear" presStyleCnt="0">
        <dgm:presLayoutVars>
          <dgm:animLvl val="lvl"/>
          <dgm:resizeHandles val="exact"/>
        </dgm:presLayoutVars>
      </dgm:prSet>
      <dgm:spPr/>
    </dgm:pt>
    <dgm:pt modelId="{FDECFEC9-2E8B-491A-BC04-65A6CB6D0F15}" type="pres">
      <dgm:prSet presAssocID="{FFECCA56-5B4A-409C-AAF2-887DF854785E}" presName="parentText" presStyleLbl="node1" presStyleIdx="0" presStyleCnt="11" custLinFactNeighborX="-319">
        <dgm:presLayoutVars>
          <dgm:chMax val="0"/>
          <dgm:bulletEnabled val="1"/>
        </dgm:presLayoutVars>
      </dgm:prSet>
      <dgm:spPr/>
    </dgm:pt>
    <dgm:pt modelId="{10B9655D-5241-48D3-BB5F-8DFE441D143B}" type="pres">
      <dgm:prSet presAssocID="{9976A149-C181-46A9-B16B-D110B652E996}" presName="spacer" presStyleCnt="0"/>
      <dgm:spPr/>
    </dgm:pt>
    <dgm:pt modelId="{3D1E6332-2A47-46D6-B747-C64055B85ABB}" type="pres">
      <dgm:prSet presAssocID="{69901EB2-12D0-4587-8893-45F6C4BE7973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1A6294F4-B2CE-4DBE-83EC-03FD61B153EB}" type="pres">
      <dgm:prSet presAssocID="{58B3DF5B-653C-4DB9-862E-A20C68705156}" presName="spacer" presStyleCnt="0"/>
      <dgm:spPr/>
    </dgm:pt>
    <dgm:pt modelId="{4719B3C9-3290-4711-AA80-52BA531B4ADF}" type="pres">
      <dgm:prSet presAssocID="{A48D3589-4FC8-45A0-A745-96AA881FF129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39746BD6-A54F-4A3F-8363-88C5DD31A549}" type="pres">
      <dgm:prSet presAssocID="{654D4D79-430F-4C05-9779-6C8939737EA9}" presName="spacer" presStyleCnt="0"/>
      <dgm:spPr/>
    </dgm:pt>
    <dgm:pt modelId="{5CD46430-5B0C-465B-8C01-20DA3FE60AF1}" type="pres">
      <dgm:prSet presAssocID="{CACA2A7A-CD7C-469C-A466-4EADC20D53A6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CAE1AA79-162F-4216-82F7-74165C3DC12B}" type="pres">
      <dgm:prSet presAssocID="{25C4EB02-4D7E-4E6E-BCA6-4A8E42AECAF0}" presName="spacer" presStyleCnt="0"/>
      <dgm:spPr/>
    </dgm:pt>
    <dgm:pt modelId="{02A0855D-A346-494C-A5C3-762A8D7317DC}" type="pres">
      <dgm:prSet presAssocID="{249497F0-A2AA-4B87-B719-ED01AB5C2E6F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1DEBFD3B-7D3E-4218-862B-EDEA9192BD3D}" type="pres">
      <dgm:prSet presAssocID="{90A93F9C-5945-460E-B251-631AE4D7063E}" presName="spacer" presStyleCnt="0"/>
      <dgm:spPr/>
    </dgm:pt>
    <dgm:pt modelId="{343D09FD-34DC-4E69-B03D-99D8A8A1F927}" type="pres">
      <dgm:prSet presAssocID="{92F5F8B9-B168-4103-959B-E9A849F9D087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35FAC43F-E01B-40FC-9DB1-BC852337B22B}" type="pres">
      <dgm:prSet presAssocID="{84881C6D-037F-4A14-88D9-A3BD13E0CC03}" presName="spacer" presStyleCnt="0"/>
      <dgm:spPr/>
    </dgm:pt>
    <dgm:pt modelId="{DD9DBA6C-127A-4506-819B-A6087F18F7F0}" type="pres">
      <dgm:prSet presAssocID="{2364B79C-F993-407B-938B-0807443C500D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6C63FFA6-3D10-40A2-BDB1-5C71B9430683}" type="pres">
      <dgm:prSet presAssocID="{71309BFC-8922-4AAF-AD88-6749B903866E}" presName="spacer" presStyleCnt="0"/>
      <dgm:spPr/>
    </dgm:pt>
    <dgm:pt modelId="{9B018A61-6F26-4D16-8619-A53E70751736}" type="pres">
      <dgm:prSet presAssocID="{DF2B4374-859E-49D3-8572-05AA50487073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E276F0B2-5CD0-4B40-A09A-F02844EA012F}" type="pres">
      <dgm:prSet presAssocID="{57CDF882-72C3-4EB4-B934-32D586DA74D2}" presName="spacer" presStyleCnt="0"/>
      <dgm:spPr/>
    </dgm:pt>
    <dgm:pt modelId="{BA1A657E-5361-45BC-BBC3-5DF3711559DA}" type="pres">
      <dgm:prSet presAssocID="{72D2585D-FDF2-49C4-B4E9-08923E1DD525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A249D480-5D18-40BE-BA2C-4C0AF12C394E}" type="pres">
      <dgm:prSet presAssocID="{7F1A8102-49EB-4099-A4FE-C23A3F68304E}" presName="spacer" presStyleCnt="0"/>
      <dgm:spPr/>
    </dgm:pt>
    <dgm:pt modelId="{FDABAA87-1A84-401E-B6D5-C72A2E6097CF}" type="pres">
      <dgm:prSet presAssocID="{D2D978C3-92AD-4E57-ACA2-7E4E0E7DC3F0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E26237A0-ACB3-4E64-A511-38055A995DB8}" type="pres">
      <dgm:prSet presAssocID="{F38DC937-9D5C-456D-8DFA-00A1E0736C4D}" presName="spacer" presStyleCnt="0"/>
      <dgm:spPr/>
    </dgm:pt>
    <dgm:pt modelId="{DDA8B4E1-150A-4FFE-8A0F-6D181F626FAE}" type="pres">
      <dgm:prSet presAssocID="{66363EDA-38E4-4B05-BFBC-3D742C16BC2A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A06EE50D-2991-4093-8EDE-9854CD8418DD}" type="presOf" srcId="{2364B79C-F993-407B-938B-0807443C500D}" destId="{DD9DBA6C-127A-4506-819B-A6087F18F7F0}" srcOrd="0" destOrd="0" presId="urn:microsoft.com/office/officeart/2005/8/layout/vList2"/>
    <dgm:cxn modelId="{8E0E6F17-DD0E-44E8-8B64-8FA682A91DF3}" srcId="{14407524-19D7-411F-855E-5258A417FDE0}" destId="{D2D978C3-92AD-4E57-ACA2-7E4E0E7DC3F0}" srcOrd="9" destOrd="0" parTransId="{A6351834-344F-4F17-89E9-E44294731143}" sibTransId="{F38DC937-9D5C-456D-8DFA-00A1E0736C4D}"/>
    <dgm:cxn modelId="{24D04569-E852-4B28-80E1-5501FC1FB7E2}" type="presOf" srcId="{FFECCA56-5B4A-409C-AAF2-887DF854785E}" destId="{FDECFEC9-2E8B-491A-BC04-65A6CB6D0F15}" srcOrd="0" destOrd="0" presId="urn:microsoft.com/office/officeart/2005/8/layout/vList2"/>
    <dgm:cxn modelId="{8660514E-E467-426B-9D00-2AC9B911A238}" srcId="{14407524-19D7-411F-855E-5258A417FDE0}" destId="{69901EB2-12D0-4587-8893-45F6C4BE7973}" srcOrd="1" destOrd="0" parTransId="{75A88549-EA70-4B02-A513-FFDDB790599E}" sibTransId="{58B3DF5B-653C-4DB9-862E-A20C68705156}"/>
    <dgm:cxn modelId="{0A15DC6E-9849-420E-873B-760F35460F7B}" type="presOf" srcId="{A48D3589-4FC8-45A0-A745-96AA881FF129}" destId="{4719B3C9-3290-4711-AA80-52BA531B4ADF}" srcOrd="0" destOrd="0" presId="urn:microsoft.com/office/officeart/2005/8/layout/vList2"/>
    <dgm:cxn modelId="{3BD8DF52-90C3-4096-9EDE-699E432C4BB4}" srcId="{14407524-19D7-411F-855E-5258A417FDE0}" destId="{CACA2A7A-CD7C-469C-A466-4EADC20D53A6}" srcOrd="3" destOrd="0" parTransId="{26CD71EC-9203-46A6-9749-F879DA144ECE}" sibTransId="{25C4EB02-4D7E-4E6E-BCA6-4A8E42AECAF0}"/>
    <dgm:cxn modelId="{51231A75-B838-4EB1-98A0-DEC6F327FDAA}" type="presOf" srcId="{92F5F8B9-B168-4103-959B-E9A849F9D087}" destId="{343D09FD-34DC-4E69-B03D-99D8A8A1F927}" srcOrd="0" destOrd="0" presId="urn:microsoft.com/office/officeart/2005/8/layout/vList2"/>
    <dgm:cxn modelId="{20AEBF78-0B09-41A0-AABA-1C0F3670884B}" srcId="{14407524-19D7-411F-855E-5258A417FDE0}" destId="{72D2585D-FDF2-49C4-B4E9-08923E1DD525}" srcOrd="8" destOrd="0" parTransId="{3FAB9909-C312-48D3-B12B-7C208F87F098}" sibTransId="{7F1A8102-49EB-4099-A4FE-C23A3F68304E}"/>
    <dgm:cxn modelId="{B1F7897C-C410-42B1-8AEB-8856343E132C}" type="presOf" srcId="{69901EB2-12D0-4587-8893-45F6C4BE7973}" destId="{3D1E6332-2A47-46D6-B747-C64055B85ABB}" srcOrd="0" destOrd="0" presId="urn:microsoft.com/office/officeart/2005/8/layout/vList2"/>
    <dgm:cxn modelId="{955CB67E-0D47-4390-AA15-B4ACCC177B53}" srcId="{14407524-19D7-411F-855E-5258A417FDE0}" destId="{A48D3589-4FC8-45A0-A745-96AA881FF129}" srcOrd="2" destOrd="0" parTransId="{A775FA65-777F-4BC3-B84F-74E0B0202033}" sibTransId="{654D4D79-430F-4C05-9779-6C8939737EA9}"/>
    <dgm:cxn modelId="{ED1D1483-16DA-426C-983C-08967B427C0D}" type="presOf" srcId="{66363EDA-38E4-4B05-BFBC-3D742C16BC2A}" destId="{DDA8B4E1-150A-4FFE-8A0F-6D181F626FAE}" srcOrd="0" destOrd="0" presId="urn:microsoft.com/office/officeart/2005/8/layout/vList2"/>
    <dgm:cxn modelId="{2C9BD394-32DA-43E8-BA2E-DBBAE8EEE2B0}" srcId="{14407524-19D7-411F-855E-5258A417FDE0}" destId="{DF2B4374-859E-49D3-8572-05AA50487073}" srcOrd="7" destOrd="0" parTransId="{56BEA6C6-3DEC-4FE2-A05D-FFE90A3D0340}" sibTransId="{57CDF882-72C3-4EB4-B934-32D586DA74D2}"/>
    <dgm:cxn modelId="{007F009C-DC8B-458E-B809-FCDAD479E586}" type="presOf" srcId="{DF2B4374-859E-49D3-8572-05AA50487073}" destId="{9B018A61-6F26-4D16-8619-A53E70751736}" srcOrd="0" destOrd="0" presId="urn:microsoft.com/office/officeart/2005/8/layout/vList2"/>
    <dgm:cxn modelId="{89AD35A1-D101-44E6-A39C-B47457F0D6F9}" type="presOf" srcId="{249497F0-A2AA-4B87-B719-ED01AB5C2E6F}" destId="{02A0855D-A346-494C-A5C3-762A8D7317DC}" srcOrd="0" destOrd="0" presId="urn:microsoft.com/office/officeart/2005/8/layout/vList2"/>
    <dgm:cxn modelId="{EF2403AD-C185-40FC-B2C2-9EFFEA5A0F4D}" type="presOf" srcId="{D2D978C3-92AD-4E57-ACA2-7E4E0E7DC3F0}" destId="{FDABAA87-1A84-401E-B6D5-C72A2E6097CF}" srcOrd="0" destOrd="0" presId="urn:microsoft.com/office/officeart/2005/8/layout/vList2"/>
    <dgm:cxn modelId="{1530D9AE-D7EA-4B66-BB96-D922234AC9C1}" type="presOf" srcId="{14407524-19D7-411F-855E-5258A417FDE0}" destId="{0F094EC1-B6C4-49A5-AA8D-365BC6C3CEAD}" srcOrd="0" destOrd="0" presId="urn:microsoft.com/office/officeart/2005/8/layout/vList2"/>
    <dgm:cxn modelId="{6E2506C7-33D9-4BFA-8A77-C6E33DD8DCC9}" srcId="{14407524-19D7-411F-855E-5258A417FDE0}" destId="{2364B79C-F993-407B-938B-0807443C500D}" srcOrd="6" destOrd="0" parTransId="{ADD794CC-CC2E-4031-8A0C-522E92B1C515}" sibTransId="{71309BFC-8922-4AAF-AD88-6749B903866E}"/>
    <dgm:cxn modelId="{74A761D0-51E8-475C-8902-9220461381B6}" srcId="{14407524-19D7-411F-855E-5258A417FDE0}" destId="{92F5F8B9-B168-4103-959B-E9A849F9D087}" srcOrd="5" destOrd="0" parTransId="{6E43285E-C74B-402B-A921-A1BBAB087D11}" sibTransId="{84881C6D-037F-4A14-88D9-A3BD13E0CC03}"/>
    <dgm:cxn modelId="{AD4687DC-DF86-48B2-867D-0197DC2B0180}" srcId="{14407524-19D7-411F-855E-5258A417FDE0}" destId="{66363EDA-38E4-4B05-BFBC-3D742C16BC2A}" srcOrd="10" destOrd="0" parTransId="{F939CEED-EA8A-4110-A43F-4B94D0DCBB48}" sibTransId="{EBE839DC-C677-40E4-A48B-A1D956A8F3EE}"/>
    <dgm:cxn modelId="{3320F1DC-5340-4DB0-96E7-FC9488434C02}" srcId="{14407524-19D7-411F-855E-5258A417FDE0}" destId="{249497F0-A2AA-4B87-B719-ED01AB5C2E6F}" srcOrd="4" destOrd="0" parTransId="{64A93ED7-16F2-4E2E-8FBF-00EA8C56CB20}" sibTransId="{90A93F9C-5945-460E-B251-631AE4D7063E}"/>
    <dgm:cxn modelId="{16E599E0-784C-4458-A940-55FFEFBBDA3A}" srcId="{14407524-19D7-411F-855E-5258A417FDE0}" destId="{FFECCA56-5B4A-409C-AAF2-887DF854785E}" srcOrd="0" destOrd="0" parTransId="{81F3B641-CC73-4948-BB50-7C9C3509C5A0}" sibTransId="{9976A149-C181-46A9-B16B-D110B652E996}"/>
    <dgm:cxn modelId="{96CB22EF-E768-4612-869E-D7880A45358D}" type="presOf" srcId="{CACA2A7A-CD7C-469C-A466-4EADC20D53A6}" destId="{5CD46430-5B0C-465B-8C01-20DA3FE60AF1}" srcOrd="0" destOrd="0" presId="urn:microsoft.com/office/officeart/2005/8/layout/vList2"/>
    <dgm:cxn modelId="{BBBBB3FE-3DBD-4A4B-BDF5-CDDDC152F5A2}" type="presOf" srcId="{72D2585D-FDF2-49C4-B4E9-08923E1DD525}" destId="{BA1A657E-5361-45BC-BBC3-5DF3711559DA}" srcOrd="0" destOrd="0" presId="urn:microsoft.com/office/officeart/2005/8/layout/vList2"/>
    <dgm:cxn modelId="{6C3076BD-E861-44B1-8CB3-BAE71DA43429}" type="presParOf" srcId="{0F094EC1-B6C4-49A5-AA8D-365BC6C3CEAD}" destId="{FDECFEC9-2E8B-491A-BC04-65A6CB6D0F15}" srcOrd="0" destOrd="0" presId="urn:microsoft.com/office/officeart/2005/8/layout/vList2"/>
    <dgm:cxn modelId="{B42EF39E-CAB1-487F-9C04-4D705AF656D4}" type="presParOf" srcId="{0F094EC1-B6C4-49A5-AA8D-365BC6C3CEAD}" destId="{10B9655D-5241-48D3-BB5F-8DFE441D143B}" srcOrd="1" destOrd="0" presId="urn:microsoft.com/office/officeart/2005/8/layout/vList2"/>
    <dgm:cxn modelId="{FF255264-FD83-49D2-9A43-F9DF36963F04}" type="presParOf" srcId="{0F094EC1-B6C4-49A5-AA8D-365BC6C3CEAD}" destId="{3D1E6332-2A47-46D6-B747-C64055B85ABB}" srcOrd="2" destOrd="0" presId="urn:microsoft.com/office/officeart/2005/8/layout/vList2"/>
    <dgm:cxn modelId="{78B79FE5-514D-4EAE-AB8D-A1055B9E0CF0}" type="presParOf" srcId="{0F094EC1-B6C4-49A5-AA8D-365BC6C3CEAD}" destId="{1A6294F4-B2CE-4DBE-83EC-03FD61B153EB}" srcOrd="3" destOrd="0" presId="urn:microsoft.com/office/officeart/2005/8/layout/vList2"/>
    <dgm:cxn modelId="{25993C75-50AA-469A-8483-EDB17B59E79E}" type="presParOf" srcId="{0F094EC1-B6C4-49A5-AA8D-365BC6C3CEAD}" destId="{4719B3C9-3290-4711-AA80-52BA531B4ADF}" srcOrd="4" destOrd="0" presId="urn:microsoft.com/office/officeart/2005/8/layout/vList2"/>
    <dgm:cxn modelId="{31865E7F-B20F-407E-A064-3F86C8B2E78D}" type="presParOf" srcId="{0F094EC1-B6C4-49A5-AA8D-365BC6C3CEAD}" destId="{39746BD6-A54F-4A3F-8363-88C5DD31A549}" srcOrd="5" destOrd="0" presId="urn:microsoft.com/office/officeart/2005/8/layout/vList2"/>
    <dgm:cxn modelId="{A55E0F00-9551-4B50-8B5D-0438C2887182}" type="presParOf" srcId="{0F094EC1-B6C4-49A5-AA8D-365BC6C3CEAD}" destId="{5CD46430-5B0C-465B-8C01-20DA3FE60AF1}" srcOrd="6" destOrd="0" presId="urn:microsoft.com/office/officeart/2005/8/layout/vList2"/>
    <dgm:cxn modelId="{EACD62C7-5BE1-4454-925D-9F1FE70BD944}" type="presParOf" srcId="{0F094EC1-B6C4-49A5-AA8D-365BC6C3CEAD}" destId="{CAE1AA79-162F-4216-82F7-74165C3DC12B}" srcOrd="7" destOrd="0" presId="urn:microsoft.com/office/officeart/2005/8/layout/vList2"/>
    <dgm:cxn modelId="{AAAD92D8-D56D-4523-8790-E42AD85A2AB4}" type="presParOf" srcId="{0F094EC1-B6C4-49A5-AA8D-365BC6C3CEAD}" destId="{02A0855D-A346-494C-A5C3-762A8D7317DC}" srcOrd="8" destOrd="0" presId="urn:microsoft.com/office/officeart/2005/8/layout/vList2"/>
    <dgm:cxn modelId="{45354E8A-577F-426F-95E9-B03F684F43CE}" type="presParOf" srcId="{0F094EC1-B6C4-49A5-AA8D-365BC6C3CEAD}" destId="{1DEBFD3B-7D3E-4218-862B-EDEA9192BD3D}" srcOrd="9" destOrd="0" presId="urn:microsoft.com/office/officeart/2005/8/layout/vList2"/>
    <dgm:cxn modelId="{B751C2D2-5A88-4DFA-9EB8-5831FB74C058}" type="presParOf" srcId="{0F094EC1-B6C4-49A5-AA8D-365BC6C3CEAD}" destId="{343D09FD-34DC-4E69-B03D-99D8A8A1F927}" srcOrd="10" destOrd="0" presId="urn:microsoft.com/office/officeart/2005/8/layout/vList2"/>
    <dgm:cxn modelId="{35B6DCC4-327F-46CF-A2AC-D1BB0AC23EC8}" type="presParOf" srcId="{0F094EC1-B6C4-49A5-AA8D-365BC6C3CEAD}" destId="{35FAC43F-E01B-40FC-9DB1-BC852337B22B}" srcOrd="11" destOrd="0" presId="urn:microsoft.com/office/officeart/2005/8/layout/vList2"/>
    <dgm:cxn modelId="{C1FE0229-ED98-404F-865A-EC2CB07755A4}" type="presParOf" srcId="{0F094EC1-B6C4-49A5-AA8D-365BC6C3CEAD}" destId="{DD9DBA6C-127A-4506-819B-A6087F18F7F0}" srcOrd="12" destOrd="0" presId="urn:microsoft.com/office/officeart/2005/8/layout/vList2"/>
    <dgm:cxn modelId="{D2F4DD9A-AEC8-4807-97C4-12942D7D0F2D}" type="presParOf" srcId="{0F094EC1-B6C4-49A5-AA8D-365BC6C3CEAD}" destId="{6C63FFA6-3D10-40A2-BDB1-5C71B9430683}" srcOrd="13" destOrd="0" presId="urn:microsoft.com/office/officeart/2005/8/layout/vList2"/>
    <dgm:cxn modelId="{96F0CB5F-E6C0-481A-95EE-B16A5C9F810F}" type="presParOf" srcId="{0F094EC1-B6C4-49A5-AA8D-365BC6C3CEAD}" destId="{9B018A61-6F26-4D16-8619-A53E70751736}" srcOrd="14" destOrd="0" presId="urn:microsoft.com/office/officeart/2005/8/layout/vList2"/>
    <dgm:cxn modelId="{B2E6A148-8C3F-4464-B1A4-8BA628CE4355}" type="presParOf" srcId="{0F094EC1-B6C4-49A5-AA8D-365BC6C3CEAD}" destId="{E276F0B2-5CD0-4B40-A09A-F02844EA012F}" srcOrd="15" destOrd="0" presId="urn:microsoft.com/office/officeart/2005/8/layout/vList2"/>
    <dgm:cxn modelId="{F18F68D4-629D-4BCA-930D-77DB9E0BE8BE}" type="presParOf" srcId="{0F094EC1-B6C4-49A5-AA8D-365BC6C3CEAD}" destId="{BA1A657E-5361-45BC-BBC3-5DF3711559DA}" srcOrd="16" destOrd="0" presId="urn:microsoft.com/office/officeart/2005/8/layout/vList2"/>
    <dgm:cxn modelId="{002E2AFC-0A7E-461A-94E3-69276BFC6EFE}" type="presParOf" srcId="{0F094EC1-B6C4-49A5-AA8D-365BC6C3CEAD}" destId="{A249D480-5D18-40BE-BA2C-4C0AF12C394E}" srcOrd="17" destOrd="0" presId="urn:microsoft.com/office/officeart/2005/8/layout/vList2"/>
    <dgm:cxn modelId="{37988F69-35C3-41A6-A72B-53810C2B2C6D}" type="presParOf" srcId="{0F094EC1-B6C4-49A5-AA8D-365BC6C3CEAD}" destId="{FDABAA87-1A84-401E-B6D5-C72A2E6097CF}" srcOrd="18" destOrd="0" presId="urn:microsoft.com/office/officeart/2005/8/layout/vList2"/>
    <dgm:cxn modelId="{FA40A501-78D7-421E-9742-98BC5B559EE7}" type="presParOf" srcId="{0F094EC1-B6C4-49A5-AA8D-365BC6C3CEAD}" destId="{E26237A0-ACB3-4E64-A511-38055A995DB8}" srcOrd="19" destOrd="0" presId="urn:microsoft.com/office/officeart/2005/8/layout/vList2"/>
    <dgm:cxn modelId="{C13414F3-0F6D-4325-B943-0CB0D110DFFB}" type="presParOf" srcId="{0F094EC1-B6C4-49A5-AA8D-365BC6C3CEAD}" destId="{DDA8B4E1-150A-4FFE-8A0F-6D181F626FAE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89EAC4-76A1-4A08-8888-312463399363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CDF74A3-5233-46E2-A1D6-E99E862E5181}">
      <dgm:prSet custT="1"/>
      <dgm:spPr/>
      <dgm:t>
        <a:bodyPr/>
        <a:lstStyle/>
        <a:p>
          <a:pPr rtl="0"/>
          <a:r>
            <a:rPr lang="en-US" sz="2400" b="1" dirty="0">
              <a:solidFill>
                <a:srgbClr val="024EA2"/>
              </a:solidFill>
            </a:rPr>
            <a:t>TRACES NT</a:t>
          </a:r>
          <a:r>
            <a:rPr lang="en-US" sz="2400" b="1" dirty="0"/>
            <a:t> </a:t>
          </a:r>
          <a:r>
            <a:rPr lang="en-US" sz="2400" dirty="0"/>
            <a:t>(New technology): EU online certification </a:t>
          </a:r>
          <a:endParaRPr lang="en-GB" sz="2400" dirty="0"/>
        </a:p>
      </dgm:t>
    </dgm:pt>
    <dgm:pt modelId="{0BA78A5D-5241-46FB-97A0-0D2CD1BDF687}" type="parTrans" cxnId="{CFBB6F1D-34B7-45A3-8685-E1C2B640FACA}">
      <dgm:prSet/>
      <dgm:spPr/>
      <dgm:t>
        <a:bodyPr/>
        <a:lstStyle/>
        <a:p>
          <a:endParaRPr lang="en-US" sz="2400"/>
        </a:p>
      </dgm:t>
    </dgm:pt>
    <dgm:pt modelId="{DA48B07A-9254-44E7-9633-21D77BFF1D04}" type="sibTrans" cxnId="{CFBB6F1D-34B7-45A3-8685-E1C2B640FACA}">
      <dgm:prSet/>
      <dgm:spPr/>
      <dgm:t>
        <a:bodyPr/>
        <a:lstStyle/>
        <a:p>
          <a:endParaRPr lang="en-US" sz="2400"/>
        </a:p>
      </dgm:t>
    </dgm:pt>
    <dgm:pt modelId="{B5C101B0-0E34-4E75-A7B5-7A1234687020}">
      <dgm:prSet custT="1"/>
      <dgm:spPr/>
      <dgm:t>
        <a:bodyPr/>
        <a:lstStyle/>
        <a:p>
          <a:pPr rtl="0"/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F47B22"/>
              </a:solidFill>
              <a:effectLst/>
              <a:uLnTx/>
              <a:uFillTx/>
              <a:latin typeface="Verdana"/>
              <a:ea typeface="+mj-ea"/>
              <a:cs typeface="+mj-cs"/>
            </a:rPr>
            <a:t>A</a:t>
          </a:r>
          <a:r>
            <a:rPr lang="en-US" altLang="bg-BG" sz="2400" b="1" kern="1200" noProof="0" dirty="0">
              <a:solidFill>
                <a:srgbClr val="024EA2"/>
              </a:solidFill>
              <a:latin typeface="Arial"/>
              <a:ea typeface="+mn-ea"/>
              <a:cs typeface="+mn-cs"/>
            </a:rPr>
            <a:t>nimal</a:t>
          </a:r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F47B22"/>
              </a:solidFill>
              <a:effectLst/>
              <a:uLnTx/>
              <a:uFillTx/>
              <a:latin typeface="Verdana"/>
              <a:ea typeface="+mj-ea"/>
              <a:cs typeface="+mj-cs"/>
            </a:rPr>
            <a:t> D</a:t>
          </a:r>
          <a:r>
            <a:rPr lang="en-US" altLang="bg-BG" sz="2400" b="1" kern="1200" noProof="0" dirty="0">
              <a:solidFill>
                <a:srgbClr val="024EA2"/>
              </a:solidFill>
              <a:latin typeface="Arial"/>
              <a:ea typeface="+mn-ea"/>
              <a:cs typeface="+mn-cs"/>
            </a:rPr>
            <a:t>isease</a:t>
          </a:r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F47B22"/>
              </a:solidFill>
              <a:effectLst/>
              <a:uLnTx/>
              <a:uFillTx/>
              <a:latin typeface="Verdana"/>
              <a:ea typeface="+mj-ea"/>
              <a:cs typeface="+mj-cs"/>
            </a:rPr>
            <a:t> I</a:t>
          </a:r>
          <a:r>
            <a:rPr lang="en-US" altLang="bg-BG" sz="2400" b="1" kern="1200" noProof="0" dirty="0">
              <a:solidFill>
                <a:srgbClr val="024EA2"/>
              </a:solidFill>
              <a:latin typeface="Arial"/>
              <a:ea typeface="+mn-ea"/>
              <a:cs typeface="+mn-cs"/>
            </a:rPr>
            <a:t>nformation</a:t>
          </a:r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F47B22"/>
              </a:solidFill>
              <a:effectLst/>
              <a:uLnTx/>
              <a:uFillTx/>
              <a:latin typeface="Verdana"/>
              <a:ea typeface="+mj-ea"/>
              <a:cs typeface="+mj-cs"/>
            </a:rPr>
            <a:t> S</a:t>
          </a:r>
          <a:r>
            <a:rPr lang="en-US" altLang="bg-BG" sz="2400" b="1" kern="1200" noProof="0" dirty="0">
              <a:solidFill>
                <a:srgbClr val="024EA2"/>
              </a:solidFill>
              <a:latin typeface="Arial"/>
              <a:ea typeface="+mn-ea"/>
              <a:cs typeface="+mn-cs"/>
            </a:rPr>
            <a:t>ystem</a:t>
          </a:r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3166CF"/>
              </a:solidFill>
              <a:effectLst/>
              <a:uLnTx/>
              <a:uFillTx/>
              <a:latin typeface="Verdana"/>
              <a:ea typeface="+mj-ea"/>
              <a:cs typeface="+mj-cs"/>
            </a:rPr>
            <a:t> </a:t>
          </a:r>
          <a:r>
            <a:rPr lang="en-US" sz="2400" kern="1200" dirty="0"/>
            <a:t>(ADIS) </a:t>
          </a:r>
          <a:endParaRPr lang="en-GB" sz="2400" kern="1200" dirty="0"/>
        </a:p>
      </dgm:t>
    </dgm:pt>
    <dgm:pt modelId="{CD1C89A5-9813-4103-8FF7-3259832DA372}" type="parTrans" cxnId="{C7FB00C5-6A59-483D-979C-C8184D2A5CC9}">
      <dgm:prSet/>
      <dgm:spPr/>
      <dgm:t>
        <a:bodyPr/>
        <a:lstStyle/>
        <a:p>
          <a:endParaRPr lang="en-US" sz="2400"/>
        </a:p>
      </dgm:t>
    </dgm:pt>
    <dgm:pt modelId="{B8223405-60DD-4736-A84F-BEF5608E467E}" type="sibTrans" cxnId="{C7FB00C5-6A59-483D-979C-C8184D2A5CC9}">
      <dgm:prSet/>
      <dgm:spPr/>
      <dgm:t>
        <a:bodyPr/>
        <a:lstStyle/>
        <a:p>
          <a:endParaRPr lang="en-US" sz="2400"/>
        </a:p>
      </dgm:t>
    </dgm:pt>
    <dgm:pt modelId="{67C2ACB9-13D0-4C6F-A2F3-2E9770971601}">
      <dgm:prSet custT="1"/>
      <dgm:spPr/>
      <dgm:t>
        <a:bodyPr/>
        <a:lstStyle/>
        <a:p>
          <a:pPr rtl="0"/>
          <a:r>
            <a:rPr lang="en-US" sz="2400" b="1" dirty="0">
              <a:solidFill>
                <a:srgbClr val="024EA2"/>
              </a:solidFill>
            </a:rPr>
            <a:t>EU Vaccine Banks</a:t>
          </a:r>
          <a:r>
            <a:rPr lang="en-US" sz="2400" dirty="0"/>
            <a:t>: FMD, CSF, LSD, PPR, SGP  </a:t>
          </a:r>
          <a:endParaRPr lang="en-GB" sz="2400" dirty="0"/>
        </a:p>
      </dgm:t>
    </dgm:pt>
    <dgm:pt modelId="{A2B08BFD-C91C-4D95-862A-352904466D3F}" type="parTrans" cxnId="{D993C2F9-82BC-4C42-BEFD-E401E2B36666}">
      <dgm:prSet/>
      <dgm:spPr/>
      <dgm:t>
        <a:bodyPr/>
        <a:lstStyle/>
        <a:p>
          <a:endParaRPr lang="en-US" sz="2400"/>
        </a:p>
      </dgm:t>
    </dgm:pt>
    <dgm:pt modelId="{A63E42D3-E3F0-40CA-8946-198A2CBC3A40}" type="sibTrans" cxnId="{D993C2F9-82BC-4C42-BEFD-E401E2B36666}">
      <dgm:prSet/>
      <dgm:spPr/>
      <dgm:t>
        <a:bodyPr/>
        <a:lstStyle/>
        <a:p>
          <a:endParaRPr lang="en-US" sz="2400"/>
        </a:p>
      </dgm:t>
    </dgm:pt>
    <dgm:pt modelId="{03EB276D-D506-4854-805F-6447DF589791}">
      <dgm:prSet custT="1"/>
      <dgm:spPr/>
      <dgm:t>
        <a:bodyPr/>
        <a:lstStyle/>
        <a:p>
          <a:pPr rtl="0"/>
          <a:r>
            <a:rPr lang="en-US" sz="2400" b="1" dirty="0">
              <a:solidFill>
                <a:srgbClr val="024EA2"/>
              </a:solidFill>
            </a:rPr>
            <a:t>EU Veterinary Emergency Team </a:t>
          </a:r>
          <a:r>
            <a:rPr lang="en-US" sz="2400" dirty="0"/>
            <a:t>– EUVET</a:t>
          </a:r>
          <a:endParaRPr lang="en-GB" sz="2400" dirty="0"/>
        </a:p>
      </dgm:t>
    </dgm:pt>
    <dgm:pt modelId="{5E32082B-B5B8-4408-8785-0D0F7E49223D}" type="parTrans" cxnId="{947C239E-D25E-4CAE-9151-A080EE2A9CEF}">
      <dgm:prSet/>
      <dgm:spPr/>
      <dgm:t>
        <a:bodyPr/>
        <a:lstStyle/>
        <a:p>
          <a:endParaRPr lang="en-US" sz="2400"/>
        </a:p>
      </dgm:t>
    </dgm:pt>
    <dgm:pt modelId="{C7CC7973-15C1-4F75-9AB7-DF487DF50B4C}" type="sibTrans" cxnId="{947C239E-D25E-4CAE-9151-A080EE2A9CEF}">
      <dgm:prSet/>
      <dgm:spPr/>
      <dgm:t>
        <a:bodyPr/>
        <a:lstStyle/>
        <a:p>
          <a:endParaRPr lang="en-US" sz="2400"/>
        </a:p>
      </dgm:t>
    </dgm:pt>
    <dgm:pt modelId="{1D0F2DF7-114E-442E-A926-627A75CA55A2}" type="pres">
      <dgm:prSet presAssocID="{4889EAC4-76A1-4A08-8888-312463399363}" presName="linear" presStyleCnt="0">
        <dgm:presLayoutVars>
          <dgm:animLvl val="lvl"/>
          <dgm:resizeHandles val="exact"/>
        </dgm:presLayoutVars>
      </dgm:prSet>
      <dgm:spPr/>
    </dgm:pt>
    <dgm:pt modelId="{1AE10588-FDFB-4A40-8E91-BEC3C7B5D353}" type="pres">
      <dgm:prSet presAssocID="{ACDF74A3-5233-46E2-A1D6-E99E862E5181}" presName="parentText" presStyleLbl="node1" presStyleIdx="0" presStyleCnt="4" custLinFactY="200000" custLinFactNeighborX="163" custLinFactNeighborY="227862">
        <dgm:presLayoutVars>
          <dgm:chMax val="0"/>
          <dgm:bulletEnabled val="1"/>
        </dgm:presLayoutVars>
      </dgm:prSet>
      <dgm:spPr/>
    </dgm:pt>
    <dgm:pt modelId="{B8440CAC-6FA6-4630-B085-684CFF144A24}" type="pres">
      <dgm:prSet presAssocID="{DA48B07A-9254-44E7-9633-21D77BFF1D04}" presName="spacer" presStyleCnt="0"/>
      <dgm:spPr/>
    </dgm:pt>
    <dgm:pt modelId="{DF9DC1A5-4B6C-433A-9DA4-CC197239B646}" type="pres">
      <dgm:prSet presAssocID="{B5C101B0-0E34-4E75-A7B5-7A1234687020}" presName="parentText" presStyleLbl="node1" presStyleIdx="1" presStyleCnt="4" custLinFactY="-100000" custLinFactNeighborX="163" custLinFactNeighborY="-120631">
        <dgm:presLayoutVars>
          <dgm:chMax val="0"/>
          <dgm:bulletEnabled val="1"/>
        </dgm:presLayoutVars>
      </dgm:prSet>
      <dgm:spPr/>
    </dgm:pt>
    <dgm:pt modelId="{2BE135A1-7DFE-44F8-AFAA-B4234DEE22D7}" type="pres">
      <dgm:prSet presAssocID="{B8223405-60DD-4736-A84F-BEF5608E467E}" presName="spacer" presStyleCnt="0"/>
      <dgm:spPr/>
    </dgm:pt>
    <dgm:pt modelId="{700209E1-DC73-4B90-8778-8D81B8710D8D}" type="pres">
      <dgm:prSet presAssocID="{67C2ACB9-13D0-4C6F-A2F3-2E9770971601}" presName="parentText" presStyleLbl="node1" presStyleIdx="2" presStyleCnt="4" custLinFactY="-92864" custLinFactNeighborX="326" custLinFactNeighborY="-100000">
        <dgm:presLayoutVars>
          <dgm:chMax val="0"/>
          <dgm:bulletEnabled val="1"/>
        </dgm:presLayoutVars>
      </dgm:prSet>
      <dgm:spPr/>
    </dgm:pt>
    <dgm:pt modelId="{2BC88539-5B8D-40A7-9D43-789BCEC3ABA6}" type="pres">
      <dgm:prSet presAssocID="{A63E42D3-E3F0-40CA-8946-198A2CBC3A40}" presName="spacer" presStyleCnt="0"/>
      <dgm:spPr/>
    </dgm:pt>
    <dgm:pt modelId="{3E8F7D5C-27BD-46FB-8840-9365D94952C0}" type="pres">
      <dgm:prSet presAssocID="{03EB276D-D506-4854-805F-6447DF5897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D71AB15-5F70-441D-9608-92AB7071E30E}" type="presOf" srcId="{B5C101B0-0E34-4E75-A7B5-7A1234687020}" destId="{DF9DC1A5-4B6C-433A-9DA4-CC197239B646}" srcOrd="0" destOrd="0" presId="urn:microsoft.com/office/officeart/2005/8/layout/vList2"/>
    <dgm:cxn modelId="{CFBB6F1D-34B7-45A3-8685-E1C2B640FACA}" srcId="{4889EAC4-76A1-4A08-8888-312463399363}" destId="{ACDF74A3-5233-46E2-A1D6-E99E862E5181}" srcOrd="0" destOrd="0" parTransId="{0BA78A5D-5241-46FB-97A0-0D2CD1BDF687}" sibTransId="{DA48B07A-9254-44E7-9633-21D77BFF1D04}"/>
    <dgm:cxn modelId="{CF839879-3B8B-40BC-97B9-76EA5595C11B}" type="presOf" srcId="{4889EAC4-76A1-4A08-8888-312463399363}" destId="{1D0F2DF7-114E-442E-A926-627A75CA55A2}" srcOrd="0" destOrd="0" presId="urn:microsoft.com/office/officeart/2005/8/layout/vList2"/>
    <dgm:cxn modelId="{947C239E-D25E-4CAE-9151-A080EE2A9CEF}" srcId="{4889EAC4-76A1-4A08-8888-312463399363}" destId="{03EB276D-D506-4854-805F-6447DF589791}" srcOrd="3" destOrd="0" parTransId="{5E32082B-B5B8-4408-8785-0D0F7E49223D}" sibTransId="{C7CC7973-15C1-4F75-9AB7-DF487DF50B4C}"/>
    <dgm:cxn modelId="{0A6008B8-069B-4E83-A394-E6FB75591942}" type="presOf" srcId="{67C2ACB9-13D0-4C6F-A2F3-2E9770971601}" destId="{700209E1-DC73-4B90-8778-8D81B8710D8D}" srcOrd="0" destOrd="0" presId="urn:microsoft.com/office/officeart/2005/8/layout/vList2"/>
    <dgm:cxn modelId="{C7FB00C5-6A59-483D-979C-C8184D2A5CC9}" srcId="{4889EAC4-76A1-4A08-8888-312463399363}" destId="{B5C101B0-0E34-4E75-A7B5-7A1234687020}" srcOrd="1" destOrd="0" parTransId="{CD1C89A5-9813-4103-8FF7-3259832DA372}" sibTransId="{B8223405-60DD-4736-A84F-BEF5608E467E}"/>
    <dgm:cxn modelId="{F54EA9D9-F90C-443D-BEA0-EC0ABC6550F9}" type="presOf" srcId="{03EB276D-D506-4854-805F-6447DF589791}" destId="{3E8F7D5C-27BD-46FB-8840-9365D94952C0}" srcOrd="0" destOrd="0" presId="urn:microsoft.com/office/officeart/2005/8/layout/vList2"/>
    <dgm:cxn modelId="{F7A863F0-0F5E-49D6-921E-851FD578DBC4}" type="presOf" srcId="{ACDF74A3-5233-46E2-A1D6-E99E862E5181}" destId="{1AE10588-FDFB-4A40-8E91-BEC3C7B5D353}" srcOrd="0" destOrd="0" presId="urn:microsoft.com/office/officeart/2005/8/layout/vList2"/>
    <dgm:cxn modelId="{D993C2F9-82BC-4C42-BEFD-E401E2B36666}" srcId="{4889EAC4-76A1-4A08-8888-312463399363}" destId="{67C2ACB9-13D0-4C6F-A2F3-2E9770971601}" srcOrd="2" destOrd="0" parTransId="{A2B08BFD-C91C-4D95-862A-352904466D3F}" sibTransId="{A63E42D3-E3F0-40CA-8946-198A2CBC3A40}"/>
    <dgm:cxn modelId="{15DBFB2D-2C82-483C-A6FD-17FE69D511DC}" type="presParOf" srcId="{1D0F2DF7-114E-442E-A926-627A75CA55A2}" destId="{1AE10588-FDFB-4A40-8E91-BEC3C7B5D353}" srcOrd="0" destOrd="0" presId="urn:microsoft.com/office/officeart/2005/8/layout/vList2"/>
    <dgm:cxn modelId="{1556E965-11BF-4272-A6E3-D3208DC61399}" type="presParOf" srcId="{1D0F2DF7-114E-442E-A926-627A75CA55A2}" destId="{B8440CAC-6FA6-4630-B085-684CFF144A24}" srcOrd="1" destOrd="0" presId="urn:microsoft.com/office/officeart/2005/8/layout/vList2"/>
    <dgm:cxn modelId="{57C0A244-7B9C-4021-B31E-0AB2ECB04665}" type="presParOf" srcId="{1D0F2DF7-114E-442E-A926-627A75CA55A2}" destId="{DF9DC1A5-4B6C-433A-9DA4-CC197239B646}" srcOrd="2" destOrd="0" presId="urn:microsoft.com/office/officeart/2005/8/layout/vList2"/>
    <dgm:cxn modelId="{7D73E074-8F39-4727-BC74-5E012505C7CC}" type="presParOf" srcId="{1D0F2DF7-114E-442E-A926-627A75CA55A2}" destId="{2BE135A1-7DFE-44F8-AFAA-B4234DEE22D7}" srcOrd="3" destOrd="0" presId="urn:microsoft.com/office/officeart/2005/8/layout/vList2"/>
    <dgm:cxn modelId="{C83F0731-C85B-40F3-A31B-9927EE291133}" type="presParOf" srcId="{1D0F2DF7-114E-442E-A926-627A75CA55A2}" destId="{700209E1-DC73-4B90-8778-8D81B8710D8D}" srcOrd="4" destOrd="0" presId="urn:microsoft.com/office/officeart/2005/8/layout/vList2"/>
    <dgm:cxn modelId="{C72867E8-AE90-4B82-B9B2-49C79B6A2BE7}" type="presParOf" srcId="{1D0F2DF7-114E-442E-A926-627A75CA55A2}" destId="{2BC88539-5B8D-40A7-9D43-789BCEC3ABA6}" srcOrd="5" destOrd="0" presId="urn:microsoft.com/office/officeart/2005/8/layout/vList2"/>
    <dgm:cxn modelId="{1C7AA09D-A464-4510-AE98-FFF80C164810}" type="presParOf" srcId="{1D0F2DF7-114E-442E-A926-627A75CA55A2}" destId="{3E8F7D5C-27BD-46FB-8840-9365D94952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CFEC9-2E8B-491A-BC04-65A6CB6D0F15}">
      <dsp:nvSpPr>
        <dsp:cNvPr id="0" name=""/>
        <dsp:cNvSpPr/>
      </dsp:nvSpPr>
      <dsp:spPr>
        <a:xfrm>
          <a:off x="0" y="84284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EU Animal health legislation and official controls</a:t>
          </a:r>
          <a:r>
            <a:rPr lang="en-US" sz="1600" kern="1200" dirty="0">
              <a:solidFill>
                <a:schemeClr val="tx1"/>
              </a:solidFill>
            </a:rPr>
            <a:t>: Animal Health Law, Official Controls Regulation		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9191" y="103475"/>
        <a:ext cx="11125691" cy="354738"/>
      </dsp:txXfrm>
    </dsp:sp>
    <dsp:sp modelId="{3D1E6332-2A47-46D6-B747-C64055B85ABB}">
      <dsp:nvSpPr>
        <dsp:cNvPr id="0" name=""/>
        <dsp:cNvSpPr/>
      </dsp:nvSpPr>
      <dsp:spPr>
        <a:xfrm>
          <a:off x="0" y="537884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EU Specific rules</a:t>
          </a:r>
          <a:r>
            <a:rPr lang="en-US" sz="1600" kern="1200" dirty="0">
              <a:solidFill>
                <a:schemeClr val="tx1"/>
              </a:solidFill>
            </a:rPr>
            <a:t>: Delegated and Implementing acts, specific rules: ASF,CSF, LSD Regulation etc. 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9191" y="557075"/>
        <a:ext cx="11125691" cy="354738"/>
      </dsp:txXfrm>
    </dsp:sp>
    <dsp:sp modelId="{4719B3C9-3290-4711-AA80-52BA531B4ADF}">
      <dsp:nvSpPr>
        <dsp:cNvPr id="0" name=""/>
        <dsp:cNvSpPr/>
      </dsp:nvSpPr>
      <dsp:spPr>
        <a:xfrm>
          <a:off x="0" y="991484"/>
          <a:ext cx="11164073" cy="39312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Regionalization (zoning) policy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9191" y="1010675"/>
        <a:ext cx="11125691" cy="354738"/>
      </dsp:txXfrm>
    </dsp:sp>
    <dsp:sp modelId="{5CD46430-5B0C-465B-8C01-20DA3FE60AF1}">
      <dsp:nvSpPr>
        <dsp:cNvPr id="0" name=""/>
        <dsp:cNvSpPr/>
      </dsp:nvSpPr>
      <dsp:spPr>
        <a:xfrm>
          <a:off x="0" y="1445084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Contingency plans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9191" y="1464275"/>
        <a:ext cx="11125691" cy="354738"/>
      </dsp:txXfrm>
    </dsp:sp>
    <dsp:sp modelId="{02A0855D-A346-494C-A5C3-762A8D7317DC}">
      <dsp:nvSpPr>
        <dsp:cNvPr id="0" name=""/>
        <dsp:cNvSpPr/>
      </dsp:nvSpPr>
      <dsp:spPr>
        <a:xfrm>
          <a:off x="0" y="1898684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The EU Reference Laboratory network (EURLs): </a:t>
          </a:r>
          <a:r>
            <a:rPr lang="en-US" sz="1600" b="0" kern="1200" dirty="0">
              <a:solidFill>
                <a:schemeClr val="tx1"/>
              </a:solidFill>
            </a:rPr>
            <a:t>16 EURLs for animal health 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9191" y="1917875"/>
        <a:ext cx="11125691" cy="354738"/>
      </dsp:txXfrm>
    </dsp:sp>
    <dsp:sp modelId="{343D09FD-34DC-4E69-B03D-99D8A8A1F927}">
      <dsp:nvSpPr>
        <dsp:cNvPr id="0" name=""/>
        <dsp:cNvSpPr/>
      </dsp:nvSpPr>
      <dsp:spPr>
        <a:xfrm>
          <a:off x="0" y="2352284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The </a:t>
          </a:r>
          <a:r>
            <a:rPr lang="en-US" sz="1600" b="1" kern="1200" dirty="0">
              <a:solidFill>
                <a:schemeClr val="tx1"/>
              </a:solidFill>
            </a:rPr>
            <a:t>EU co-financed eradication programs and financial support </a:t>
          </a:r>
          <a:r>
            <a:rPr lang="en-US" sz="1600" kern="1200" dirty="0">
              <a:solidFill>
                <a:schemeClr val="tx1"/>
              </a:solidFill>
            </a:rPr>
            <a:t>in case of outbreaks 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9191" y="2371475"/>
        <a:ext cx="11125691" cy="354738"/>
      </dsp:txXfrm>
    </dsp:sp>
    <dsp:sp modelId="{DD9DBA6C-127A-4506-819B-A6087F18F7F0}">
      <dsp:nvSpPr>
        <dsp:cNvPr id="0" name=""/>
        <dsp:cNvSpPr/>
      </dsp:nvSpPr>
      <dsp:spPr>
        <a:xfrm>
          <a:off x="0" y="2805884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Enforcement</a:t>
          </a:r>
          <a:r>
            <a:rPr lang="en-US" sz="1600" kern="1200" dirty="0">
              <a:solidFill>
                <a:schemeClr val="tx1"/>
              </a:solidFill>
            </a:rPr>
            <a:t> – audits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9191" y="2825075"/>
        <a:ext cx="11125691" cy="354738"/>
      </dsp:txXfrm>
    </dsp:sp>
    <dsp:sp modelId="{9B018A61-6F26-4D16-8619-A53E70751736}">
      <dsp:nvSpPr>
        <dsp:cNvPr id="0" name=""/>
        <dsp:cNvSpPr/>
      </dsp:nvSpPr>
      <dsp:spPr>
        <a:xfrm>
          <a:off x="0" y="3259484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Trainings: Better training for safer food </a:t>
          </a:r>
          <a:r>
            <a:rPr lang="en-US" sz="1600" kern="1200" dirty="0">
              <a:solidFill>
                <a:schemeClr val="tx1"/>
              </a:solidFill>
            </a:rPr>
            <a:t>– BTSF, </a:t>
          </a:r>
          <a:r>
            <a:rPr lang="en-US" sz="1600" b="1" kern="1200" dirty="0">
              <a:solidFill>
                <a:schemeClr val="tx1"/>
              </a:solidFill>
            </a:rPr>
            <a:t>Sustained training missions </a:t>
          </a:r>
          <a:r>
            <a:rPr lang="en-US" sz="1600" kern="1200" dirty="0">
              <a:solidFill>
                <a:schemeClr val="tx1"/>
              </a:solidFill>
            </a:rPr>
            <a:t>– STMs, etc.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9191" y="3278675"/>
        <a:ext cx="11125691" cy="354738"/>
      </dsp:txXfrm>
    </dsp:sp>
    <dsp:sp modelId="{BA1A657E-5361-45BC-BBC3-5DF3711559DA}">
      <dsp:nvSpPr>
        <dsp:cNvPr id="0" name=""/>
        <dsp:cNvSpPr/>
      </dsp:nvSpPr>
      <dsp:spPr>
        <a:xfrm>
          <a:off x="0" y="3713085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The </a:t>
          </a:r>
          <a:r>
            <a:rPr lang="en-US" sz="1600" b="1" kern="1200" dirty="0">
              <a:solidFill>
                <a:schemeClr val="tx1"/>
              </a:solidFill>
            </a:rPr>
            <a:t>European Food Safety Authority </a:t>
          </a:r>
          <a:r>
            <a:rPr lang="en-US" sz="1600" kern="1200" dirty="0">
              <a:solidFill>
                <a:schemeClr val="tx1"/>
              </a:solidFill>
            </a:rPr>
            <a:t>– EFSA: scientific advice = risk management decisions based on science!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9191" y="3732276"/>
        <a:ext cx="11125691" cy="354738"/>
      </dsp:txXfrm>
    </dsp:sp>
    <dsp:sp modelId="{FDABAA87-1A84-401E-B6D5-C72A2E6097CF}">
      <dsp:nvSpPr>
        <dsp:cNvPr id="0" name=""/>
        <dsp:cNvSpPr/>
      </dsp:nvSpPr>
      <dsp:spPr>
        <a:xfrm>
          <a:off x="0" y="4166685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International cooperation</a:t>
          </a:r>
          <a:r>
            <a:rPr lang="en-US" sz="1600" kern="1200" dirty="0">
              <a:solidFill>
                <a:schemeClr val="tx1"/>
              </a:solidFill>
            </a:rPr>
            <a:t> – WOAH/FAO, e.g. through the GF-TADSs, and bilateral cooperation with trading partners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9191" y="4185876"/>
        <a:ext cx="11125691" cy="354738"/>
      </dsp:txXfrm>
    </dsp:sp>
    <dsp:sp modelId="{DDA8B4E1-150A-4FFE-8A0F-6D181F626FAE}">
      <dsp:nvSpPr>
        <dsp:cNvPr id="0" name=""/>
        <dsp:cNvSpPr/>
      </dsp:nvSpPr>
      <dsp:spPr>
        <a:xfrm>
          <a:off x="0" y="4620285"/>
          <a:ext cx="11164073" cy="39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EU research projects </a:t>
          </a:r>
          <a:r>
            <a:rPr lang="en-US" sz="1600" kern="1200" dirty="0">
              <a:solidFill>
                <a:schemeClr val="tx1"/>
              </a:solidFill>
            </a:rPr>
            <a:t>– e.g. Horizon Europe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9191" y="4639476"/>
        <a:ext cx="11125691" cy="3547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10588-FDFB-4A40-8E91-BEC3C7B5D353}">
      <dsp:nvSpPr>
        <dsp:cNvPr id="0" name=""/>
        <dsp:cNvSpPr/>
      </dsp:nvSpPr>
      <dsp:spPr>
        <a:xfrm>
          <a:off x="0" y="2044103"/>
          <a:ext cx="10905699" cy="861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24EA2"/>
              </a:solidFill>
            </a:rPr>
            <a:t>TRACES NT</a:t>
          </a:r>
          <a:r>
            <a:rPr lang="en-US" sz="2400" b="1" kern="1200" dirty="0"/>
            <a:t> </a:t>
          </a:r>
          <a:r>
            <a:rPr lang="en-US" sz="2400" kern="1200" dirty="0"/>
            <a:t>(New technology): EU online certification </a:t>
          </a:r>
          <a:endParaRPr lang="en-GB" sz="2400" kern="1200" dirty="0"/>
        </a:p>
      </dsp:txBody>
      <dsp:txXfrm>
        <a:off x="42036" y="2086139"/>
        <a:ext cx="10821627" cy="777048"/>
      </dsp:txXfrm>
    </dsp:sp>
    <dsp:sp modelId="{DF9DC1A5-4B6C-433A-9DA4-CC197239B646}">
      <dsp:nvSpPr>
        <dsp:cNvPr id="0" name=""/>
        <dsp:cNvSpPr/>
      </dsp:nvSpPr>
      <dsp:spPr>
        <a:xfrm>
          <a:off x="0" y="0"/>
          <a:ext cx="10905699" cy="861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F47B22"/>
              </a:solidFill>
              <a:effectLst/>
              <a:uLnTx/>
              <a:uFillTx/>
              <a:latin typeface="Verdana"/>
              <a:ea typeface="+mj-ea"/>
              <a:cs typeface="+mj-cs"/>
            </a:rPr>
            <a:t>A</a:t>
          </a:r>
          <a:r>
            <a:rPr lang="en-US" altLang="bg-BG" sz="2400" b="1" kern="1200" noProof="0" dirty="0">
              <a:solidFill>
                <a:srgbClr val="024EA2"/>
              </a:solidFill>
              <a:latin typeface="Arial"/>
              <a:ea typeface="+mn-ea"/>
              <a:cs typeface="+mn-cs"/>
            </a:rPr>
            <a:t>nimal</a:t>
          </a:r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F47B22"/>
              </a:solidFill>
              <a:effectLst/>
              <a:uLnTx/>
              <a:uFillTx/>
              <a:latin typeface="Verdana"/>
              <a:ea typeface="+mj-ea"/>
              <a:cs typeface="+mj-cs"/>
            </a:rPr>
            <a:t> D</a:t>
          </a:r>
          <a:r>
            <a:rPr lang="en-US" altLang="bg-BG" sz="2400" b="1" kern="1200" noProof="0" dirty="0">
              <a:solidFill>
                <a:srgbClr val="024EA2"/>
              </a:solidFill>
              <a:latin typeface="Arial"/>
              <a:ea typeface="+mn-ea"/>
              <a:cs typeface="+mn-cs"/>
            </a:rPr>
            <a:t>isease</a:t>
          </a:r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F47B22"/>
              </a:solidFill>
              <a:effectLst/>
              <a:uLnTx/>
              <a:uFillTx/>
              <a:latin typeface="Verdana"/>
              <a:ea typeface="+mj-ea"/>
              <a:cs typeface="+mj-cs"/>
            </a:rPr>
            <a:t> I</a:t>
          </a:r>
          <a:r>
            <a:rPr lang="en-US" altLang="bg-BG" sz="2400" b="1" kern="1200" noProof="0" dirty="0">
              <a:solidFill>
                <a:srgbClr val="024EA2"/>
              </a:solidFill>
              <a:latin typeface="Arial"/>
              <a:ea typeface="+mn-ea"/>
              <a:cs typeface="+mn-cs"/>
            </a:rPr>
            <a:t>nformation</a:t>
          </a:r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F47B22"/>
              </a:solidFill>
              <a:effectLst/>
              <a:uLnTx/>
              <a:uFillTx/>
              <a:latin typeface="Verdana"/>
              <a:ea typeface="+mj-ea"/>
              <a:cs typeface="+mj-cs"/>
            </a:rPr>
            <a:t> S</a:t>
          </a:r>
          <a:r>
            <a:rPr lang="en-US" altLang="bg-BG" sz="2400" b="1" kern="1200" noProof="0" dirty="0">
              <a:solidFill>
                <a:srgbClr val="024EA2"/>
              </a:solidFill>
              <a:latin typeface="Arial"/>
              <a:ea typeface="+mn-ea"/>
              <a:cs typeface="+mn-cs"/>
            </a:rPr>
            <a:t>ystem</a:t>
          </a:r>
          <a:r>
            <a:rPr kumimoji="0" lang="en-US" altLang="bg-BG" sz="2400" b="1" i="0" u="none" strike="noStrike" kern="1200" cap="none" spc="0" normalizeH="0" baseline="0" noProof="0" dirty="0">
              <a:ln>
                <a:noFill/>
              </a:ln>
              <a:solidFill>
                <a:srgbClr val="3166CF"/>
              </a:solidFill>
              <a:effectLst/>
              <a:uLnTx/>
              <a:uFillTx/>
              <a:latin typeface="Verdana"/>
              <a:ea typeface="+mj-ea"/>
              <a:cs typeface="+mj-cs"/>
            </a:rPr>
            <a:t> </a:t>
          </a:r>
          <a:r>
            <a:rPr lang="en-US" sz="2400" kern="1200" dirty="0"/>
            <a:t>(ADIS) </a:t>
          </a:r>
          <a:endParaRPr lang="en-GB" sz="2400" kern="1200" dirty="0"/>
        </a:p>
      </dsp:txBody>
      <dsp:txXfrm>
        <a:off x="42036" y="42036"/>
        <a:ext cx="10821627" cy="777048"/>
      </dsp:txXfrm>
    </dsp:sp>
    <dsp:sp modelId="{700209E1-DC73-4B90-8778-8D81B8710D8D}">
      <dsp:nvSpPr>
        <dsp:cNvPr id="0" name=""/>
        <dsp:cNvSpPr/>
      </dsp:nvSpPr>
      <dsp:spPr>
        <a:xfrm>
          <a:off x="0" y="1075041"/>
          <a:ext cx="10905699" cy="861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24EA2"/>
              </a:solidFill>
            </a:rPr>
            <a:t>EU Vaccine Banks</a:t>
          </a:r>
          <a:r>
            <a:rPr lang="en-US" sz="2400" kern="1200" dirty="0"/>
            <a:t>: FMD, CSF, LSD, PPR, SGP  </a:t>
          </a:r>
          <a:endParaRPr lang="en-GB" sz="2400" kern="1200" dirty="0"/>
        </a:p>
      </dsp:txBody>
      <dsp:txXfrm>
        <a:off x="42036" y="1117077"/>
        <a:ext cx="10821627" cy="777048"/>
      </dsp:txXfrm>
    </dsp:sp>
    <dsp:sp modelId="{3E8F7D5C-27BD-46FB-8840-9365D94952C0}">
      <dsp:nvSpPr>
        <dsp:cNvPr id="0" name=""/>
        <dsp:cNvSpPr/>
      </dsp:nvSpPr>
      <dsp:spPr>
        <a:xfrm>
          <a:off x="0" y="3000792"/>
          <a:ext cx="10905699" cy="861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24EA2"/>
              </a:solidFill>
            </a:rPr>
            <a:t>EU Veterinary Emergency Team </a:t>
          </a:r>
          <a:r>
            <a:rPr lang="en-US" sz="2400" kern="1200" dirty="0"/>
            <a:t>– EUVET</a:t>
          </a:r>
          <a:endParaRPr lang="en-GB" sz="2400" kern="1200" dirty="0"/>
        </a:p>
      </dsp:txBody>
      <dsp:txXfrm>
        <a:off x="42036" y="3042828"/>
        <a:ext cx="10821627" cy="777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271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2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1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88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26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092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02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486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86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65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68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314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504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85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29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46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24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831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131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70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86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3574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090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073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2096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099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151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777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7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92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29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927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267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5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349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53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86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607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549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5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457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5207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316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863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646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6413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323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565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355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995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624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399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02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4781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411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888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733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713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3077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0761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55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229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667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717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2612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3715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377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288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45D46E-1365-6042-856E-8B891AD4B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057F7F-0333-B842-BC4D-8AE3ABA0B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89FFA1-C367-FF44-A2F8-74CE875A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509246-13FF-5840-929A-BC3BA5092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EC2994-9B3D-2F46-B5E0-32308858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5458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8153F-2599-6047-9E76-B600D8A3E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7EFC7C-AE48-134A-8D78-5913BFCAD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497923-E73F-A848-9525-4D0280AD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2FEE7F-A8F2-6940-B9C1-153C7BE3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5C996F-590D-EF46-95B9-9A5171B6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0747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90BD67-FDA5-3D4E-A0A1-1F02B4C5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95E588-BC33-B54B-90F9-CDA7C981F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5D5036-36FC-1742-910E-6AAFE9874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23F57C-660F-5641-80B8-5EBAC5F5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6234FD-F7C5-B840-9F9D-DC242F89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20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42B6B-BAF2-4F47-95CA-82B9AD5F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274767-5970-4E43-9144-17D14FC09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802F0F-B8D0-A34F-95BB-C51B74B99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B6C8B2-0975-D242-876D-80EFBE999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740EF1-FA30-F543-803D-06A4C2ED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1800A4-2BBC-4E47-A527-F163A797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5526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9C15BB-B76E-9443-8BFB-0948C034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2C78B93-D284-C245-BA73-D2C117DD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8C12C9-B1D2-B543-846A-635FEED1F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27D932-EBAB-434A-9F29-25ED4CF79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A43D3BD-2E01-1244-BBFE-1EDFC6BE5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70E246-4641-B14D-B29F-FBAAA0495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EF7096E-A568-CB4D-A078-879164B63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6AFC000-658C-5D45-92FF-94CA04F9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773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C25F2C-99B6-EE44-A4F7-E56797ED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2A1B03-64F9-1F45-B28E-46F29470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10319F-B6B9-B544-8CAE-26205051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8AABA7-6508-134B-B2E5-B6420F9E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7876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34D4174-80D3-144F-A43C-398F9193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C6F7C3E-F975-B343-A813-DDD2495F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86076D-4AD9-5A49-8D83-ECCF592D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549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9682FA-B282-824F-856B-48562B0E1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3A9F42-E76D-B149-961D-8B42C385A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27944D-11D0-F346-BA43-53ADC49B2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644C90-3CDD-5F4C-9A5F-0A5E7165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1ECAF6-4E5F-5F43-BB7A-AEAB4A42A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E99BC7-4DDF-A24D-97DA-E132C1D2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5671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06678-2B7C-9E4E-950A-AC4F25E4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847F72F-ADDB-EA48-902F-DF6CD89A0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76B25A-2C4A-794C-976F-E86786264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97F243-DC8F-F341-8D41-90722AE7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A143E3-DBBD-434A-BAC7-1B38DCE0E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33E765-0F59-EB44-94A6-AFD77BAA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4406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0096B6-66FD-7240-B111-B57EE23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F160659-6192-9A4D-8E19-521B3831C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421AC7-C6B0-B843-A234-520091E6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AF7A55-DBD0-1F40-857E-D253E02D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C630D2-0143-2D4D-82E5-8418A253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6292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F9E9893-1C46-AE49-BB81-51E9051F4C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10BB49-BC4A-E74F-8CEB-B88CF6D38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19E982-96D8-F343-ABDA-85C0F42A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D93EE8-6127-574F-BF3A-B409E3EB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B4F259-5EB3-9D4D-A7F4-D00D86F9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94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6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0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1076636-B5DC-9344-834C-B7AB95C0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E6277E-0FC1-8044-9C1D-188A6E053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8034B9-9436-0445-8232-D8CCC5266F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C3320-37A7-194E-974B-ECC12DF6219A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918B71-4F5C-474B-90F0-9F5F1C18F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F278E9-43D8-5F4F-B29A-A38AE47DC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A4826-EB28-514E-8D84-77BFDFEC957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97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food/sites/food/files/animals/docs/ad_control-measures_asf_wrk-doc-sante-2015-7112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.png"/><Relationship Id="rId4" Type="http://schemas.openxmlformats.org/officeDocument/2006/relationships/hyperlink" Target="https://santegis.maps.arcgis.com/apps/webappviewer/index.html?id=45cdd657542a437c84bfc9cf1846ae8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71350" y="1776441"/>
            <a:ext cx="10065224" cy="2149523"/>
          </a:xfrm>
        </p:spPr>
        <p:txBody>
          <a:bodyPr>
            <a:noAutofit/>
          </a:bodyPr>
          <a:lstStyle/>
          <a:p>
            <a:r>
              <a:rPr lang="en-IE" dirty="0"/>
              <a:t>EU regionalisation (zoning) </a:t>
            </a:r>
            <a:br>
              <a:rPr lang="en-IE" dirty="0"/>
            </a:br>
            <a:r>
              <a:rPr lang="en-IE" dirty="0"/>
              <a:t>for animal diseases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71350" y="3704066"/>
            <a:ext cx="9528588" cy="913748"/>
          </a:xfrm>
        </p:spPr>
        <p:txBody>
          <a:bodyPr/>
          <a:lstStyle/>
          <a:p>
            <a:r>
              <a:rPr lang="en-US" b="1" dirty="0"/>
              <a:t>BTSF Regional workshop on Animal Health: </a:t>
            </a:r>
          </a:p>
          <a:p>
            <a:r>
              <a:rPr lang="en-US" b="1" dirty="0"/>
              <a:t>disease preparedness, vaccination  and One Health approach</a:t>
            </a:r>
          </a:p>
          <a:p>
            <a:r>
              <a:rPr lang="en-IE" dirty="0"/>
              <a:t>Bangkok, Thailand </a:t>
            </a:r>
          </a:p>
          <a:p>
            <a:r>
              <a:rPr lang="en-IE"/>
              <a:t>4- </a:t>
            </a:r>
            <a:r>
              <a:rPr lang="en-IE" dirty="0"/>
              <a:t>8 March 2024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227771" y="4897787"/>
            <a:ext cx="3699806" cy="528998"/>
          </a:xfrm>
        </p:spPr>
        <p:txBody>
          <a:bodyPr/>
          <a:lstStyle/>
          <a:p>
            <a:pPr algn="l"/>
            <a:r>
              <a:rPr lang="en-IE" dirty="0" err="1"/>
              <a:t>Žilvinas</a:t>
            </a:r>
            <a:r>
              <a:rPr lang="en-IE" dirty="0"/>
              <a:t> </a:t>
            </a:r>
            <a:r>
              <a:rPr lang="en-IE" dirty="0" err="1"/>
              <a:t>Ilevičius</a:t>
            </a:r>
            <a:r>
              <a:rPr lang="en-IE"/>
              <a:t>,</a:t>
            </a:r>
          </a:p>
          <a:p>
            <a:pPr algn="l"/>
            <a:r>
              <a:rPr lang="en-IE"/>
              <a:t>DG </a:t>
            </a:r>
            <a:r>
              <a:rPr lang="en-IE" dirty="0"/>
              <a:t>SANTE</a:t>
            </a:r>
          </a:p>
          <a:p>
            <a:pPr algn="l"/>
            <a:r>
              <a:rPr lang="en-IE" dirty="0"/>
              <a:t>Unit G2 – Animal Health</a:t>
            </a:r>
          </a:p>
          <a:p>
            <a:pPr algn="l"/>
            <a:endParaRPr lang="en-I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37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Regionalization is applied in the EU </a:t>
            </a:r>
            <a:r>
              <a:rPr lang="en-US" u="sng" dirty="0"/>
              <a:t>in line with WOAH standards </a:t>
            </a:r>
            <a:r>
              <a:rPr lang="en-US" dirty="0"/>
              <a:t>and as an </a:t>
            </a:r>
            <a:r>
              <a:rPr lang="en-US" b="1" dirty="0"/>
              <a:t>integral element of the EU comprehensive disease control strategy </a:t>
            </a:r>
            <a:r>
              <a:rPr lang="en-US" dirty="0"/>
              <a:t>aimed at:</a:t>
            </a:r>
          </a:p>
          <a:p>
            <a:pPr lvl="1"/>
            <a:r>
              <a:rPr lang="en-US" dirty="0"/>
              <a:t>ensuring the </a:t>
            </a:r>
            <a:r>
              <a:rPr lang="en-US" b="1" dirty="0">
                <a:solidFill>
                  <a:srgbClr val="00B050"/>
                </a:solidFill>
              </a:rPr>
              <a:t>best possible disease control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minimize the negative impact </a:t>
            </a:r>
            <a:r>
              <a:rPr lang="en-US" dirty="0"/>
              <a:t>of disease outbreaks on the EU single market (intra-EU trade) and on exports, without lowering the level of safety of the commodities that are traded/exported (WTO SPS agreement principles)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 err="1"/>
              <a:t>Regionalisation</a:t>
            </a:r>
            <a:r>
              <a:rPr lang="en-US" dirty="0"/>
              <a:t> (zoning) in the EU context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398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882" y="1363178"/>
            <a:ext cx="6335535" cy="3881904"/>
          </a:xfrm>
        </p:spPr>
        <p:txBody>
          <a:bodyPr/>
          <a:lstStyle/>
          <a:p>
            <a:r>
              <a:rPr lang="en-US" sz="2000" dirty="0"/>
              <a:t>Swift response</a:t>
            </a:r>
          </a:p>
          <a:p>
            <a:r>
              <a:rPr lang="en-US" sz="2000" dirty="0"/>
              <a:t>Risk based / Proportionality </a:t>
            </a:r>
          </a:p>
          <a:p>
            <a:r>
              <a:rPr lang="en-US" sz="2000" dirty="0"/>
              <a:t>Consistency / Predictability </a:t>
            </a:r>
          </a:p>
          <a:p>
            <a:r>
              <a:rPr lang="en-US" sz="2000" dirty="0"/>
              <a:t>Transparency / Trust</a:t>
            </a:r>
          </a:p>
          <a:p>
            <a:r>
              <a:rPr lang="en-US" sz="2000" dirty="0"/>
              <a:t>Overall disease control system (identification, registration, control of movements, traceability etc.)</a:t>
            </a:r>
          </a:p>
          <a:p>
            <a:r>
              <a:rPr lang="en-US" sz="2000" dirty="0"/>
              <a:t>Capacity of the competent authorities</a:t>
            </a:r>
          </a:p>
          <a:p>
            <a:r>
              <a:rPr lang="en-US" sz="2000" dirty="0"/>
              <a:t>Appropriate surveillance within and outside restricted zones</a:t>
            </a:r>
          </a:p>
          <a:p>
            <a:r>
              <a:rPr lang="en-GB" sz="2000" dirty="0">
                <a:effectLst/>
                <a:ea typeface="Calibri" panose="020F0502020204030204" pitchFamily="34" charset="0"/>
              </a:rPr>
              <a:t>Flexibility, suitability with different peculiarities depending on the diseases and other factors </a:t>
            </a:r>
            <a:endParaRPr lang="en-US" sz="20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4089" y="225408"/>
            <a:ext cx="10515600" cy="782357"/>
          </a:xfrm>
        </p:spPr>
        <p:txBody>
          <a:bodyPr/>
          <a:lstStyle/>
          <a:p>
            <a:r>
              <a:rPr lang="en-US" dirty="0"/>
              <a:t>Key elements for successful regionalisation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06" y="1825625"/>
            <a:ext cx="5489307" cy="38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01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1854" y="1299153"/>
            <a:ext cx="11213128" cy="5277138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en-US" sz="2000" b="1" dirty="0"/>
              <a:t>Regulation (EU) 2016/429</a:t>
            </a:r>
            <a:r>
              <a:rPr lang="en-US" sz="2000" dirty="0"/>
              <a:t> of the European Parliament and of the Council of 9 March 2016 on transmissible animal diseases and amending and repealing certain acts in the area of animal health (</a:t>
            </a:r>
            <a:r>
              <a:rPr lang="en-US" sz="2000" b="1" dirty="0"/>
              <a:t>Animal Health Law</a:t>
            </a:r>
            <a:r>
              <a:rPr lang="en-US" sz="2000" dirty="0"/>
              <a:t>) </a:t>
            </a:r>
          </a:p>
          <a:p>
            <a:pPr algn="just"/>
            <a:r>
              <a:rPr lang="en-US" sz="2000" dirty="0"/>
              <a:t>Commission </a:t>
            </a:r>
            <a:r>
              <a:rPr lang="en-US" sz="2000" b="1" dirty="0"/>
              <a:t>Delegated Regulation (EU) 2020/687 </a:t>
            </a:r>
            <a:r>
              <a:rPr lang="en-US" sz="2000" dirty="0"/>
              <a:t>of 17 December 2019 supplementing Regulation (EU) 2016/429 of the European Parliament and the Council, as regards rules for the prevention and control of certain listed diseases</a:t>
            </a:r>
          </a:p>
          <a:p>
            <a:pPr algn="just">
              <a:spcAft>
                <a:spcPts val="600"/>
              </a:spcAft>
            </a:pPr>
            <a:r>
              <a:rPr lang="en-IE" sz="2000" b="1" dirty="0"/>
              <a:t>Examples of special disease control rules</a:t>
            </a:r>
            <a:r>
              <a:rPr lang="en-IE" sz="2000" dirty="0"/>
              <a:t>: </a:t>
            </a:r>
          </a:p>
          <a:p>
            <a:pPr lvl="1" algn="just">
              <a:spcAft>
                <a:spcPts val="600"/>
              </a:spcAft>
            </a:pPr>
            <a:r>
              <a:rPr lang="en-US" sz="1800" dirty="0"/>
              <a:t>Commission </a:t>
            </a:r>
            <a:r>
              <a:rPr lang="en-US" sz="1800" b="1" dirty="0"/>
              <a:t>Implementing Regulation (EU) 2023/594 </a:t>
            </a:r>
            <a:r>
              <a:rPr lang="en-US" sz="1800" dirty="0"/>
              <a:t>laying down </a:t>
            </a:r>
            <a:r>
              <a:rPr lang="en-US" sz="1800" b="1" dirty="0"/>
              <a:t>special control measures for African swine fever</a:t>
            </a:r>
          </a:p>
          <a:p>
            <a:pPr lvl="1" algn="just">
              <a:spcAft>
                <a:spcPts val="600"/>
              </a:spcAft>
            </a:pPr>
            <a:r>
              <a:rPr lang="en-US" sz="1800" dirty="0"/>
              <a:t>Commission </a:t>
            </a:r>
            <a:r>
              <a:rPr lang="en-US" sz="1800" b="1" dirty="0"/>
              <a:t>Implementing Regulation (EU) 2021/934 </a:t>
            </a:r>
            <a:r>
              <a:rPr lang="en-US" sz="1800" dirty="0"/>
              <a:t>of 9 June 2021 laying down special control measures for </a:t>
            </a:r>
            <a:r>
              <a:rPr lang="en-US" sz="1800" b="1" dirty="0"/>
              <a:t>classical swine fever</a:t>
            </a:r>
          </a:p>
          <a:p>
            <a:pPr lvl="1" algn="just">
              <a:spcAft>
                <a:spcPts val="600"/>
              </a:spcAft>
            </a:pPr>
            <a:r>
              <a:rPr lang="en-US" sz="1800" dirty="0"/>
              <a:t>Commission </a:t>
            </a:r>
            <a:r>
              <a:rPr lang="en-US" sz="1800" b="1" dirty="0"/>
              <a:t>Implementing Regulation (EU) 2021/1070 </a:t>
            </a:r>
            <a:r>
              <a:rPr lang="en-US" sz="1800" dirty="0"/>
              <a:t>of 28 June 2021 laying down </a:t>
            </a:r>
            <a:r>
              <a:rPr lang="en-US" sz="1800" b="1" dirty="0"/>
              <a:t>special control measures</a:t>
            </a:r>
            <a:r>
              <a:rPr lang="en-US" sz="1800" dirty="0"/>
              <a:t> for a limited period of time related to infection with </a:t>
            </a:r>
            <a:r>
              <a:rPr lang="en-US" sz="1800" b="1" dirty="0"/>
              <a:t>lumpy skin disease </a:t>
            </a:r>
            <a:r>
              <a:rPr lang="en-US" sz="1800" dirty="0"/>
              <a:t>virus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4541" y="141115"/>
            <a:ext cx="10515600" cy="782357"/>
          </a:xfrm>
        </p:spPr>
        <p:txBody>
          <a:bodyPr/>
          <a:lstStyle/>
          <a:p>
            <a:r>
              <a:rPr lang="en-IE" dirty="0"/>
              <a:t>Main EU legal framework for regionalisation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57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825625"/>
            <a:ext cx="10395858" cy="388190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Commission emergency measures</a:t>
            </a:r>
          </a:p>
          <a:p>
            <a:r>
              <a:rPr lang="en-US" dirty="0"/>
              <a:t>When necessary</a:t>
            </a:r>
          </a:p>
          <a:p>
            <a:r>
              <a:rPr lang="en-US" dirty="0"/>
              <a:t>Bigger areas can be restricted (e.g. based on administrative / geographical borders)</a:t>
            </a:r>
          </a:p>
          <a:p>
            <a:r>
              <a:rPr lang="en-US" dirty="0"/>
              <a:t>Risk mitigation measures</a:t>
            </a:r>
          </a:p>
          <a:p>
            <a:r>
              <a:rPr lang="en-GB" dirty="0"/>
              <a:t>The Commission may also adopt immediately applicable implementing acts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70275" y="201881"/>
            <a:ext cx="1864426" cy="86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Article 259 of AHL</a:t>
            </a:r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EU legal framework for regionalisation</a:t>
            </a:r>
          </a:p>
        </p:txBody>
      </p:sp>
    </p:spTree>
    <p:extLst>
      <p:ext uri="{BB962C8B-B14F-4D97-AF65-F5344CB8AC3E}">
        <p14:creationId xmlns:p14="http://schemas.microsoft.com/office/powerpoint/2010/main" val="283101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1844" y="244151"/>
            <a:ext cx="10515600" cy="782357"/>
          </a:xfrm>
        </p:spPr>
        <p:txBody>
          <a:bodyPr/>
          <a:lstStyle/>
          <a:p>
            <a:r>
              <a:rPr lang="en-GB" dirty="0"/>
              <a:t>EU rules – definitions of zones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5564" y="1400587"/>
            <a:ext cx="11476043" cy="3881904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(35) 	</a:t>
            </a:r>
            <a:r>
              <a:rPr lang="en-GB" sz="1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‘zone’ means: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	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terrestrial animals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 area of a Member State, third country or territory with a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precise geographical delimitation, containing an animal subpopulation with a distinct health status with respect to a specific disease or specific diseases subject to appropriate surveillance, disease control and biosecurity measures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(b)	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aquatic animals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contiguous hydrological system with a distinct health status with respect to a specific disease or specific diseases that forms an area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referred to in one of the following:</a:t>
            </a:r>
          </a:p>
          <a:p>
            <a:pPr marL="1371600" indent="-457200"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(i) 	an entire water catchment from the source of a waterway to the estuary or lake;</a:t>
            </a:r>
          </a:p>
          <a:p>
            <a:pPr marL="1371600" indent="-457200"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(ii) 	more than one water catchment;</a:t>
            </a:r>
          </a:p>
          <a:p>
            <a:pPr marL="1371600" indent="-457200"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(iii) 	part of a water catchment from the source of a waterway to a barrier that prevents the introduction of a specific disease or diseases;</a:t>
            </a:r>
          </a:p>
          <a:p>
            <a:pPr marL="1371600" indent="-457200"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(iv) 	part of a coastal area with a precise geographical delimitation;</a:t>
            </a:r>
          </a:p>
          <a:p>
            <a:pPr marL="1371600" indent="-457200"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(v) 	an estuary with a precise geographical delimitation;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70275" y="201881"/>
            <a:ext cx="1864426" cy="86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Article 4 of AHL</a:t>
            </a:r>
            <a:endParaRPr lang="en-GB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71056" y="5704189"/>
            <a:ext cx="11300551" cy="8351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(41)	</a:t>
            </a:r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‘restricted zone’ means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zone in which restrictions on the movements of certain animals or products and other 	disease control measures are applied, with a view to preventing the spread of a particular disease into areas where no 	restrictions are applied; a restricted zone may, when relevant, include protection and surveillance zones;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14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722" y="1217722"/>
            <a:ext cx="10905699" cy="388190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competent authority shall establish a restricted zone where appropriate taking into account:</a:t>
            </a:r>
          </a:p>
          <a:p>
            <a:r>
              <a:rPr lang="en-US" sz="1800" dirty="0"/>
              <a:t>the disease profile;</a:t>
            </a:r>
          </a:p>
          <a:p>
            <a:r>
              <a:rPr lang="en-US" sz="1800" dirty="0"/>
              <a:t>the geographical situation of the restricted zone;</a:t>
            </a:r>
          </a:p>
          <a:p>
            <a:r>
              <a:rPr lang="en-US" sz="1800" dirty="0"/>
              <a:t>the ecological and hydrological factors of the restricted zone;</a:t>
            </a:r>
          </a:p>
          <a:p>
            <a:r>
              <a:rPr lang="en-US" sz="1800" dirty="0"/>
              <a:t>the meteorological conditions;</a:t>
            </a:r>
          </a:p>
          <a:p>
            <a:r>
              <a:rPr lang="en-US" sz="1800" dirty="0"/>
              <a:t>the presence, distribution and type of vectors in the restricted zone;</a:t>
            </a:r>
          </a:p>
          <a:p>
            <a:r>
              <a:rPr lang="en-US" sz="1800" dirty="0"/>
              <a:t>the results of the epidemiological enquiry provided for in Article 57(1) and other studies carried out and epidemiological data;</a:t>
            </a:r>
          </a:p>
          <a:p>
            <a:r>
              <a:rPr lang="en-US" sz="1800" dirty="0"/>
              <a:t>the results of laboratory tests;</a:t>
            </a:r>
          </a:p>
          <a:p>
            <a:r>
              <a:rPr lang="en-US" sz="1800" dirty="0"/>
              <a:t>the disease control measures applied;</a:t>
            </a:r>
          </a:p>
          <a:p>
            <a:r>
              <a:rPr lang="en-US" sz="1800" dirty="0"/>
              <a:t>other relevant epidemiological factors (e.g. livestock density).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722" y="244151"/>
            <a:ext cx="10515600" cy="782357"/>
          </a:xfrm>
        </p:spPr>
        <p:txBody>
          <a:bodyPr/>
          <a:lstStyle/>
          <a:p>
            <a:r>
              <a:rPr lang="en-GB" dirty="0"/>
              <a:t>EU rules – regionalisation criteria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70275" y="201881"/>
            <a:ext cx="1864426" cy="86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Article 64 of AHL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164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1394" y="1366445"/>
            <a:ext cx="11001499" cy="4775738"/>
          </a:xfrm>
          <a:solidFill>
            <a:schemeClr val="bg1"/>
          </a:solidFill>
        </p:spPr>
        <p:txBody>
          <a:bodyPr/>
          <a:lstStyle/>
          <a:p>
            <a:r>
              <a:rPr lang="en-US" sz="2000" b="1" dirty="0"/>
              <a:t>Transparency</a:t>
            </a:r>
          </a:p>
          <a:p>
            <a:r>
              <a:rPr lang="en-US" sz="2000" dirty="0"/>
              <a:t>Clearly </a:t>
            </a:r>
            <a:r>
              <a:rPr lang="en-US" sz="2000" b="1" dirty="0"/>
              <a:t>defined roles </a:t>
            </a:r>
            <a:r>
              <a:rPr lang="en-US" sz="2000" dirty="0"/>
              <a:t>for Member States and the Commission</a:t>
            </a:r>
          </a:p>
          <a:p>
            <a:r>
              <a:rPr lang="en-US" sz="2000" b="1" dirty="0"/>
              <a:t>Clear criteria, principles </a:t>
            </a:r>
            <a:r>
              <a:rPr lang="en-US" sz="2000" dirty="0"/>
              <a:t>and</a:t>
            </a:r>
            <a:r>
              <a:rPr lang="en-US" sz="2000" b="1" dirty="0"/>
              <a:t> measures </a:t>
            </a:r>
          </a:p>
          <a:p>
            <a:pPr lvl="1"/>
            <a:r>
              <a:rPr lang="en-US" sz="1800" dirty="0"/>
              <a:t>based on science, experience, EU legislation and international standards (WOAH)</a:t>
            </a:r>
          </a:p>
          <a:p>
            <a:r>
              <a:rPr lang="en-US" sz="2000" b="1" dirty="0"/>
              <a:t>Rapid</a:t>
            </a:r>
            <a:r>
              <a:rPr lang="en-US" sz="2000" dirty="0"/>
              <a:t> flow of information </a:t>
            </a:r>
          </a:p>
          <a:p>
            <a:r>
              <a:rPr lang="en-US" sz="2000" b="1" dirty="0"/>
              <a:t>Urgent adoption </a:t>
            </a:r>
            <a:r>
              <a:rPr lang="en-US" sz="2000" dirty="0"/>
              <a:t>of emergency measures</a:t>
            </a:r>
          </a:p>
          <a:p>
            <a:r>
              <a:rPr lang="en-US" sz="2000" b="1" dirty="0"/>
              <a:t>Agreed with Member States </a:t>
            </a:r>
            <a:r>
              <a:rPr lang="en-US" sz="2000" dirty="0"/>
              <a:t>(regular Committees)</a:t>
            </a:r>
          </a:p>
          <a:p>
            <a:r>
              <a:rPr lang="en-US" sz="2000" b="1" dirty="0"/>
              <a:t>Immediately applicable</a:t>
            </a:r>
          </a:p>
          <a:p>
            <a:r>
              <a:rPr lang="en-US" sz="2000" dirty="0"/>
              <a:t>Legal acts </a:t>
            </a:r>
            <a:r>
              <a:rPr lang="en-US" sz="2000" b="1" dirty="0"/>
              <a:t>published in the Official Journal </a:t>
            </a:r>
            <a:r>
              <a:rPr lang="en-US" sz="2000" dirty="0"/>
              <a:t>of the European Union in all 24 EU languages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722" y="304730"/>
            <a:ext cx="10515600" cy="782357"/>
          </a:xfrm>
        </p:spPr>
        <p:txBody>
          <a:bodyPr/>
          <a:lstStyle/>
          <a:p>
            <a:r>
              <a:rPr lang="en-IE" dirty="0"/>
              <a:t>EU regionalisation: principles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13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5672" y="1623744"/>
            <a:ext cx="10905699" cy="3881904"/>
          </a:xfrm>
        </p:spPr>
        <p:txBody>
          <a:bodyPr/>
          <a:lstStyle/>
          <a:p>
            <a:r>
              <a:rPr lang="en-US" dirty="0"/>
              <a:t>National measures / contingency plans based on EU horizontal and specific rules</a:t>
            </a:r>
          </a:p>
          <a:p>
            <a:r>
              <a:rPr lang="en-US" dirty="0"/>
              <a:t>Disease control measures are applied in the restricted zone</a:t>
            </a:r>
          </a:p>
          <a:p>
            <a:r>
              <a:rPr lang="en-US" dirty="0"/>
              <a:t>Tailor made approach necessary:</a:t>
            </a:r>
          </a:p>
          <a:p>
            <a:pPr lvl="1"/>
            <a:r>
              <a:rPr lang="en-US" dirty="0"/>
              <a:t>disease specific approach (e.g. vector borne disease or not) </a:t>
            </a:r>
          </a:p>
          <a:p>
            <a:pPr lvl="1"/>
            <a:r>
              <a:rPr lang="en-US" dirty="0"/>
              <a:t>geographical factors </a:t>
            </a:r>
          </a:p>
          <a:p>
            <a:pPr lvl="1"/>
            <a:r>
              <a:rPr lang="en-US" dirty="0"/>
              <a:t>environmental factors </a:t>
            </a:r>
          </a:p>
          <a:p>
            <a:r>
              <a:rPr lang="en-US" dirty="0"/>
              <a:t>Stamping-out of animals in the infected establishments and in contact / neighboring establishments, if there is a risk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elements of regionalisation in the EU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197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692460"/>
            <a:ext cx="10905699" cy="3881904"/>
          </a:xfrm>
        </p:spPr>
        <p:txBody>
          <a:bodyPr/>
          <a:lstStyle/>
          <a:p>
            <a:r>
              <a:rPr lang="en-US" dirty="0"/>
              <a:t>Disease confirmation and stand-still measures</a:t>
            </a:r>
          </a:p>
          <a:p>
            <a:r>
              <a:rPr lang="en-US" dirty="0"/>
              <a:t>Establishment of 3-10-150 Km restricted (e.g. protection and surveillance) zones depending on risk / disease characteristics</a:t>
            </a:r>
          </a:p>
          <a:p>
            <a:r>
              <a:rPr lang="en-US" dirty="0"/>
              <a:t>Establishment of further restricted zones, as necessary</a:t>
            </a:r>
          </a:p>
          <a:p>
            <a:r>
              <a:rPr lang="en-US" dirty="0"/>
              <a:t>Wildlife considered		</a:t>
            </a:r>
          </a:p>
          <a:p>
            <a:r>
              <a:rPr lang="en-US" dirty="0"/>
              <a:t>Tracing / Epidemiological investigations </a:t>
            </a:r>
          </a:p>
          <a:p>
            <a:r>
              <a:rPr lang="en-US" dirty="0"/>
              <a:t>Additional Surveillance and Testing</a:t>
            </a:r>
          </a:p>
          <a:p>
            <a:r>
              <a:rPr lang="en-US" dirty="0"/>
              <a:t>Emergency vaccination possible (based on EU rules)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3248" y="577863"/>
            <a:ext cx="10515600" cy="782357"/>
          </a:xfrm>
        </p:spPr>
        <p:txBody>
          <a:bodyPr/>
          <a:lstStyle/>
          <a:p>
            <a:r>
              <a:rPr lang="en-US" sz="3600" dirty="0"/>
              <a:t>Regionalisation in the EU: </a:t>
            </a:r>
            <a:br>
              <a:rPr lang="en-US" sz="3600" dirty="0"/>
            </a:br>
            <a:r>
              <a:rPr lang="en-US" sz="3600" dirty="0"/>
              <a:t>the basic disease control measures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94778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03860" y="368337"/>
            <a:ext cx="7918197" cy="2387600"/>
          </a:xfrm>
        </p:spPr>
        <p:txBody>
          <a:bodyPr/>
          <a:lstStyle/>
          <a:p>
            <a:r>
              <a:rPr lang="en-US" sz="5400" dirty="0"/>
              <a:t>EU </a:t>
            </a:r>
            <a:r>
              <a:rPr lang="en-US" sz="5400" dirty="0" err="1"/>
              <a:t>regionalisation</a:t>
            </a:r>
            <a:r>
              <a:rPr lang="en-US" sz="5400" dirty="0"/>
              <a:t>/zoning in practice</a:t>
            </a:r>
            <a:endParaRPr lang="en-GB" sz="54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03861" y="3326803"/>
            <a:ext cx="6135848" cy="10888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African swine fever (ASF)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Highly pathogenic avian influenza (HPAI)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Lumpy skin disease (LSD)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59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5671" y="1275209"/>
            <a:ext cx="10905699" cy="4539549"/>
          </a:xfrm>
        </p:spPr>
        <p:txBody>
          <a:bodyPr/>
          <a:lstStyle/>
          <a:p>
            <a:r>
              <a:rPr lang="en-US" b="1" dirty="0"/>
              <a:t>General issues:</a:t>
            </a:r>
          </a:p>
          <a:p>
            <a:pPr lvl="1"/>
            <a:r>
              <a:rPr lang="en-US" dirty="0"/>
              <a:t>EU Veterinary – animal health control system</a:t>
            </a:r>
          </a:p>
          <a:p>
            <a:pPr lvl="1"/>
            <a:r>
              <a:rPr lang="en-US" dirty="0"/>
              <a:t>Tools for disease control in the EU</a:t>
            </a:r>
          </a:p>
          <a:p>
            <a:pPr lvl="1"/>
            <a:r>
              <a:rPr lang="en-US" dirty="0"/>
              <a:t>Animal health legislation</a:t>
            </a:r>
          </a:p>
          <a:p>
            <a:r>
              <a:rPr lang="en-US" b="1" dirty="0" err="1"/>
              <a:t>Regionalisation</a:t>
            </a:r>
            <a:r>
              <a:rPr lang="en-US" b="1" dirty="0"/>
              <a:t>/zoning:</a:t>
            </a:r>
          </a:p>
          <a:p>
            <a:pPr lvl="1"/>
            <a:r>
              <a:rPr lang="en-US" dirty="0"/>
              <a:t>EU legal framework for </a:t>
            </a:r>
            <a:r>
              <a:rPr lang="en-US" dirty="0" err="1"/>
              <a:t>regionalisation</a:t>
            </a:r>
            <a:endParaRPr lang="en-US" dirty="0"/>
          </a:p>
          <a:p>
            <a:pPr lvl="1"/>
            <a:r>
              <a:rPr lang="en-US" dirty="0"/>
              <a:t>Key principles of regionalization (zoning) in the EU</a:t>
            </a:r>
          </a:p>
          <a:p>
            <a:pPr lvl="1"/>
            <a:r>
              <a:rPr lang="en-US" dirty="0"/>
              <a:t>Examples</a:t>
            </a:r>
          </a:p>
          <a:p>
            <a:r>
              <a:rPr lang="en-US" b="1" dirty="0"/>
              <a:t>Conclusions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721" y="243163"/>
            <a:ext cx="10515600" cy="782357"/>
          </a:xfrm>
        </p:spPr>
        <p:txBody>
          <a:bodyPr/>
          <a:lstStyle/>
          <a:p>
            <a:r>
              <a:rPr lang="en-IE" dirty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79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0207" y="1956254"/>
            <a:ext cx="5301343" cy="4556514"/>
          </a:xfrm>
        </p:spPr>
        <p:txBody>
          <a:bodyPr/>
          <a:lstStyle/>
          <a:p>
            <a:pPr algn="just"/>
            <a:r>
              <a:rPr lang="en-US" sz="1200" b="1" u="sng" dirty="0"/>
              <a:t>CHAPTER 4.4.</a:t>
            </a:r>
          </a:p>
          <a:p>
            <a:pPr algn="just"/>
            <a:r>
              <a:rPr lang="en-US" sz="1200" b="1" u="sng" dirty="0"/>
              <a:t>ZONING</a:t>
            </a:r>
            <a:r>
              <a:rPr lang="en-US" sz="1200" dirty="0"/>
              <a:t> AND COMPARTMENTALISATION</a:t>
            </a:r>
          </a:p>
          <a:p>
            <a:pPr algn="just"/>
            <a:r>
              <a:rPr lang="en-US" sz="1200" dirty="0"/>
              <a:t>Article 4.4.1.</a:t>
            </a:r>
          </a:p>
          <a:p>
            <a:pPr algn="just"/>
            <a:r>
              <a:rPr lang="en-US" sz="1200" b="1" dirty="0"/>
              <a:t>The purpose of this chapter is to provide recommendations on the </a:t>
            </a:r>
            <a:r>
              <a:rPr lang="en-US" sz="1200" b="1" dirty="0">
                <a:solidFill>
                  <a:srgbClr val="00B050"/>
                </a:solidFill>
              </a:rPr>
              <a:t>principles of zoning </a:t>
            </a:r>
            <a:r>
              <a:rPr lang="en-US" sz="1200" dirty="0"/>
              <a:t>and compartmentalisation </a:t>
            </a:r>
            <a:r>
              <a:rPr lang="en-US" sz="1200" b="1" dirty="0"/>
              <a:t>to Member Countries wishing to establish and maintain different subpopulations with specific health status within their territory</a:t>
            </a:r>
            <a:r>
              <a:rPr lang="en-US" sz="1200" dirty="0"/>
              <a:t>. These principles should be applied in accordance with the relevant chapters of the Terrestrial Code. </a:t>
            </a:r>
          </a:p>
          <a:p>
            <a:pPr algn="just"/>
            <a:r>
              <a:rPr lang="en-US" sz="1200" b="1" dirty="0">
                <a:solidFill>
                  <a:srgbClr val="00B050"/>
                </a:solidFill>
              </a:rPr>
              <a:t>zoning applies to an animal subpopulation defined primarily on a geographical basis</a:t>
            </a:r>
            <a:r>
              <a:rPr lang="en-US" sz="1200" b="1" dirty="0"/>
              <a:t>.</a:t>
            </a:r>
          </a:p>
          <a:p>
            <a:pPr algn="just"/>
            <a:r>
              <a:rPr lang="en-US" sz="1200" dirty="0"/>
              <a:t>To facilitate disease control and the continuation of trade following a disease outbreak in a previously free country or zone, </a:t>
            </a:r>
            <a:r>
              <a:rPr lang="en-US" sz="1200" b="1" dirty="0">
                <a:solidFill>
                  <a:srgbClr val="00B050"/>
                </a:solidFill>
              </a:rPr>
              <a:t>zoning may allow</a:t>
            </a:r>
            <a:r>
              <a:rPr lang="en-US" sz="1200" b="1" dirty="0"/>
              <a:t> a Member Country to </a:t>
            </a:r>
            <a:r>
              <a:rPr lang="en-US" sz="1200" b="1" dirty="0">
                <a:solidFill>
                  <a:srgbClr val="00B050"/>
                </a:solidFill>
              </a:rPr>
              <a:t>limit the extension of the disease to a defined restricted area</a:t>
            </a:r>
            <a:r>
              <a:rPr lang="en-US" sz="1200" b="1" dirty="0"/>
              <a:t>, while </a:t>
            </a:r>
            <a:r>
              <a:rPr lang="en-US" sz="1200" b="1" dirty="0">
                <a:solidFill>
                  <a:srgbClr val="00B050"/>
                </a:solidFill>
              </a:rPr>
              <a:t>preserving the status of the remaining territory</a:t>
            </a:r>
            <a:r>
              <a:rPr lang="en-US" sz="1200" dirty="0"/>
              <a:t>.</a:t>
            </a:r>
          </a:p>
          <a:p>
            <a:pPr algn="just"/>
            <a:r>
              <a:rPr lang="en-US" sz="1200" b="1" dirty="0">
                <a:solidFill>
                  <a:srgbClr val="00B050"/>
                </a:solidFill>
              </a:rPr>
              <a:t>A Member Country may thus have more than one zone </a:t>
            </a:r>
            <a:r>
              <a:rPr lang="en-US" sz="1200" dirty="0"/>
              <a:t>or compartment </a:t>
            </a:r>
            <a:r>
              <a:rPr lang="en-US" sz="1200" b="1" dirty="0"/>
              <a:t>within its territory.</a:t>
            </a:r>
            <a:endParaRPr lang="en-GB" sz="1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722" y="482860"/>
            <a:ext cx="9740821" cy="782357"/>
          </a:xfrm>
        </p:spPr>
        <p:txBody>
          <a:bodyPr/>
          <a:lstStyle/>
          <a:p>
            <a:r>
              <a:rPr lang="en-IE" dirty="0"/>
              <a:t>Alignment to WOAH standards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10207" y="1390261"/>
            <a:ext cx="5301343" cy="56599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Terrestrial Animal Health Code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6888" y="1390261"/>
            <a:ext cx="5494328" cy="5659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 legislation (examples) + guidelines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9694506" y="2164702"/>
            <a:ext cx="2136710" cy="44304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Regulation (EU) 2016/429 (AHL)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Delegated Regulation (EU) 2020/687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Implementing Regulation (EU) 2023/594 (ASF)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4D4D4D"/>
                </a:solidFill>
                <a:latin typeface="Arial"/>
              </a:rPr>
              <a:t>COMMISSION NOTICE on the guidelines on the prevention, control and eradication of African swine fever in the Union (‘ASF guidelines’)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36888" y="6512768"/>
            <a:ext cx="3228552" cy="256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Indicative map of EU ASF regionalisation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82151" y="244646"/>
            <a:ext cx="1749065" cy="665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Examples, ASF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F988C-A3EA-BDAA-43AA-A2EB5791F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60" y="1956253"/>
            <a:ext cx="3214679" cy="45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32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24430" y="5588759"/>
            <a:ext cx="3358489" cy="93191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045029" y="303414"/>
            <a:ext cx="10421271" cy="939851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Restricted zone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E38D460-FFF1-437F-A5B8-6B0DCC31DF86}"/>
              </a:ext>
            </a:extLst>
          </p:cNvPr>
          <p:cNvSpPr/>
          <p:nvPr/>
        </p:nvSpPr>
        <p:spPr>
          <a:xfrm>
            <a:off x="369774" y="1808157"/>
            <a:ext cx="2268268" cy="18979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Restricted zone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BD346-EEEB-4B99-98CD-0948855B73A6}"/>
              </a:ext>
            </a:extLst>
          </p:cNvPr>
          <p:cNvSpPr txBox="1"/>
          <p:nvPr/>
        </p:nvSpPr>
        <p:spPr>
          <a:xfrm>
            <a:off x="2762053" y="2311303"/>
            <a:ext cx="565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00AFADB-DF6C-4097-9EBA-4D323EB2A2B5}"/>
              </a:ext>
            </a:extLst>
          </p:cNvPr>
          <p:cNvSpPr/>
          <p:nvPr/>
        </p:nvSpPr>
        <p:spPr>
          <a:xfrm>
            <a:off x="3484880" y="2017690"/>
            <a:ext cx="2268267" cy="15483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Protection 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 km)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58E7A2-064F-4A93-B035-A34202947231}"/>
              </a:ext>
            </a:extLst>
          </p:cNvPr>
          <p:cNvSpPr txBox="1"/>
          <p:nvPr/>
        </p:nvSpPr>
        <p:spPr>
          <a:xfrm>
            <a:off x="5796881" y="2256999"/>
            <a:ext cx="565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EFAC1560-F980-4DC0-96EB-E220BE009C90}"/>
              </a:ext>
            </a:extLst>
          </p:cNvPr>
          <p:cNvSpPr/>
          <p:nvPr/>
        </p:nvSpPr>
        <p:spPr>
          <a:xfrm>
            <a:off x="6626587" y="1963384"/>
            <a:ext cx="2649735" cy="1548363"/>
          </a:xfrm>
          <a:prstGeom prst="flowChartConnector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Surveillance zone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(10 km)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67C6A6-A60F-412A-8B1F-ACA60845A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30" y="3707192"/>
            <a:ext cx="5060434" cy="316682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0FB1A2-DC7B-4382-B92F-3779DE5052C9}"/>
              </a:ext>
            </a:extLst>
          </p:cNvPr>
          <p:cNvCxnSpPr>
            <a:cxnSpLocks/>
          </p:cNvCxnSpPr>
          <p:nvPr/>
        </p:nvCxnSpPr>
        <p:spPr>
          <a:xfrm>
            <a:off x="0" y="6520678"/>
            <a:ext cx="5524107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7560DCE-BFC7-47AA-A35E-E2425B2CC45A}"/>
              </a:ext>
            </a:extLst>
          </p:cNvPr>
          <p:cNvSpPr txBox="1"/>
          <p:nvPr/>
        </p:nvSpPr>
        <p:spPr>
          <a:xfrm>
            <a:off x="9301452" y="2311302"/>
            <a:ext cx="565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E516BC3-96E6-4B30-94C8-22235113B5F4}"/>
              </a:ext>
            </a:extLst>
          </p:cNvPr>
          <p:cNvSpPr/>
          <p:nvPr/>
        </p:nvSpPr>
        <p:spPr>
          <a:xfrm rot="3023908">
            <a:off x="9793422" y="2029396"/>
            <a:ext cx="2500586" cy="1719581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Further restricted zone (optional)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4"/>
          </p:nvPr>
        </p:nvSpPr>
        <p:spPr>
          <a:xfrm>
            <a:off x="5688509" y="4144242"/>
            <a:ext cx="6307109" cy="1444517"/>
          </a:xfrm>
          <a:solidFill>
            <a:srgbClr val="92D050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In addition: </a:t>
            </a:r>
          </a:p>
          <a:p>
            <a:pPr marL="0" indent="0" algn="ctr">
              <a:buNone/>
            </a:pPr>
            <a:r>
              <a:rPr lang="en-US" b="1" dirty="0"/>
              <a:t>CIR (EU) 2023/594 lays down special control measures for </a:t>
            </a:r>
            <a:r>
              <a:rPr lang="lv-LV" b="1" dirty="0"/>
              <a:t>ASF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422949" y="817033"/>
            <a:ext cx="6613541" cy="86177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sng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Article 21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Establishment of a restricted 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  In the event of an outbreak of a category A disease in an establishment, food and feed business, animal by–products establishment or other locations, including means of transport, </a:t>
            </a:r>
            <a:r>
              <a:rPr kumimoji="0" lang="en-US" sz="1000" b="1" i="1" u="sng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competent authority shall immediately establish around the affected establishment or location a restricted zone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which comprises:</a:t>
            </a:r>
            <a:endParaRPr kumimoji="0" lang="en-GB" sz="1000" b="0" i="1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78759" y="116604"/>
            <a:ext cx="345773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E8F9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Delegated Regulation (EU) 2020/687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D3E8F9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498150" y="5588759"/>
            <a:ext cx="463137" cy="71252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797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5831821" y="1485836"/>
            <a:ext cx="6050403" cy="355408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lvl="0" indent="0">
              <a:buClr>
                <a:srgbClr val="034EA2"/>
              </a:buClr>
              <a:buNone/>
            </a:pPr>
            <a:r>
              <a:rPr lang="en-IE" sz="1800" b="1" dirty="0"/>
              <a:t>Regulation (EU) 2023/594:</a:t>
            </a:r>
          </a:p>
          <a:p>
            <a:pPr lvl="0">
              <a:buClr>
                <a:srgbClr val="034EA2"/>
              </a:buClr>
            </a:pPr>
            <a:r>
              <a:rPr lang="en-IE" sz="1800" b="1" u="sng" dirty="0">
                <a:solidFill>
                  <a:srgbClr val="D3E8F9">
                    <a:lumMod val="50000"/>
                  </a:srgbClr>
                </a:solidFill>
              </a:rPr>
              <a:t>Restricted zone I</a:t>
            </a:r>
            <a:r>
              <a:rPr lang="en-IE" sz="1800" b="1" dirty="0">
                <a:solidFill>
                  <a:srgbClr val="D3E8F9">
                    <a:lumMod val="50000"/>
                  </a:srgbClr>
                </a:solidFill>
              </a:rPr>
              <a:t> (‘an additional further restricted zone’) –  zone, bordering zone II or III, where relevant (no ASF)</a:t>
            </a:r>
            <a:endParaRPr lang="en-IE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IE" sz="18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Restricted zone II</a:t>
            </a:r>
            <a:r>
              <a:rPr lang="en-IE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(‘an infected zone’) – ASF in wild boar</a:t>
            </a:r>
          </a:p>
          <a:p>
            <a:r>
              <a:rPr lang="en-IE" sz="1800" b="1" u="sng" dirty="0">
                <a:solidFill>
                  <a:srgbClr val="FF0000"/>
                </a:solidFill>
              </a:rPr>
              <a:t>Restricted zone III</a:t>
            </a:r>
            <a:r>
              <a:rPr lang="en-IE" sz="1800" b="1" dirty="0">
                <a:solidFill>
                  <a:srgbClr val="FF0000"/>
                </a:solidFill>
              </a:rPr>
              <a:t> (‘a further restricted zone’, in addition to PZ/SZ) – ASF in domestic pigs (with or without ASF in wild boar)</a:t>
            </a:r>
          </a:p>
          <a:p>
            <a:pPr marL="0" indent="0">
              <a:buNone/>
            </a:pP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89920" y="558695"/>
            <a:ext cx="4659448" cy="7823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EU regionalisation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measures for ASF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31822" y="5056634"/>
            <a:ext cx="6050403" cy="1615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Principles and criteria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 online: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34EA2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https://ec.europa.eu/food/sites/food/files/animals/docs/ad_control-measures_asf_wrk-doc-sante-2015-7112.pdf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Online interactive map: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34EA2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https://santegis.maps.arcgis.com/apps/webappviewer/index.html?id=45cdd657542a437c84bfc9cf1846ae8c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89326" y="128072"/>
            <a:ext cx="1749065" cy="665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Examples, ASF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EA416F-1082-1028-B6C5-556DC9F57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75" y="50272"/>
            <a:ext cx="4775933" cy="680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60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3"/>
          <a:srcRect l="50158" t="11525" r="35784" b="12894"/>
          <a:stretch/>
        </p:blipFill>
        <p:spPr>
          <a:xfrm>
            <a:off x="970722" y="799026"/>
            <a:ext cx="3970733" cy="600428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811" t="7775" r="26507" b="15743"/>
          <a:stretch/>
        </p:blipFill>
        <p:spPr>
          <a:xfrm>
            <a:off x="5293411" y="482860"/>
            <a:ext cx="6776074" cy="54304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722" y="83976"/>
            <a:ext cx="4151784" cy="782357"/>
          </a:xfrm>
        </p:spPr>
        <p:txBody>
          <a:bodyPr/>
          <a:lstStyle/>
          <a:p>
            <a:pPr algn="ctr"/>
            <a:r>
              <a:rPr lang="en-IE" sz="3600" dirty="0"/>
              <a:t>ASF interactive tool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7221893" y="4655976"/>
            <a:ext cx="2136711" cy="2146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5293411" y="5373213"/>
            <a:ext cx="3936041" cy="1430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for i</a:t>
            </a:r>
            <a:r>
              <a:rPr kumimoji="0" lang="en-IE" sz="1200" b="0" i="0" u="sng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ndicative visualisation of Annex I </a:t>
            </a: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Regulation (EU) 2021/605 (updated immediately)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Allows to: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Zoom in/out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Find exact place on the map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Choose base maps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67731" y="83976"/>
            <a:ext cx="1968759" cy="559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 (ASF)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541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7791" y="1626414"/>
            <a:ext cx="7246012" cy="4298642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IE" sz="1800" b="1" dirty="0">
                <a:solidFill>
                  <a:srgbClr val="FF0000"/>
                </a:solidFill>
              </a:rPr>
              <a:t>Prohibitions</a:t>
            </a:r>
            <a:r>
              <a:rPr lang="en-IE" sz="1800" dirty="0">
                <a:solidFill>
                  <a:srgbClr val="002060"/>
                </a:solidFill>
              </a:rPr>
              <a:t> in relation to the dispatch of certain commodities out of restricted zones (</a:t>
            </a:r>
            <a:r>
              <a:rPr lang="en-IE" sz="1800" i="1" dirty="0">
                <a:solidFill>
                  <a:srgbClr val="002060"/>
                </a:solidFill>
              </a:rPr>
              <a:t>t</a:t>
            </a:r>
            <a:r>
              <a:rPr lang="en-US" sz="1800" i="1" dirty="0">
                <a:solidFill>
                  <a:srgbClr val="002060"/>
                </a:solidFill>
              </a:rPr>
              <a:t>he cornerstone of ASF regionalisation is on the </a:t>
            </a:r>
            <a:r>
              <a:rPr lang="en-US" sz="1800" i="1" u="sng" dirty="0">
                <a:solidFill>
                  <a:srgbClr val="002060"/>
                </a:solidFill>
              </a:rPr>
              <a:t>origin of the pigs </a:t>
            </a:r>
            <a:r>
              <a:rPr lang="en-US" sz="1800" i="1" dirty="0">
                <a:solidFill>
                  <a:srgbClr val="002060"/>
                </a:solidFill>
              </a:rPr>
              <a:t>and the </a:t>
            </a:r>
            <a:r>
              <a:rPr lang="en-US" sz="1800" i="1" u="sng" dirty="0">
                <a:solidFill>
                  <a:srgbClr val="002060"/>
                </a:solidFill>
              </a:rPr>
              <a:t>measures in the holdings</a:t>
            </a:r>
            <a:r>
              <a:rPr lang="en-US" sz="1800" i="1" dirty="0">
                <a:solidFill>
                  <a:srgbClr val="002060"/>
                </a:solidFill>
              </a:rPr>
              <a:t>)</a:t>
            </a:r>
            <a:endParaRPr lang="en-IE" sz="1800" i="1" dirty="0">
              <a:solidFill>
                <a:srgbClr val="002060"/>
              </a:solidFill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IE" sz="1800" b="1" dirty="0">
                <a:solidFill>
                  <a:srgbClr val="00B050"/>
                </a:solidFill>
              </a:rPr>
              <a:t>Safe derogations</a:t>
            </a:r>
            <a:r>
              <a:rPr lang="en-IE" sz="1800" dirty="0">
                <a:solidFill>
                  <a:srgbClr val="002060"/>
                </a:solidFill>
              </a:rPr>
              <a:t> from prohibitions under </a:t>
            </a:r>
            <a:r>
              <a:rPr lang="en-IE" sz="1800" b="1" dirty="0">
                <a:solidFill>
                  <a:srgbClr val="002060"/>
                </a:solidFill>
              </a:rPr>
              <a:t>specific conditions </a:t>
            </a:r>
            <a:r>
              <a:rPr lang="en-IE" sz="1800" dirty="0">
                <a:solidFill>
                  <a:srgbClr val="002060"/>
                </a:solidFill>
              </a:rPr>
              <a:t>and </a:t>
            </a:r>
            <a:r>
              <a:rPr lang="en-IE" sz="1800" b="1" dirty="0">
                <a:solidFill>
                  <a:srgbClr val="002060"/>
                </a:solidFill>
              </a:rPr>
              <a:t>risk mitigation measures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IE" sz="1800" dirty="0">
                <a:solidFill>
                  <a:srgbClr val="002060"/>
                </a:solidFill>
              </a:rPr>
              <a:t>Special</a:t>
            </a:r>
            <a:r>
              <a:rPr lang="en-IE" sz="1800" b="1" dirty="0">
                <a:solidFill>
                  <a:srgbClr val="002060"/>
                </a:solidFill>
              </a:rPr>
              <a:t> designation</a:t>
            </a:r>
            <a:r>
              <a:rPr lang="en-IE" sz="1800" dirty="0">
                <a:solidFill>
                  <a:srgbClr val="002060"/>
                </a:solidFill>
              </a:rPr>
              <a:t> of establishments and </a:t>
            </a:r>
            <a:r>
              <a:rPr lang="en-IE" sz="1800" b="1" dirty="0">
                <a:solidFill>
                  <a:srgbClr val="002060"/>
                </a:solidFill>
              </a:rPr>
              <a:t>requirements</a:t>
            </a:r>
            <a:endParaRPr lang="en-IE" sz="1800" dirty="0">
              <a:solidFill>
                <a:srgbClr val="002060"/>
              </a:solidFill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34EA2"/>
              </a:buClr>
            </a:pPr>
            <a:r>
              <a:rPr lang="en-IE" sz="1800" b="1" dirty="0">
                <a:solidFill>
                  <a:srgbClr val="002060"/>
                </a:solidFill>
              </a:rPr>
              <a:t>Information and training obligations </a:t>
            </a:r>
            <a:r>
              <a:rPr lang="en-IE" sz="1800" dirty="0">
                <a:solidFill>
                  <a:srgbClr val="002060"/>
                </a:solidFill>
              </a:rPr>
              <a:t>and public </a:t>
            </a:r>
            <a:r>
              <a:rPr lang="en-IE" sz="1800" b="1" dirty="0">
                <a:solidFill>
                  <a:srgbClr val="002060"/>
                </a:solidFill>
              </a:rPr>
              <a:t>awareness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34EA2"/>
              </a:buClr>
            </a:pPr>
            <a:r>
              <a:rPr lang="en-IE" sz="1800" dirty="0">
                <a:solidFill>
                  <a:srgbClr val="002060"/>
                </a:solidFill>
              </a:rPr>
              <a:t>List of restricted zones categorised by the epidemiological situation (</a:t>
            </a:r>
            <a:r>
              <a:rPr lang="en-IE" sz="1800" b="1" dirty="0">
                <a:solidFill>
                  <a:srgbClr val="002060"/>
                </a:solidFill>
              </a:rPr>
              <a:t>regionalisation</a:t>
            </a:r>
            <a:r>
              <a:rPr lang="en-IE" sz="1800" dirty="0">
                <a:solidFill>
                  <a:srgbClr val="002060"/>
                </a:solidFill>
              </a:rPr>
              <a:t>) (Annex I)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34EA2"/>
              </a:buClr>
            </a:pPr>
            <a:r>
              <a:rPr lang="en-IE" sz="1800" dirty="0">
                <a:solidFill>
                  <a:srgbClr val="002060"/>
                </a:solidFill>
              </a:rPr>
              <a:t>Reinforced </a:t>
            </a:r>
            <a:r>
              <a:rPr lang="en-IE" sz="1800" b="1" dirty="0">
                <a:solidFill>
                  <a:srgbClr val="002060"/>
                </a:solidFill>
              </a:rPr>
              <a:t>biosecurity measures</a:t>
            </a:r>
            <a:r>
              <a:rPr lang="en-IE" sz="1800" dirty="0">
                <a:solidFill>
                  <a:srgbClr val="002060"/>
                </a:solidFill>
              </a:rPr>
              <a:t> (Annex II)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IE" sz="1800" b="1" dirty="0"/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IE" sz="1800" b="1" dirty="0"/>
          </a:p>
          <a:p>
            <a:pPr marL="457200" lvl="1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IE" sz="1600" dirty="0"/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IE" sz="1800" dirty="0"/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89614"/>
            <a:ext cx="10515600" cy="782357"/>
          </a:xfrm>
        </p:spPr>
        <p:txBody>
          <a:bodyPr/>
          <a:lstStyle/>
          <a:p>
            <a:r>
              <a:rPr lang="en-US" sz="3600" dirty="0"/>
              <a:t>Main principles of Regulation (EU) </a:t>
            </a:r>
            <a:br>
              <a:rPr lang="en-US" sz="3600" dirty="0"/>
            </a:br>
            <a:r>
              <a:rPr lang="en-US" sz="3600" dirty="0"/>
              <a:t>2023/594 (special ASF control measures)</a:t>
            </a:r>
            <a:endParaRPr lang="en-GB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64039" y="1765720"/>
            <a:ext cx="221086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34EA2"/>
              </a:buClr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 regionalisation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89326" y="128072"/>
            <a:ext cx="1749065" cy="665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Examples, ASF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0F088-2BD6-CF70-4803-F725502FA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047" y="2451389"/>
            <a:ext cx="2284162" cy="325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9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EAEA820-D40A-4EEE-9C5A-B3913CBEC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566" y="968641"/>
            <a:ext cx="8137419" cy="5795820"/>
          </a:xfr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381F4C5-970E-44A5-86F6-2BC384668481}"/>
              </a:ext>
            </a:extLst>
          </p:cNvPr>
          <p:cNvSpPr txBox="1"/>
          <p:nvPr/>
        </p:nvSpPr>
        <p:spPr>
          <a:xfrm>
            <a:off x="641972" y="1013209"/>
            <a:ext cx="385969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Wild boars tested from 27/12/2021 to 31/12/2022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143B631-BD26-4E44-B12F-67A1F4923D3C}"/>
              </a:ext>
            </a:extLst>
          </p:cNvPr>
          <p:cNvSpPr txBox="1"/>
          <p:nvPr/>
        </p:nvSpPr>
        <p:spPr>
          <a:xfrm>
            <a:off x="4660977" y="1004673"/>
            <a:ext cx="382724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Wild boars tested from 01/01/2023 to 13/02/2023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7E75FC5-7C17-4E59-81D9-69CA42C6CD43}"/>
              </a:ext>
            </a:extLst>
          </p:cNvPr>
          <p:cNvSpPr txBox="1"/>
          <p:nvPr/>
        </p:nvSpPr>
        <p:spPr>
          <a:xfrm>
            <a:off x="641972" y="2049031"/>
            <a:ext cx="113843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tested in 2022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40DB5AB-F27B-456C-B1C8-3EB9896A5672}"/>
              </a:ext>
            </a:extLst>
          </p:cNvPr>
          <p:cNvSpPr txBox="1"/>
          <p:nvPr/>
        </p:nvSpPr>
        <p:spPr>
          <a:xfrm>
            <a:off x="4719755" y="2056724"/>
            <a:ext cx="11384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tested in 2023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C96ED47-6B7A-4C30-B3EA-ADF9017E320B}"/>
              </a:ext>
            </a:extLst>
          </p:cNvPr>
          <p:cNvSpPr txBox="1"/>
          <p:nvPr/>
        </p:nvSpPr>
        <p:spPr>
          <a:xfrm>
            <a:off x="4994484" y="1844952"/>
            <a:ext cx="110765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Restriction zone II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DC57E82-CD1B-483F-A97E-B55C2F038BA1}"/>
              </a:ext>
            </a:extLst>
          </p:cNvPr>
          <p:cNvSpPr txBox="1"/>
          <p:nvPr/>
        </p:nvSpPr>
        <p:spPr>
          <a:xfrm>
            <a:off x="4994484" y="1648569"/>
            <a:ext cx="110765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Restriction zone 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D2ED3F8-3316-4381-9234-FD398E3BAFD5}"/>
              </a:ext>
            </a:extLst>
          </p:cNvPr>
          <p:cNvSpPr txBox="1"/>
          <p:nvPr/>
        </p:nvSpPr>
        <p:spPr>
          <a:xfrm>
            <a:off x="4750532" y="2656021"/>
            <a:ext cx="1107657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01F219F-C4CE-4026-BB00-C5BAA4BF006F}"/>
              </a:ext>
            </a:extLst>
          </p:cNvPr>
          <p:cNvSpPr txBox="1"/>
          <p:nvPr/>
        </p:nvSpPr>
        <p:spPr>
          <a:xfrm>
            <a:off x="918569" y="1844952"/>
            <a:ext cx="119563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Restriction zone II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7382CD4-9A8F-4B08-A43A-A252B922CF52}"/>
              </a:ext>
            </a:extLst>
          </p:cNvPr>
          <p:cNvSpPr txBox="1"/>
          <p:nvPr/>
        </p:nvSpPr>
        <p:spPr>
          <a:xfrm>
            <a:off x="918569" y="1645369"/>
            <a:ext cx="110765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Restriction zone I</a:t>
            </a:r>
          </a:p>
        </p:txBody>
      </p:sp>
      <p:pic>
        <p:nvPicPr>
          <p:cNvPr id="14" name="Segnaposto contenuto 4">
            <a:extLst>
              <a:ext uri="{FF2B5EF4-FFF2-40B4-BE49-F238E27FC236}">
                <a16:creationId xmlns:a16="http://schemas.microsoft.com/office/drawing/2014/main" id="{9E0C4C3C-589E-4AB7-AB20-9D0E10A1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985" y="2852470"/>
            <a:ext cx="3441616" cy="20536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2566" y="98995"/>
            <a:ext cx="11347659" cy="79224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024B9C"/>
                </a:solidFill>
              </a:rPr>
              <a:t>EU regionalisation measures for ASF – Italy (Piedmont and Liguria regions) 2023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79985" y="1724199"/>
            <a:ext cx="3441616" cy="105086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1E858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i="0" u="none" strike="noStrike" kern="0" cap="none" spc="0" normalizeH="0" baseline="0" noProof="0" dirty="0">
                <a:ln>
                  <a:noFill/>
                </a:ln>
                <a:solidFill>
                  <a:srgbClr val="D3E8F9">
                    <a:lumMod val="10000"/>
                  </a:srgbClr>
                </a:solidFill>
                <a:effectLst/>
                <a:uLnTx/>
                <a:uFillTx/>
                <a:latin typeface="Arial"/>
              </a:rPr>
              <a:t>EU regionalisation measures as per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i="0" u="none" strike="noStrike" kern="0" cap="none" spc="0" normalizeH="0" baseline="0" noProof="0" dirty="0">
                <a:ln>
                  <a:noFill/>
                </a:ln>
                <a:solidFill>
                  <a:srgbClr val="D3E8F9">
                    <a:lumMod val="10000"/>
                  </a:srgbClr>
                </a:solidFill>
                <a:effectLst/>
                <a:uLnTx/>
                <a:uFillTx/>
                <a:latin typeface="Arial"/>
              </a:rPr>
              <a:t>Annex I to</a:t>
            </a:r>
            <a:r>
              <a:rPr kumimoji="0" lang="en-IE" sz="1600" i="0" u="none" strike="noStrike" kern="0" cap="none" spc="0" normalizeH="0" noProof="0" dirty="0">
                <a:ln>
                  <a:noFill/>
                </a:ln>
                <a:solidFill>
                  <a:srgbClr val="D3E8F9">
                    <a:lumMod val="10000"/>
                  </a:srgbClr>
                </a:solidFill>
                <a:effectLst/>
                <a:uLnTx/>
                <a:uFillTx/>
                <a:latin typeface="Arial"/>
              </a:rPr>
              <a:t> Implementing Regulation (EU) 2021/605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rgbClr val="D3E8F9">
                  <a:lumMod val="10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72536" y="6099443"/>
            <a:ext cx="1749065" cy="665018"/>
          </a:xfrm>
          <a:prstGeom prst="rect">
            <a:avLst/>
          </a:prstGeom>
          <a:solidFill>
            <a:srgbClr val="1E858B"/>
          </a:solidFill>
          <a:ln w="12700" cap="flat" cmpd="sng" algn="ctr">
            <a:solidFill>
              <a:srgbClr val="1E858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Examples, ASF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307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5373" y="542559"/>
            <a:ext cx="5831288" cy="782357"/>
          </a:xfrm>
        </p:spPr>
        <p:txBody>
          <a:bodyPr/>
          <a:lstStyle/>
          <a:p>
            <a:r>
              <a:rPr lang="en-GB" dirty="0"/>
              <a:t>Urgent information and transparency (ASF)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559837" y="1475489"/>
            <a:ext cx="7848600" cy="510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 Journal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 EU (legislation)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 website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Guidelines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Overview reports (ADIS weekly tables + distribution maps)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Regionalisation maps + an interactive tool + animation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EFSA (scientific assessments, reports) ;</a:t>
            </a:r>
            <a:r>
              <a:rPr kumimoji="0" lang="en-IE" sz="1400" b="0" i="0" u="none" strike="noStrike" kern="1200" cap="none" spc="0" normalizeH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BTSF (training material)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Audit reports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Events / factsheets / videos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 notes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(maps/update of the measures/adoption of legal acts)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Chronology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main initiatives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Standing Committee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Animal Health and Welfare (publicly available regular updates from affected MS or non-affected MS on the preparedness)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meetings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events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 b="27349"/>
          <a:stretch/>
        </p:blipFill>
        <p:spPr>
          <a:xfrm>
            <a:off x="7612545" y="949474"/>
            <a:ext cx="4338415" cy="4327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294" y="1428086"/>
            <a:ext cx="1996837" cy="5510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201895" y="90267"/>
            <a:ext cx="1749065" cy="665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Examples, ASF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8447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9194" y="395387"/>
            <a:ext cx="10515600" cy="782357"/>
          </a:xfrm>
        </p:spPr>
        <p:txBody>
          <a:bodyPr/>
          <a:lstStyle/>
          <a:p>
            <a:r>
              <a:rPr lang="en-IE" sz="3600" dirty="0"/>
              <a:t>HPAI regionalisation in the EU: </a:t>
            </a:r>
            <a:br>
              <a:rPr lang="en-IE" sz="3600" dirty="0"/>
            </a:br>
            <a:r>
              <a:rPr lang="en-IE" sz="3600" dirty="0"/>
              <a:t>40# outbreak in Poland, December 2022</a:t>
            </a:r>
            <a:endParaRPr lang="en-GB" sz="3600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715" t="27924" r="31279" b="17820"/>
          <a:stretch/>
        </p:blipFill>
        <p:spPr>
          <a:xfrm>
            <a:off x="143333" y="2878627"/>
            <a:ext cx="4685924" cy="39718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67731" y="83976"/>
            <a:ext cx="1968759" cy="559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 (HPAI)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1" descr="Outbreak location on the 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3" y="1297557"/>
            <a:ext cx="1522391" cy="152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5271" y="6483926"/>
            <a:ext cx="3870548" cy="2586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b="1" dirty="0">
                <a:solidFill>
                  <a:schemeClr val="tx1"/>
                </a:solidFill>
              </a:rPr>
              <a:t>In line with Delegated Regulation (EU) 2020/687</a:t>
            </a:r>
            <a:endParaRPr lang="en-GB" sz="1200" b="1" dirty="0">
              <a:solidFill>
                <a:schemeClr val="tx1"/>
              </a:solidFill>
            </a:endParaRPr>
          </a:p>
        </p:txBody>
      </p:sp>
      <p:pic>
        <p:nvPicPr>
          <p:cNvPr id="13" name="Content Placeholder 7"/>
          <p:cNvPicPr>
            <a:picLocks noChangeAspect="1"/>
          </p:cNvPicPr>
          <p:nvPr/>
        </p:nvPicPr>
        <p:blipFill rotWithShape="1">
          <a:blip r:embed="rId4"/>
          <a:srcRect l="25390" t="28228" r="13203" b="38625"/>
          <a:stretch/>
        </p:blipFill>
        <p:spPr>
          <a:xfrm>
            <a:off x="5002394" y="2245485"/>
            <a:ext cx="6820151" cy="1711649"/>
          </a:xfrm>
          <a:prstGeom prst="rect">
            <a:avLst/>
          </a:prstGeom>
        </p:spPr>
      </p:pic>
      <p:pic>
        <p:nvPicPr>
          <p:cNvPr id="14" name="Content Placeholder 9"/>
          <p:cNvPicPr>
            <a:picLocks noChangeAspect="1"/>
          </p:cNvPicPr>
          <p:nvPr/>
        </p:nvPicPr>
        <p:blipFill rotWithShape="1">
          <a:blip r:embed="rId5"/>
          <a:srcRect l="25352" t="28161" r="13209" b="15680"/>
          <a:stretch/>
        </p:blipFill>
        <p:spPr>
          <a:xfrm>
            <a:off x="5002393" y="4621776"/>
            <a:ext cx="6820151" cy="2179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31793" y="1483101"/>
            <a:ext cx="2110430" cy="671691"/>
            <a:chOff x="0" y="0"/>
            <a:chExt cx="2110430" cy="671691"/>
          </a:xfrm>
        </p:grpSpPr>
        <p:sp>
          <p:nvSpPr>
            <p:cNvPr id="16" name="Rounded Rectangle 15"/>
            <p:cNvSpPr/>
            <p:nvPr/>
          </p:nvSpPr>
          <p:spPr>
            <a:xfrm>
              <a:off x="0" y="0"/>
              <a:ext cx="2110430" cy="671691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17" name="Rounded Rectangle 4"/>
            <p:cNvSpPr txBox="1"/>
            <p:nvPr/>
          </p:nvSpPr>
          <p:spPr>
            <a:xfrm>
              <a:off x="32789" y="46077"/>
              <a:ext cx="2044852" cy="6061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/>
                <a:t>Protection zone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02394" y="3994186"/>
            <a:ext cx="2110430" cy="602250"/>
            <a:chOff x="0" y="0"/>
            <a:chExt cx="2110430" cy="602250"/>
          </a:xfrm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2110430" cy="60225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20" name="Rounded Rectangle 4"/>
            <p:cNvSpPr txBox="1"/>
            <p:nvPr/>
          </p:nvSpPr>
          <p:spPr>
            <a:xfrm>
              <a:off x="29399" y="29399"/>
              <a:ext cx="2051632" cy="543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b="1" kern="1200" dirty="0"/>
                <a:t>Surveillance zone 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729945" y="1868031"/>
            <a:ext cx="3099312" cy="38144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b="1" dirty="0">
                <a:solidFill>
                  <a:schemeClr val="tx1"/>
                </a:solidFill>
              </a:rPr>
              <a:t>ADIS notification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44759" y="1483101"/>
            <a:ext cx="4385424" cy="65219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Part A of Annex to </a:t>
            </a:r>
          </a:p>
          <a:p>
            <a:pPr algn="ctr"/>
            <a:r>
              <a:rPr lang="en-IE" b="1" dirty="0">
                <a:solidFill>
                  <a:schemeClr val="tx1"/>
                </a:solidFill>
              </a:rPr>
              <a:t>Implementing Decision (EU) 2021/641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75601" y="3969586"/>
            <a:ext cx="4354582" cy="65219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Part B of Annex to </a:t>
            </a:r>
          </a:p>
          <a:p>
            <a:pPr algn="ctr"/>
            <a:r>
              <a:rPr lang="en-IE" b="1" dirty="0">
                <a:solidFill>
                  <a:schemeClr val="tx1"/>
                </a:solidFill>
              </a:rPr>
              <a:t>Implementing Decision (EU) 2021/641 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56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27C6A3-3F11-06CF-EDE3-F121C9AE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83" y="598269"/>
            <a:ext cx="10515600" cy="782357"/>
          </a:xfrm>
        </p:spPr>
        <p:txBody>
          <a:bodyPr/>
          <a:lstStyle/>
          <a:p>
            <a:r>
              <a:rPr lang="en-IE" sz="4000" dirty="0"/>
              <a:t>HPAI regionalisation in the EU: </a:t>
            </a:r>
            <a:br>
              <a:rPr lang="en-IE" sz="4000" dirty="0"/>
            </a:br>
            <a:r>
              <a:rPr lang="en-IE" sz="4000" dirty="0"/>
              <a:t>examples of further restricted zones 2022-23</a:t>
            </a:r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480FF7-2C32-321F-8AF9-C5C2736D876D}"/>
              </a:ext>
            </a:extLst>
          </p:cNvPr>
          <p:cNvSpPr/>
          <p:nvPr/>
        </p:nvSpPr>
        <p:spPr>
          <a:xfrm>
            <a:off x="10067731" y="83976"/>
            <a:ext cx="1968759" cy="559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 (HPAI)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7A922-7735-555E-CD78-DB727459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68" y="1403163"/>
            <a:ext cx="4430824" cy="2527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6076-8B48-BB4F-076A-788893D54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878" y="3930521"/>
            <a:ext cx="2932430" cy="27373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64CF87-CDC5-A3CB-7448-B5AD9EB3C014}"/>
              </a:ext>
            </a:extLst>
          </p:cNvPr>
          <p:cNvSpPr/>
          <p:nvPr/>
        </p:nvSpPr>
        <p:spPr>
          <a:xfrm>
            <a:off x="7612420" y="2340747"/>
            <a:ext cx="4385424" cy="65219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Part C of Annex to </a:t>
            </a:r>
          </a:p>
          <a:p>
            <a:pPr algn="ctr"/>
            <a:r>
              <a:rPr lang="en-IE" b="1" dirty="0">
                <a:solidFill>
                  <a:schemeClr val="tx1"/>
                </a:solidFill>
              </a:rPr>
              <a:t>Implementing Decision (EU) 2021/641 </a:t>
            </a:r>
            <a:endParaRPr lang="en-GB" b="1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8476A-11F2-BACF-BE18-E5877255EBBE}"/>
              </a:ext>
            </a:extLst>
          </p:cNvPr>
          <p:cNvGrpSpPr/>
          <p:nvPr/>
        </p:nvGrpSpPr>
        <p:grpSpPr>
          <a:xfrm>
            <a:off x="5599761" y="1593794"/>
            <a:ext cx="2665350" cy="602250"/>
            <a:chOff x="0" y="0"/>
            <a:chExt cx="2110430" cy="602250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4A809026-267D-321C-7684-612D4CA0E386}"/>
                </a:ext>
              </a:extLst>
            </p:cNvPr>
            <p:cNvSpPr/>
            <p:nvPr/>
          </p:nvSpPr>
          <p:spPr>
            <a:xfrm>
              <a:off x="0" y="0"/>
              <a:ext cx="2110430" cy="60225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71ABBF61-99A7-608C-5E86-EBDB9D6DEBB8}"/>
                </a:ext>
              </a:extLst>
            </p:cNvPr>
            <p:cNvSpPr txBox="1"/>
            <p:nvPr/>
          </p:nvSpPr>
          <p:spPr>
            <a:xfrm>
              <a:off x="29399" y="29399"/>
              <a:ext cx="2051632" cy="543452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b="1" kern="1200" dirty="0"/>
                <a:t>Further restricted zones 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9996B94-8778-E8EB-9AC1-84679CF58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090" y="3229100"/>
            <a:ext cx="6564754" cy="212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49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0582" y="482860"/>
            <a:ext cx="10034547" cy="782357"/>
          </a:xfrm>
        </p:spPr>
        <p:txBody>
          <a:bodyPr/>
          <a:lstStyle/>
          <a:p>
            <a:r>
              <a:rPr lang="en-US" sz="3200" dirty="0"/>
              <a:t>LSD regionalization: CID (EU) 2016/2008 (replaced in 2021 by CIR (EU) 2021/1070) 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10147630" y="51888"/>
            <a:ext cx="1968759" cy="559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 (LSD)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6889" y="1354262"/>
            <a:ext cx="2124075" cy="41857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u="sng" dirty="0">
                <a:solidFill>
                  <a:srgbClr val="0F5494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Free zones  with Vaccination  (</a:t>
            </a:r>
            <a:r>
              <a:rPr lang="en-GB" sz="1400" b="1" i="1" u="sng" dirty="0">
                <a:solidFill>
                  <a:srgbClr val="0F5494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Part I</a:t>
            </a:r>
            <a:r>
              <a:rPr lang="en-GB" sz="1400" b="1" u="sng" dirty="0">
                <a:solidFill>
                  <a:srgbClr val="0F5494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ＭＳ Ｐゴシック" pitchFamily="34" charset="-128"/>
              <a:cs typeface="Verdana" pitchFamily="34" charset="0"/>
            </a:endParaRP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Bulgaria  (certain areas in the North and East  part)</a:t>
            </a: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ＭＳ Ｐゴシック" pitchFamily="34" charset="-128"/>
              <a:cs typeface="Verdana" pitchFamily="34" charset="0"/>
            </a:endParaRP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Greece  (islands except </a:t>
            </a:r>
            <a:r>
              <a:rPr lang="en-GB" sz="1400" b="1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Kerkyra</a:t>
            </a:r>
            <a:r>
              <a:rPr lang="en-GB" sz="14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 and Limnos)</a:t>
            </a: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ＭＳ Ｐゴシック" pitchFamily="34" charset="-128"/>
              <a:cs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u="sng" dirty="0">
                <a:solidFill>
                  <a:srgbClr val="0F5494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Infected zones   (</a:t>
            </a:r>
            <a:r>
              <a:rPr lang="en-GB" sz="1400" b="1" i="1" u="sng" dirty="0">
                <a:solidFill>
                  <a:srgbClr val="0F5494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Part II</a:t>
            </a:r>
            <a:r>
              <a:rPr lang="en-GB" sz="1400" b="1" u="sng" dirty="0">
                <a:solidFill>
                  <a:srgbClr val="0F5494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b="1" u="sng" dirty="0">
              <a:solidFill>
                <a:srgbClr val="0F5494"/>
              </a:solidFill>
              <a:latin typeface="Calibri"/>
              <a:ea typeface="ＭＳ Ｐゴシック" pitchFamily="34" charset="-128"/>
              <a:cs typeface="Verdana" pitchFamily="34" charset="0"/>
            </a:endParaRP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Continental Greece  (including the islands of Limnos  and </a:t>
            </a:r>
            <a:r>
              <a:rPr lang="en-GB" sz="1400" b="1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Kerkyra</a:t>
            </a:r>
            <a:r>
              <a:rPr lang="en-GB" sz="14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 )</a:t>
            </a: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ＭＳ Ｐゴシック" pitchFamily="34" charset="-128"/>
              <a:cs typeface="Verdana" pitchFamily="34" charset="0"/>
            </a:endParaRP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Verdana" pitchFamily="34" charset="0"/>
              </a:rPr>
              <a:t>Bulgaria (excluding the ''free with vaccination'' zones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2378"/>
          <a:stretch/>
        </p:blipFill>
        <p:spPr>
          <a:xfrm>
            <a:off x="3849588" y="1354262"/>
            <a:ext cx="7145541" cy="518737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1506888" y="5633700"/>
            <a:ext cx="2124075" cy="907941"/>
            <a:chOff x="35496" y="5079375"/>
            <a:chExt cx="2123728" cy="908473"/>
          </a:xfrm>
        </p:grpSpPr>
        <p:sp>
          <p:nvSpPr>
            <p:cNvPr id="11" name="TextBox 10"/>
            <p:cNvSpPr txBox="1"/>
            <p:nvPr/>
          </p:nvSpPr>
          <p:spPr>
            <a:xfrm>
              <a:off x="35496" y="5079375"/>
              <a:ext cx="2123728" cy="9084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marL="2047875" indent="-1595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b="1" dirty="0">
                  <a:solidFill>
                    <a:prstClr val="black"/>
                  </a:solidFill>
                  <a:latin typeface="Calibri"/>
                  <a:ea typeface="ＭＳ Ｐゴシック" pitchFamily="34" charset="-128"/>
                  <a:cs typeface="Verdana" pitchFamily="34" charset="0"/>
                </a:rPr>
                <a:t>Free  with </a:t>
              </a:r>
            </a:p>
            <a:p>
              <a:pPr marL="2047875" indent="-1595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b="1" dirty="0">
                  <a:solidFill>
                    <a:prstClr val="black"/>
                  </a:solidFill>
                  <a:latin typeface="Calibri"/>
                  <a:ea typeface="ＭＳ Ｐゴシック" pitchFamily="34" charset="-128"/>
                  <a:cs typeface="Verdana" pitchFamily="34" charset="0"/>
                </a:rPr>
                <a:t>Vaccination zone</a:t>
              </a:r>
            </a:p>
            <a:p>
              <a:pPr marL="4524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00" u="sng" dirty="0">
                <a:solidFill>
                  <a:srgbClr val="0F5494"/>
                </a:solidFill>
                <a:latin typeface="Calibri"/>
                <a:ea typeface="ＭＳ Ｐゴシック" pitchFamily="34" charset="-128"/>
                <a:cs typeface="Verdana" pitchFamily="34" charset="0"/>
              </a:endParaRPr>
            </a:p>
            <a:p>
              <a:pPr marL="2047875" indent="-1595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b="1" dirty="0">
                  <a:solidFill>
                    <a:prstClr val="black"/>
                  </a:solidFill>
                  <a:latin typeface="Calibri"/>
                  <a:ea typeface="ＭＳ Ｐゴシック" pitchFamily="34" charset="-128"/>
                  <a:cs typeface="Verdana" pitchFamily="34" charset="0"/>
                </a:rPr>
                <a:t>Infected zone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6922" y="5157209"/>
              <a:ext cx="360303" cy="216027"/>
            </a:xfrm>
            <a:prstGeom prst="rect">
              <a:avLst/>
            </a:prstGeom>
            <a:solidFill>
              <a:srgbClr val="FFB34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7600" b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922" y="5733808"/>
              <a:ext cx="360303" cy="2160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7600" b="1">
                <a:solidFill>
                  <a:prstClr val="white"/>
                </a:solidFill>
                <a:latin typeface="Verdan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507163" y="4508503"/>
            <a:ext cx="596900" cy="161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tIns="0" bIns="0">
            <a:spAutoFit/>
          </a:bodyPr>
          <a:lstStyle/>
          <a:p>
            <a:pPr marL="85725" algn="ctr">
              <a:defRPr/>
            </a:pPr>
            <a:r>
              <a:rPr lang="en-GB" sz="1050" b="1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Greece</a:t>
            </a:r>
            <a:r>
              <a:rPr lang="en-GB" sz="900" b="1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 </a:t>
            </a:r>
          </a:p>
        </p:txBody>
      </p:sp>
      <p:sp>
        <p:nvSpPr>
          <p:cNvPr id="15" name="TextBox 32"/>
          <p:cNvSpPr txBox="1">
            <a:spLocks noChangeArrowheads="1"/>
          </p:cNvSpPr>
          <p:nvPr/>
        </p:nvSpPr>
        <p:spPr bwMode="auto">
          <a:xfrm>
            <a:off x="7104063" y="3295471"/>
            <a:ext cx="779463" cy="1539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marL="85725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>
                <a:solidFill>
                  <a:srgbClr val="000000"/>
                </a:solidFill>
                <a:latin typeface="Verdana" pitchFamily="34" charset="0"/>
              </a:rPr>
              <a:t>Bulgaria</a:t>
            </a:r>
          </a:p>
        </p:txBody>
      </p:sp>
    </p:spTree>
    <p:extLst>
      <p:ext uri="{BB962C8B-B14F-4D97-AF65-F5344CB8AC3E}">
        <p14:creationId xmlns:p14="http://schemas.microsoft.com/office/powerpoint/2010/main" val="4228799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03861" y="368337"/>
            <a:ext cx="5963867" cy="2387600"/>
          </a:xfrm>
        </p:spPr>
        <p:txBody>
          <a:bodyPr/>
          <a:lstStyle/>
          <a:p>
            <a:r>
              <a:rPr lang="en-US" sz="5400" dirty="0"/>
              <a:t>General</a:t>
            </a:r>
            <a:br>
              <a:rPr lang="en-US" sz="5400" dirty="0"/>
            </a:br>
            <a:endParaRPr lang="en-GB" sz="54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03861" y="2721162"/>
            <a:ext cx="5433515" cy="1088834"/>
          </a:xfrm>
        </p:spPr>
        <p:txBody>
          <a:bodyPr/>
          <a:lstStyle/>
          <a:p>
            <a:r>
              <a:rPr lang="en-IE" altLang="en-US" dirty="0"/>
              <a:t>EU Veterinary/animal health control system</a:t>
            </a:r>
            <a:endParaRPr lang="en-GB" altLang="en-US" dirty="0"/>
          </a:p>
          <a:p>
            <a:r>
              <a:rPr lang="en-IE" altLang="en-US" dirty="0"/>
              <a:t>Tools for disease control in the EU</a:t>
            </a:r>
            <a:endParaRPr lang="en-GB" altLang="en-US" dirty="0"/>
          </a:p>
          <a:p>
            <a:r>
              <a:rPr lang="en-GB" altLang="en-US" dirty="0"/>
              <a:t>EU animal health legislation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C9A120-2648-7C2E-9509-936F99AEC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38" y="2721162"/>
            <a:ext cx="5259779" cy="27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0582" y="482860"/>
            <a:ext cx="10034547" cy="782357"/>
          </a:xfrm>
        </p:spPr>
        <p:txBody>
          <a:bodyPr/>
          <a:lstStyle/>
          <a:p>
            <a:r>
              <a:rPr lang="en-US" sz="3200" dirty="0"/>
              <a:t>Sheep and Goat Pox regionalization: COMMISSION IMPLEMENTING DECISION (EU) 2024/400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10147630" y="51888"/>
            <a:ext cx="1968759" cy="559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 (LSD)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8B481-4483-8CD6-41F9-0F44FDED4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65217"/>
            <a:ext cx="47815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6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03861" y="368337"/>
            <a:ext cx="5963867" cy="2387600"/>
          </a:xfrm>
        </p:spPr>
        <p:txBody>
          <a:bodyPr/>
          <a:lstStyle/>
          <a:p>
            <a:r>
              <a:rPr lang="en-US" sz="5400" dirty="0"/>
              <a:t>Conclusions</a:t>
            </a:r>
            <a:br>
              <a:rPr lang="en-US" sz="5400" dirty="0"/>
            </a:br>
            <a:endParaRPr lang="en-GB" sz="54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03861" y="2721162"/>
            <a:ext cx="5433515" cy="1088834"/>
          </a:xfrm>
        </p:spPr>
        <p:txBody>
          <a:bodyPr/>
          <a:lstStyle/>
          <a:p>
            <a:r>
              <a:rPr lang="en-IE" dirty="0"/>
              <a:t>Key messages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149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933" y="1842269"/>
            <a:ext cx="10858108" cy="4654142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The </a:t>
            </a:r>
            <a:r>
              <a:rPr lang="en-US" b="1" dirty="0"/>
              <a:t>EU considers disease prevention, control and eradication as a major priority 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The EU has been investing systematically on </a:t>
            </a:r>
            <a:r>
              <a:rPr lang="en-US" b="1" dirty="0"/>
              <a:t>preparedness and emergency response </a:t>
            </a:r>
            <a:r>
              <a:rPr lang="en-US" dirty="0"/>
              <a:t>tools  for their  proper control 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The EU supports </a:t>
            </a:r>
            <a:r>
              <a:rPr lang="en-US" b="1" dirty="0"/>
              <a:t>transparency</a:t>
            </a:r>
            <a:r>
              <a:rPr lang="en-US" dirty="0"/>
              <a:t> in disease reporting and sharing of scientific knowledge globally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Regionalisation can only be a </a:t>
            </a:r>
            <a:r>
              <a:rPr lang="en-US" b="1" dirty="0"/>
              <a:t>highly efficient instrument if it is part of a comprehensive veterinary control system </a:t>
            </a:r>
            <a:r>
              <a:rPr lang="en-US" dirty="0"/>
              <a:t>(as it is a case in the EU)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The </a:t>
            </a:r>
            <a:r>
              <a:rPr lang="en-US" b="1" dirty="0"/>
              <a:t>EU accepts regionalization in third countries </a:t>
            </a:r>
            <a:r>
              <a:rPr lang="en-US" dirty="0"/>
              <a:t>exporting to the EU on the base of the principles explained and if justified</a:t>
            </a:r>
          </a:p>
          <a:p>
            <a:pPr marL="0" indent="0" algn="just">
              <a:spcBef>
                <a:spcPts val="60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56700"/>
            <a:ext cx="11043081" cy="782357"/>
          </a:xfrm>
        </p:spPr>
        <p:txBody>
          <a:bodyPr/>
          <a:lstStyle/>
          <a:p>
            <a:r>
              <a:rPr lang="en-US" dirty="0"/>
              <a:t>EU regionalisation (zoning) measures: concluding remarks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146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933" y="1659706"/>
            <a:ext cx="10858108" cy="4654142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The EU legislation </a:t>
            </a:r>
            <a:r>
              <a:rPr lang="en-US" sz="1800" dirty="0"/>
              <a:t>foresees strict measures to apply regionalisation: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based on </a:t>
            </a:r>
            <a:r>
              <a:rPr lang="en-US" sz="1800" b="1" dirty="0"/>
              <a:t>science</a:t>
            </a:r>
            <a:r>
              <a:rPr lang="en-US" sz="1800" dirty="0"/>
              <a:t>;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in line with the WOAH </a:t>
            </a:r>
            <a:r>
              <a:rPr lang="en-US" sz="1800" b="1" dirty="0"/>
              <a:t>international standards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i</a:t>
            </a:r>
            <a:r>
              <a:rPr lang="en-IE" sz="1800" dirty="0"/>
              <a:t>n the areas affected – establishment of </a:t>
            </a:r>
            <a:r>
              <a:rPr lang="en-IE" sz="1800" b="1" dirty="0"/>
              <a:t>restricted zones </a:t>
            </a:r>
            <a:r>
              <a:rPr lang="en-IE" sz="1800" dirty="0"/>
              <a:t>and </a:t>
            </a:r>
            <a:r>
              <a:rPr lang="en-IE" sz="1800" b="1" dirty="0"/>
              <a:t>risk mitigation measures</a:t>
            </a:r>
            <a:endParaRPr lang="en-US" sz="18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IE" sz="1800" b="1" dirty="0"/>
              <a:t>Business continuity</a:t>
            </a:r>
            <a:r>
              <a:rPr lang="en-IE" sz="1800" dirty="0"/>
              <a:t>: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IE" sz="1800" dirty="0"/>
              <a:t>the negative impact of animal diseases is reduced (safe trade from non-restricted areas, safe derogations for affected areas, if relevant, etc.)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IE" sz="1800" dirty="0"/>
              <a:t>Proven to be </a:t>
            </a:r>
            <a:r>
              <a:rPr lang="en-IE" sz="1800" b="1" dirty="0"/>
              <a:t>effective to prevent / control / slow down the spread of diseases and eradicate them, </a:t>
            </a:r>
            <a:r>
              <a:rPr lang="en-IE" sz="1800" dirty="0"/>
              <a:t>where feasible, enabling </a:t>
            </a:r>
            <a:r>
              <a:rPr lang="en-IE" sz="1800" b="1" dirty="0"/>
              <a:t>safe trade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IE" sz="1800" b="1" dirty="0"/>
              <a:t>Recognized internationally (e.g. WTO cases) and by certain trading partners  </a:t>
            </a:r>
            <a:endParaRPr lang="en-IE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21074"/>
            <a:ext cx="11043081" cy="782357"/>
          </a:xfrm>
        </p:spPr>
        <p:txBody>
          <a:bodyPr/>
          <a:lstStyle/>
          <a:p>
            <a:r>
              <a:rPr lang="en-US" dirty="0"/>
              <a:t>EU regionalisation (zoning) measures </a:t>
            </a:r>
            <a:r>
              <a:rPr lang="en-US" dirty="0">
                <a:solidFill>
                  <a:srgbClr val="00B050"/>
                </a:solidFill>
              </a:rPr>
              <a:t>= guaranty for safe trade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876" y="5777343"/>
            <a:ext cx="1162822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34EA2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3E8F9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case of EU regionalisation measures in place - countrywide bans by trading partners, targeting also areas of the EU that are not affected by the disease, are unnecessary and disproportionate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D3E8F9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525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7851" y="1780566"/>
            <a:ext cx="10156297" cy="1240348"/>
          </a:xfrm>
        </p:spPr>
        <p:txBody>
          <a:bodyPr/>
          <a:lstStyle/>
          <a:p>
            <a:pPr algn="ctr"/>
            <a:r>
              <a:rPr lang="en-IE" dirty="0"/>
              <a:t>Thank you for your attention</a:t>
            </a:r>
            <a:br>
              <a:rPr lang="en-IE" dirty="0"/>
            </a:br>
            <a:br>
              <a:rPr lang="en-IE" dirty="0"/>
            </a:br>
            <a:r>
              <a:rPr lang="en-IE" dirty="0"/>
              <a:t>Questions?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75" y="4646435"/>
            <a:ext cx="8941016" cy="1853519"/>
          </a:xfrm>
        </p:spPr>
        <p:txBody>
          <a:bodyPr wrap="square" anchor="b" anchorCtr="0"/>
          <a:lstStyle/>
          <a:p>
            <a:r>
              <a:rPr lang="en-US" sz="1050" b="1" dirty="0"/>
              <a:t>© European Union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4" y="4858246"/>
            <a:ext cx="1023496" cy="358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A10FA-1A91-A7D1-B370-4BFADD449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078" y="1513695"/>
            <a:ext cx="224961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2EEE8C-616A-9DC0-8031-2817FB315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Member States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B96EF9-6ACF-3D01-5842-A29EC71E2D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/>
              <a:t>Competent veterinary authorities in EU Member states</a:t>
            </a:r>
          </a:p>
          <a:p>
            <a:pPr lvl="1"/>
            <a:r>
              <a:rPr lang="en-IE" dirty="0"/>
              <a:t>Veterinary services</a:t>
            </a:r>
          </a:p>
          <a:p>
            <a:pPr lvl="1"/>
            <a:r>
              <a:rPr lang="en-IE" dirty="0"/>
              <a:t>Resources, capacities, equipment </a:t>
            </a:r>
          </a:p>
          <a:p>
            <a:pPr lvl="1"/>
            <a:r>
              <a:rPr lang="en-IE" dirty="0"/>
              <a:t>Network of animal health laboratories</a:t>
            </a:r>
          </a:p>
          <a:p>
            <a:pPr lvl="1"/>
            <a:r>
              <a:rPr lang="en-IE" dirty="0"/>
              <a:t>Legal powers</a:t>
            </a:r>
          </a:p>
          <a:p>
            <a:pPr lvl="1"/>
            <a:r>
              <a:rPr lang="en-IE" dirty="0"/>
              <a:t>Chain of command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784AB-E561-54A4-6D5E-E9E66ECED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E" dirty="0"/>
              <a:t>European Commission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92C6E3-CE6E-1D3F-0798-E11B019F56A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E" dirty="0"/>
              <a:t>DG SANTE</a:t>
            </a:r>
          </a:p>
          <a:p>
            <a:r>
              <a:rPr lang="en-IE" dirty="0"/>
              <a:t>Standing Committee for Plants, Animals, Food and Feed (section Animal Health and Welfare)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289A62-394D-926C-EC91-0B16F866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9124"/>
            <a:ext cx="10515600" cy="782357"/>
          </a:xfrm>
        </p:spPr>
        <p:txBody>
          <a:bodyPr/>
          <a:lstStyle/>
          <a:p>
            <a:r>
              <a:rPr lang="en-IE" dirty="0"/>
              <a:t>EU veterinary / animal health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699698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830535"/>
              </p:ext>
            </p:extLst>
          </p:nvPr>
        </p:nvGraphicFramePr>
        <p:xfrm>
          <a:off x="580623" y="1504991"/>
          <a:ext cx="11164073" cy="5097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Main tools for the control of animal diseases in the EU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9729926" y="1633491"/>
            <a:ext cx="2014770" cy="63157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>
                <a:solidFill>
                  <a:schemeClr val="bg2">
                    <a:lumMod val="10000"/>
                  </a:schemeClr>
                </a:solidFill>
              </a:rPr>
              <a:t>Fully harmonised EU legislation across 27 MSs!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35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0532797"/>
              </p:ext>
            </p:extLst>
          </p:nvPr>
        </p:nvGraphicFramePr>
        <p:xfrm>
          <a:off x="838199" y="1825625"/>
          <a:ext cx="10905699" cy="388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tools for disease control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05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3F8D9E-1069-BB75-787D-C40CF65D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11" y="482861"/>
            <a:ext cx="8212749" cy="6031534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DA3201BE-BAB7-C6EB-A79D-055AEFDF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212" y="278407"/>
            <a:ext cx="10515600" cy="782357"/>
          </a:xfrm>
        </p:spPr>
        <p:txBody>
          <a:bodyPr/>
          <a:lstStyle/>
          <a:p>
            <a:r>
              <a:rPr lang="en-US" sz="2400" dirty="0"/>
              <a:t>Animal Health Law </a:t>
            </a:r>
            <a:br>
              <a:rPr lang="en-US" sz="2400" dirty="0"/>
            </a:br>
            <a:r>
              <a:rPr lang="en-US" sz="2400" dirty="0"/>
              <a:t>legal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7161930" y="102757"/>
            <a:ext cx="5224033" cy="1024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F5494"/>
              </a:buClr>
              <a:buSzPct val="100000"/>
            </a:pPr>
            <a:r>
              <a:rPr lang="en-US" altLang="en-US" sz="1600" b="1" kern="0" dirty="0">
                <a:solidFill>
                  <a:srgbClr val="0F5494"/>
                </a:solidFill>
                <a:latin typeface="Verdana"/>
                <a:ea typeface="Verdana"/>
                <a:sym typeface="Verdana" pitchFamily="34" charset="0"/>
              </a:rPr>
              <a:t>EU-fully harmonized animal health legislation</a:t>
            </a:r>
          </a:p>
          <a:p>
            <a:pPr lvl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F5494"/>
              </a:buClr>
              <a:buSzPct val="100000"/>
            </a:pPr>
            <a:r>
              <a:rPr lang="en-US" altLang="en-US" sz="1600" b="1" kern="0" dirty="0">
                <a:solidFill>
                  <a:srgbClr val="0F5494"/>
                </a:solidFill>
                <a:latin typeface="Verdana"/>
                <a:ea typeface="Verdana"/>
                <a:sym typeface="Verdana" pitchFamily="34" charset="0"/>
              </a:rPr>
              <a:t>Regulation (EU) 2016/429</a:t>
            </a:r>
          </a:p>
        </p:txBody>
      </p:sp>
    </p:spTree>
    <p:extLst>
      <p:ext uri="{BB962C8B-B14F-4D97-AF65-F5344CB8AC3E}">
        <p14:creationId xmlns:p14="http://schemas.microsoft.com/office/powerpoint/2010/main" val="410863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03861" y="368337"/>
            <a:ext cx="7616356" cy="2387600"/>
          </a:xfrm>
        </p:spPr>
        <p:txBody>
          <a:bodyPr/>
          <a:lstStyle/>
          <a:p>
            <a:r>
              <a:rPr lang="en-US" sz="5400" dirty="0" err="1"/>
              <a:t>Regionalisation</a:t>
            </a:r>
            <a:r>
              <a:rPr lang="en-US" sz="5400" dirty="0"/>
              <a:t>/zoning</a:t>
            </a:r>
            <a:br>
              <a:rPr lang="en-US" sz="5400" dirty="0"/>
            </a:br>
            <a:r>
              <a:rPr lang="en-US" sz="2800" dirty="0"/>
              <a:t>In the EU</a:t>
            </a:r>
            <a:br>
              <a:rPr lang="en-US" sz="5400" dirty="0"/>
            </a:br>
            <a:endParaRPr lang="en-GB" sz="54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03861" y="2721162"/>
            <a:ext cx="7483191" cy="1088834"/>
          </a:xfrm>
        </p:spPr>
        <p:txBody>
          <a:bodyPr/>
          <a:lstStyle/>
          <a:p>
            <a:r>
              <a:rPr lang="en-US" altLang="en-US" dirty="0"/>
              <a:t>Considerations</a:t>
            </a:r>
          </a:p>
          <a:p>
            <a:r>
              <a:rPr lang="en-US" altLang="en-US" dirty="0"/>
              <a:t>Key elements for successful regionalisation</a:t>
            </a:r>
          </a:p>
          <a:p>
            <a:r>
              <a:rPr lang="en-US" altLang="en-US" dirty="0"/>
              <a:t>Legislation</a:t>
            </a:r>
          </a:p>
          <a:p>
            <a:r>
              <a:rPr lang="en-US" altLang="en-US" dirty="0"/>
              <a:t>How regionalisation is applied in the EU?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68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All countries </a:t>
            </a:r>
            <a:r>
              <a:rPr lang="en-US" sz="2800" dirty="0"/>
              <a:t>are confronted occasionally or regularly with outbreaks of animal diseases.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b="1" dirty="0"/>
              <a:t>economic damage </a:t>
            </a:r>
            <a:r>
              <a:rPr lang="en-US" sz="2800" dirty="0"/>
              <a:t>caused by the disease itself and the eradication measures is unavoidable. </a:t>
            </a:r>
          </a:p>
          <a:p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b="1" dirty="0"/>
              <a:t>damage caused by trade restrictions can be </a:t>
            </a:r>
            <a:r>
              <a:rPr lang="en-US" sz="2800" b="1" dirty="0" err="1"/>
              <a:t>minimised</a:t>
            </a:r>
            <a:r>
              <a:rPr lang="en-US" sz="2800" dirty="0"/>
              <a:t>. </a:t>
            </a:r>
          </a:p>
          <a:p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of animal diseases and trade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015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3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3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4.xml><?xml version="1.0" encoding="utf-8"?>
<a:theme xmlns:a="http://schemas.openxmlformats.org/drawingml/2006/main" name="2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5150</TotalTime>
  <Words>2613</Words>
  <Application>Microsoft Office PowerPoint</Application>
  <PresentationFormat>Widescreen</PresentationFormat>
  <Paragraphs>304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Verdana</vt:lpstr>
      <vt:lpstr>Wingdings</vt:lpstr>
      <vt:lpstr>Office Theme</vt:lpstr>
      <vt:lpstr>3_Office Theme</vt:lpstr>
      <vt:lpstr>1_Office Theme</vt:lpstr>
      <vt:lpstr>2_Office Theme</vt:lpstr>
      <vt:lpstr>Tema di Office</vt:lpstr>
      <vt:lpstr>EU regionalisation (zoning)  for animal diseases</vt:lpstr>
      <vt:lpstr>Outline</vt:lpstr>
      <vt:lpstr>General </vt:lpstr>
      <vt:lpstr>EU veterinary / animal health control system</vt:lpstr>
      <vt:lpstr>Main tools for the control of animal diseases in the EU</vt:lpstr>
      <vt:lpstr>Additional tools for disease control</vt:lpstr>
      <vt:lpstr>Animal Health Law  legal framework</vt:lpstr>
      <vt:lpstr>Regionalisation/zoning In the EU </vt:lpstr>
      <vt:lpstr>The problem of animal diseases and trade</vt:lpstr>
      <vt:lpstr> Regionalisation (zoning) in the EU context</vt:lpstr>
      <vt:lpstr>Key elements for successful regionalisation</vt:lpstr>
      <vt:lpstr>Main EU legal framework for regionalisation</vt:lpstr>
      <vt:lpstr>PowerPoint Presentation</vt:lpstr>
      <vt:lpstr>EU rules – definitions of zones</vt:lpstr>
      <vt:lpstr>EU rules – regionalisation criteria</vt:lpstr>
      <vt:lpstr>EU regionalisation: principles</vt:lpstr>
      <vt:lpstr>Main elements of regionalisation in the EU</vt:lpstr>
      <vt:lpstr>Regionalisation in the EU:  the basic disease control measures</vt:lpstr>
      <vt:lpstr>EU regionalisation/zoning in practice</vt:lpstr>
      <vt:lpstr>Alignment to WOAH standards</vt:lpstr>
      <vt:lpstr>Restricted zone</vt:lpstr>
      <vt:lpstr>EU regionalisation measures for ASF</vt:lpstr>
      <vt:lpstr>ASF interactive tool</vt:lpstr>
      <vt:lpstr>Main principles of Regulation (EU)  2023/594 (special ASF control measures)</vt:lpstr>
      <vt:lpstr>EU regionalisation measures for ASF – Italy (Piedmont and Liguria regions) 2023</vt:lpstr>
      <vt:lpstr>Urgent information and transparency (ASF)</vt:lpstr>
      <vt:lpstr>HPAI regionalisation in the EU:  40# outbreak in Poland, December 2022</vt:lpstr>
      <vt:lpstr>HPAI regionalisation in the EU:  examples of further restricted zones 2022-23</vt:lpstr>
      <vt:lpstr>LSD regionalization: CID (EU) 2016/2008 (replaced in 2021 by CIR (EU) 2021/1070) </vt:lpstr>
      <vt:lpstr>Sheep and Goat Pox regionalization: COMMISSION IMPLEMENTING DECISION (EU) 2024/400</vt:lpstr>
      <vt:lpstr>Conclusions </vt:lpstr>
      <vt:lpstr>EU regionalisation (zoning) measures: concluding remarks</vt:lpstr>
      <vt:lpstr>EU regionalisation (zoning) measures = guaranty for safe trade </vt:lpstr>
      <vt:lpstr>Thank you for your attention  Questions?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LOGAR Barbara (SANTE)</dc:creator>
  <cp:lastModifiedBy>BTSF - A.E.S.A.</cp:lastModifiedBy>
  <cp:revision>324</cp:revision>
  <cp:lastPrinted>2024-02-28T10:36:42Z</cp:lastPrinted>
  <dcterms:created xsi:type="dcterms:W3CDTF">2020-02-17T14:38:37Z</dcterms:created>
  <dcterms:modified xsi:type="dcterms:W3CDTF">2024-03-07T05:47:39Z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2023-01-30T08:50:17Z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bfe0b730-b9a5-4eca-9ad5-43c7d8720089</vt:lpwstr>
  </property>
  <property fmtid="{D5CDD505-2E9C-101B-9397-08002B2CF9AE}" pid="8" name="MSIP_Label_6bd9ddd1-4d20-43f6-abfa-fc3c07406f94_ContentBits">
    <vt:lpwstr>0</vt:lpwstr>
  </property>
</Properties>
</file>